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6"/>
  </p:notesMasterIdLst>
  <p:handoutMasterIdLst>
    <p:handoutMasterId r:id="rId17"/>
  </p:handoutMasterIdLst>
  <p:sldIdLst>
    <p:sldId id="333" r:id="rId2"/>
    <p:sldId id="340" r:id="rId3"/>
    <p:sldId id="363" r:id="rId4"/>
    <p:sldId id="341" r:id="rId5"/>
    <p:sldId id="342" r:id="rId6"/>
    <p:sldId id="338" r:id="rId7"/>
    <p:sldId id="364" r:id="rId8"/>
    <p:sldId id="335" r:id="rId9"/>
    <p:sldId id="365" r:id="rId10"/>
    <p:sldId id="336" r:id="rId11"/>
    <p:sldId id="337" r:id="rId12"/>
    <p:sldId id="339" r:id="rId13"/>
    <p:sldId id="343" r:id="rId14"/>
    <p:sldId id="328" r:id="rId1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40E4"/>
    <a:srgbClr val="652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4" autoAdjust="0"/>
    <p:restoredTop sz="87687" autoAdjust="0"/>
  </p:normalViewPr>
  <p:slideViewPr>
    <p:cSldViewPr>
      <p:cViewPr varScale="1">
        <p:scale>
          <a:sx n="69" d="100"/>
          <a:sy n="69" d="100"/>
        </p:scale>
        <p:origin x="11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9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247" cy="498408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26" y="1"/>
            <a:ext cx="2946246" cy="498408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r">
              <a:defRPr sz="1200"/>
            </a:lvl1pPr>
          </a:lstStyle>
          <a:p>
            <a:fld id="{40730B8F-1350-4686-AB18-2687041F9135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9818"/>
            <a:ext cx="2946247" cy="498408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26" y="9429818"/>
            <a:ext cx="2946246" cy="498408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r">
              <a:defRPr sz="1200"/>
            </a:lvl1pPr>
          </a:lstStyle>
          <a:p>
            <a:fld id="{2FEAA3EC-3642-43B5-84D9-E67B5C0449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246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1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1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227A38A3-B371-4CEC-A96A-8DC212F70699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8875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091"/>
            <a:ext cx="2945659" cy="496411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1"/>
            <a:ext cx="2945659" cy="496411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7AEBA58-A133-4637-9B4D-DFC7F8FBC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38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Fmnist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96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946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Tensorboard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04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Tensorboard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6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226915"/>
            <a:ext cx="6400800" cy="541736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Jangho</a:t>
            </a:r>
            <a:endParaRPr lang="ko-KR" altLang="en-US" dirty="0"/>
          </a:p>
        </p:txBody>
      </p:sp>
      <p:sp>
        <p:nvSpPr>
          <p:cNvPr id="12" name="부제목 2"/>
          <p:cNvSpPr txBox="1">
            <a:spLocks/>
          </p:cNvSpPr>
          <p:nvPr userDrawn="1"/>
        </p:nvSpPr>
        <p:spPr>
          <a:xfrm>
            <a:off x="1371600" y="4113510"/>
            <a:ext cx="6400800" cy="766936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i="1" dirty="0" smtClean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Data</a:t>
            </a:r>
            <a:r>
              <a:rPr lang="en-US" altLang="ko-KR" sz="1600" i="1" baseline="0" dirty="0" smtClean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 Science &amp; Artificial Intelligence </a:t>
            </a:r>
            <a:r>
              <a:rPr lang="en-US" altLang="ko-KR" sz="1600" i="1" dirty="0" smtClean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Laboratory</a:t>
            </a:r>
          </a:p>
          <a:p>
            <a:r>
              <a:rPr lang="en-US" altLang="ko-KR" sz="1600" i="1" dirty="0" smtClean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Electrical and Computer Engineering</a:t>
            </a:r>
          </a:p>
          <a:p>
            <a:r>
              <a:rPr lang="en-US" altLang="ko-KR" sz="1600" i="1" dirty="0" smtClean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Seoul National University</a:t>
            </a:r>
          </a:p>
        </p:txBody>
      </p:sp>
      <p:sp>
        <p:nvSpPr>
          <p:cNvPr id="13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이름</a:t>
            </a:r>
            <a:endParaRPr lang="ko-KR" altLang="en-US" dirty="0"/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44000" y="1542268"/>
            <a:ext cx="8856000" cy="1296144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9096" y="5213646"/>
            <a:ext cx="4536504" cy="9362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292471"/>
            <a:ext cx="2548735" cy="77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74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0" y="0"/>
            <a:ext cx="9144000" cy="68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000" y="980728"/>
            <a:ext cx="8460000" cy="5112000"/>
          </a:xfrm>
        </p:spPr>
        <p:txBody>
          <a:bodyPr/>
          <a:lstStyle>
            <a:lvl1pPr>
              <a:defRPr sz="2201" baseline="0">
                <a:latin typeface="Corbel" panose="020B0503020204020204" pitchFamily="34" charset="0"/>
              </a:defRPr>
            </a:lvl1pPr>
            <a:lvl2pPr>
              <a:defRPr sz="2000" baseline="0">
                <a:latin typeface="Corbel" panose="020B0503020204020204" pitchFamily="34" charset="0"/>
              </a:defRPr>
            </a:lvl2pPr>
            <a:lvl3pPr>
              <a:defRPr baseline="0">
                <a:latin typeface="Corbel" panose="020B0503020204020204" pitchFamily="34" charset="0"/>
              </a:defRPr>
            </a:lvl3pPr>
            <a:lvl4pPr>
              <a:defRPr baseline="0">
                <a:latin typeface="Corbel" panose="020B0503020204020204" pitchFamily="34" charset="0"/>
              </a:defRPr>
            </a:lvl4pPr>
            <a:lvl5pPr>
              <a:defRPr baseline="0">
                <a:latin typeface="Corbel" panose="020B0503020204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이름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제목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44000" y="0"/>
            <a:ext cx="8856000" cy="68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0" baseline="0">
                <a:solidFill>
                  <a:srgbClr val="7740E4"/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5" name="바닥글 개체 틀 4"/>
          <p:cNvSpPr txBox="1">
            <a:spLocks/>
          </p:cNvSpPr>
          <p:nvPr userDrawn="1"/>
        </p:nvSpPr>
        <p:spPr>
          <a:xfrm>
            <a:off x="8493506" y="6356358"/>
            <a:ext cx="791688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2" y="6236689"/>
            <a:ext cx="1586976" cy="4847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79713" y="6231760"/>
            <a:ext cx="2664296" cy="5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69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이름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바닥글 개체 틀 4"/>
          <p:cNvSpPr txBox="1">
            <a:spLocks/>
          </p:cNvSpPr>
          <p:nvPr userDrawn="1"/>
        </p:nvSpPr>
        <p:spPr>
          <a:xfrm>
            <a:off x="8493506" y="6356358"/>
            <a:ext cx="791688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891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이름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 descr="https://encrypted-tbn0.gstatic.com/images?q=tbn:ANd9GcTV0fzHlVSVGEYIELVu_BMH0nnLG5jNKza4l_e4zNkxgBxhHFQ3K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2581278"/>
            <a:ext cx="27051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바닥글 개체 틀 4"/>
          <p:cNvSpPr txBox="1">
            <a:spLocks/>
          </p:cNvSpPr>
          <p:nvPr userDrawn="1"/>
        </p:nvSpPr>
        <p:spPr>
          <a:xfrm>
            <a:off x="8493506" y="6356358"/>
            <a:ext cx="791688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01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000" y="980728"/>
            <a:ext cx="8460000" cy="511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이름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제목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/00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4000" y="0"/>
            <a:ext cx="8856000" cy="68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페이지 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36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70" r:id="rId3"/>
    <p:sldLayoutId id="214748367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1" hangingPunct="1">
        <a:spcBef>
          <a:spcPct val="0"/>
        </a:spcBef>
        <a:buNone/>
        <a:defRPr sz="2800" kern="1200">
          <a:solidFill>
            <a:schemeClr val="bg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1pPr>
    </p:titleStyle>
    <p:bodyStyle>
      <a:lvl1pPr marL="342882" indent="-342882" algn="l" defTabSz="914354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1pPr>
      <a:lvl2pPr marL="742913" indent="-285737" algn="l" defTabSz="914354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–"/>
        <a:defRPr sz="24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2pPr>
      <a:lvl3pPr marL="1142943" indent="-228589" algn="l" defTabSz="914354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3pPr>
      <a:lvl4pPr marL="1600121" indent="-228589" algn="l" defTabSz="914354" rtl="0" eaLnBrk="1" latinLnBrk="1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4pPr>
      <a:lvl5pPr marL="2057298" indent="-228589" algn="l" defTabSz="914354" rtl="0" eaLnBrk="1" latinLnBrk="1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1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5pPr>
      <a:lvl6pPr marL="2514476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7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tensorboard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tensorboard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Hyemi</a:t>
            </a:r>
            <a:r>
              <a:rPr lang="en-US" dirty="0" smtClean="0"/>
              <a:t> Jang &amp; </a:t>
            </a:r>
            <a:r>
              <a:rPr lang="en-US" dirty="0" err="1" smtClean="0"/>
              <a:t>Jisoo</a:t>
            </a:r>
            <a:r>
              <a:rPr lang="en-US" dirty="0" smtClean="0"/>
              <a:t> </a:t>
            </a:r>
            <a:r>
              <a:rPr lang="en-US" dirty="0" err="1" smtClean="0"/>
              <a:t>Mok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Practice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400" dirty="0" smtClean="0"/>
              <a:t>Lab 01 - MLP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7492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MLP + </a:t>
            </a:r>
            <a:r>
              <a:rPr lang="en-US" dirty="0" err="1" smtClean="0"/>
              <a:t>Tensorboard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822" y="981075"/>
            <a:ext cx="6368356" cy="511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torch.utils.tensorboard</a:t>
            </a:r>
            <a:endParaRPr lang="en-US" sz="2000" dirty="0" smtClean="0"/>
          </a:p>
          <a:p>
            <a:pPr lvl="1"/>
            <a:r>
              <a:rPr lang="en-US" sz="1800" dirty="0" err="1" smtClean="0"/>
              <a:t>add_image</a:t>
            </a:r>
            <a:r>
              <a:rPr lang="en-US" sz="1800" dirty="0" smtClean="0"/>
              <a:t> : uploads an image on </a:t>
            </a:r>
            <a:r>
              <a:rPr lang="en-US" sz="1800" dirty="0" err="1" smtClean="0"/>
              <a:t>Tensorboard</a:t>
            </a:r>
            <a:endParaRPr lang="en-GB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+ </a:t>
            </a:r>
            <a:r>
              <a:rPr lang="en-US" dirty="0" err="1"/>
              <a:t>Tensorboard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46" y="1916832"/>
            <a:ext cx="7095708" cy="392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0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torch.utils.tensorboard</a:t>
            </a:r>
            <a:endParaRPr lang="en-US" sz="2000" dirty="0" smtClean="0"/>
          </a:p>
          <a:p>
            <a:pPr lvl="1"/>
            <a:r>
              <a:rPr lang="en-US" sz="1800" dirty="0" err="1" smtClean="0"/>
              <a:t>add_scalar</a:t>
            </a:r>
            <a:r>
              <a:rPr lang="en-US" sz="1800" dirty="0" smtClean="0"/>
              <a:t> : uploads a scalar on </a:t>
            </a:r>
            <a:r>
              <a:rPr lang="en-US" sz="1800" dirty="0" err="1" smtClean="0"/>
              <a:t>Tensorboard</a:t>
            </a:r>
            <a:endParaRPr lang="en-GB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+ </a:t>
            </a:r>
            <a:r>
              <a:rPr lang="en-US" dirty="0" err="1"/>
              <a:t>Tensorboard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507" y="1916832"/>
            <a:ext cx="6624985" cy="39810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234297"/>
            <a:ext cx="2895600" cy="184785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6700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Train function</a:t>
            </a:r>
          </a:p>
          <a:p>
            <a:pPr marL="857231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Train loop</a:t>
            </a:r>
            <a:endParaRPr lang="en-US" dirty="0" smtClean="0"/>
          </a:p>
          <a:p>
            <a:pPr marL="857231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Log </a:t>
            </a:r>
            <a:r>
              <a:rPr lang="en-US" dirty="0" smtClean="0"/>
              <a:t>training statistics using </a:t>
            </a:r>
            <a:r>
              <a:rPr lang="en-US" dirty="0" err="1" smtClean="0"/>
              <a:t>Tensorboard</a:t>
            </a:r>
            <a:endParaRPr lang="en-US" dirty="0" smtClean="0"/>
          </a:p>
          <a:p>
            <a:pPr marL="1257261" lvl="2" indent="-457200">
              <a:buFont typeface="Wingdings" panose="05000000000000000000" pitchFamily="2" charset="2"/>
              <a:buChar char="ü"/>
            </a:pPr>
            <a:r>
              <a:rPr lang="en-US" dirty="0" smtClean="0"/>
              <a:t>Loss and accuracy</a:t>
            </a:r>
          </a:p>
          <a:p>
            <a:pPr marL="1257261" lvl="2" indent="-457200">
              <a:buFont typeface="Wingdings" panose="05000000000000000000" pitchFamily="2" charset="2"/>
              <a:buChar char="ü"/>
            </a:pPr>
            <a:r>
              <a:rPr lang="en-US" dirty="0" smtClean="0"/>
              <a:t>Image samples</a:t>
            </a:r>
          </a:p>
          <a:p>
            <a:pPr marL="857231" lvl="1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 function</a:t>
            </a:r>
          </a:p>
          <a:p>
            <a:pPr marL="857231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Estimate the accuracy of the neural network on test data</a:t>
            </a:r>
          </a:p>
          <a:p>
            <a:pPr marL="857231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Improve the performance of the network</a:t>
            </a:r>
          </a:p>
          <a:p>
            <a:pPr marL="857231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Change epoch, </a:t>
            </a:r>
            <a:r>
              <a:rPr lang="en-US" dirty="0" err="1" smtClean="0"/>
              <a:t>batch_size</a:t>
            </a:r>
            <a:r>
              <a:rPr lang="en-US" dirty="0" smtClean="0"/>
              <a:t>, loss and network structure</a:t>
            </a:r>
          </a:p>
          <a:p>
            <a:pPr marL="857231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/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#1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45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77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Classification of Fashion-MNIST</a:t>
            </a:r>
          </a:p>
          <a:p>
            <a:pPr lvl="1"/>
            <a:r>
              <a:rPr lang="en-US" sz="1600" dirty="0" smtClean="0"/>
              <a:t>Fashion-MNIST</a:t>
            </a:r>
          </a:p>
          <a:p>
            <a:pPr lvl="2"/>
            <a:r>
              <a:rPr lang="en-US" sz="1400" dirty="0" smtClean="0"/>
              <a:t>28x28 gray scale image</a:t>
            </a:r>
          </a:p>
          <a:p>
            <a:pPr lvl="2"/>
            <a:r>
              <a:rPr lang="en-US" sz="1400" dirty="0" smtClean="0"/>
              <a:t>Train set size : 60,000</a:t>
            </a:r>
            <a:r>
              <a:rPr lang="en-US" sz="1400" dirty="0"/>
              <a:t> </a:t>
            </a:r>
            <a:r>
              <a:rPr lang="en-US" sz="1400" dirty="0" smtClean="0"/>
              <a:t>(6000 per class</a:t>
            </a:r>
            <a:r>
              <a:rPr lang="en-US" altLang="ko-KR" sz="1400" dirty="0" smtClean="0"/>
              <a:t>)</a:t>
            </a:r>
            <a:endParaRPr lang="en-US" sz="1400" dirty="0" smtClean="0"/>
          </a:p>
          <a:p>
            <a:pPr lvl="2"/>
            <a:r>
              <a:rPr lang="en-US" sz="1400" dirty="0" smtClean="0"/>
              <a:t>Test set size : 10,000</a:t>
            </a:r>
            <a:r>
              <a:rPr lang="en-US" sz="1400" dirty="0"/>
              <a:t> </a:t>
            </a:r>
            <a:r>
              <a:rPr lang="en-US" sz="1400" dirty="0" smtClean="0"/>
              <a:t>(1000 per class</a:t>
            </a:r>
            <a:r>
              <a:rPr lang="en-US" altLang="ko-KR" sz="1400" dirty="0" smtClean="0"/>
              <a:t>)</a:t>
            </a:r>
            <a:endParaRPr lang="en-US" sz="1400" dirty="0" smtClean="0"/>
          </a:p>
          <a:p>
            <a:pPr lvl="2"/>
            <a:r>
              <a:rPr lang="en-US" altLang="ko-KR" sz="1400" dirty="0" smtClean="0"/>
              <a:t>Class # : 10</a:t>
            </a:r>
            <a:endParaRPr lang="en-US" altLang="ko-KR" sz="1400" dirty="0"/>
          </a:p>
          <a:p>
            <a:pPr lvl="3"/>
            <a:r>
              <a:rPr lang="en-US" sz="1400" dirty="0" smtClean="0"/>
              <a:t>T-shirt/top, Trouser, Pullover, Dress, Coat, Sandal, Shirt, Sneaker, Bag, Ankle boot</a:t>
            </a:r>
            <a:endParaRPr lang="en-GB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+ </a:t>
            </a:r>
            <a:r>
              <a:rPr lang="en-US" dirty="0" err="1"/>
              <a:t>Tensorboard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283222"/>
            <a:ext cx="3312368" cy="31062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671" y="3473353"/>
            <a:ext cx="3705225" cy="2619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64088" y="6428511"/>
            <a:ext cx="32464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https://github.com/zalandoresearch/fashion-mnist</a:t>
            </a:r>
          </a:p>
        </p:txBody>
      </p:sp>
    </p:spTree>
    <p:extLst>
      <p:ext uri="{BB962C8B-B14F-4D97-AF65-F5344CB8AC3E}">
        <p14:creationId xmlns:p14="http://schemas.microsoft.com/office/powerpoint/2010/main" val="6477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4350" y="1374775"/>
            <a:ext cx="8115300" cy="43243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+ </a:t>
            </a:r>
            <a:r>
              <a:rPr lang="en-US" dirty="0" err="1"/>
              <a:t>Tensorboard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706781" y="6305985"/>
            <a:ext cx="39228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Bae, </a:t>
            </a:r>
            <a:r>
              <a:rPr lang="en-GB" sz="1050" dirty="0" err="1">
                <a:solidFill>
                  <a:schemeClr val="bg1">
                    <a:lumMod val="65000"/>
                  </a:schemeClr>
                </a:solidFill>
              </a:rPr>
              <a:t>Ho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, et al. "Security and privacy issues in deep learning</a:t>
            </a:r>
            <a:r>
              <a:rPr lang="en-GB" sz="1050" dirty="0" smtClean="0">
                <a:solidFill>
                  <a:schemeClr val="bg1">
                    <a:lumMod val="65000"/>
                  </a:schemeClr>
                </a:solidFill>
              </a:rPr>
              <a:t>.“</a:t>
            </a:r>
          </a:p>
          <a:p>
            <a:r>
              <a:rPr lang="en-GB" sz="1050" dirty="0" err="1" smtClean="0">
                <a:solidFill>
                  <a:schemeClr val="bg1">
                    <a:lumMod val="65000"/>
                  </a:schemeClr>
                </a:solidFill>
              </a:rPr>
              <a:t>arXiv</a:t>
            </a:r>
            <a:r>
              <a:rPr lang="en-GB" sz="105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preprint arXiv:1807.11655 (2018).</a:t>
            </a:r>
          </a:p>
        </p:txBody>
      </p:sp>
    </p:spTree>
    <p:extLst>
      <p:ext uri="{BB962C8B-B14F-4D97-AF65-F5344CB8AC3E}">
        <p14:creationId xmlns:p14="http://schemas.microsoft.com/office/powerpoint/2010/main" val="208875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layer</a:t>
            </a:r>
          </a:p>
          <a:p>
            <a:pPr lvl="1"/>
            <a:r>
              <a:rPr lang="en-US" dirty="0" smtClean="0"/>
              <a:t>Linear transformation from an input space to an output space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+ </a:t>
            </a:r>
            <a:r>
              <a:rPr lang="en-US" dirty="0" err="1"/>
              <a:t>Tensorboard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74" y="1984725"/>
            <a:ext cx="7277447" cy="21172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57" y="4233746"/>
            <a:ext cx="6767882" cy="164352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3943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Network class</a:t>
            </a:r>
          </a:p>
          <a:p>
            <a:pPr lvl="1"/>
            <a:r>
              <a:rPr lang="en-US" sz="1800" dirty="0" smtClean="0"/>
              <a:t>Network structure : 4 linear layer</a:t>
            </a:r>
          </a:p>
          <a:p>
            <a:pPr lvl="1"/>
            <a:r>
              <a:rPr lang="en-US" sz="1800" dirty="0" smtClean="0"/>
              <a:t>Activation : </a:t>
            </a:r>
            <a:r>
              <a:rPr lang="en-US" sz="1800" dirty="0" err="1" smtClean="0"/>
              <a:t>ReLU</a:t>
            </a:r>
            <a:endParaRPr lang="en-US" sz="1800" dirty="0" smtClean="0"/>
          </a:p>
          <a:p>
            <a:pPr lvl="1"/>
            <a:r>
              <a:rPr lang="en-US" sz="1800" dirty="0" smtClean="0"/>
              <a:t>Input dimension : (batch, 28, 28, 1)</a:t>
            </a:r>
          </a:p>
          <a:p>
            <a:pPr lvl="1"/>
            <a:r>
              <a:rPr lang="en-US" sz="1800" dirty="0" smtClean="0"/>
              <a:t>Output dimension : (batch, 10)</a:t>
            </a:r>
            <a:endParaRPr lang="en-GB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+ </a:t>
            </a:r>
            <a:r>
              <a:rPr lang="en-US" dirty="0" err="1"/>
              <a:t>Tensorboard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125" y="3256143"/>
            <a:ext cx="5927750" cy="29684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051720" y="3789040"/>
            <a:ext cx="2232248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283968" y="4149080"/>
            <a:ext cx="8640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5126981" y="4010580"/>
            <a:ext cx="1314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Define a model</a:t>
            </a:r>
            <a:endParaRPr lang="en-GB" sz="12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051720" y="4797176"/>
            <a:ext cx="2232248" cy="10800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83968" y="5337223"/>
            <a:ext cx="8640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7" name="TextBox 16"/>
          <p:cNvSpPr txBox="1"/>
          <p:nvPr/>
        </p:nvSpPr>
        <p:spPr>
          <a:xfrm>
            <a:off x="5126981" y="5106390"/>
            <a:ext cx="2747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Forward pass </a:t>
            </a:r>
          </a:p>
          <a:p>
            <a:r>
              <a:rPr lang="en-US" sz="1200" b="1" dirty="0" smtClean="0"/>
              <a:t>It is executed when net(x) is called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186699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15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Train the network</a:t>
            </a:r>
          </a:p>
          <a:p>
            <a:pPr lvl="1"/>
            <a:r>
              <a:rPr lang="en-US" sz="1400" dirty="0" smtClean="0"/>
              <a:t>Define loss and optimizer</a:t>
            </a:r>
          </a:p>
          <a:p>
            <a:pPr marL="457176" lvl="1" indent="0">
              <a:buNone/>
            </a:pPr>
            <a:endParaRPr lang="en-US" sz="1400" dirty="0" smtClean="0"/>
          </a:p>
          <a:p>
            <a:pPr marL="457176" lvl="1" indent="0">
              <a:buNone/>
            </a:pPr>
            <a:endParaRPr lang="en-US" sz="1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+ </a:t>
            </a:r>
            <a:r>
              <a:rPr lang="en-US" dirty="0" err="1"/>
              <a:t>Tensorboard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700808"/>
            <a:ext cx="55054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4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Train the network</a:t>
            </a:r>
          </a:p>
          <a:p>
            <a:pPr lvl="1"/>
            <a:r>
              <a:rPr lang="en-US" sz="1400" dirty="0" smtClean="0"/>
              <a:t>Define loss and optimizer</a:t>
            </a:r>
          </a:p>
          <a:p>
            <a:pPr marL="457176" lvl="1" indent="0">
              <a:buNone/>
            </a:pPr>
            <a:endParaRPr lang="en-US" sz="1400" dirty="0" smtClean="0"/>
          </a:p>
          <a:p>
            <a:pPr marL="457176" lvl="1" indent="0">
              <a:buNone/>
            </a:pPr>
            <a:endParaRPr lang="en-US" sz="1400" dirty="0" smtClean="0"/>
          </a:p>
          <a:p>
            <a:pPr lvl="1"/>
            <a:r>
              <a:rPr lang="en-US" sz="1400" dirty="0" smtClean="0"/>
              <a:t>Train the network through multiple optimization</a:t>
            </a:r>
          </a:p>
          <a:p>
            <a:pPr lvl="1"/>
            <a:endParaRPr lang="en-GB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+ </a:t>
            </a:r>
            <a:r>
              <a:rPr lang="en-US" dirty="0" err="1"/>
              <a:t>Tensorboard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700808"/>
            <a:ext cx="5505450" cy="476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846" y="2548665"/>
            <a:ext cx="5392450" cy="3557204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2627784" y="3781602"/>
            <a:ext cx="2376264" cy="8715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04048" y="4141642"/>
            <a:ext cx="9198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5847060" y="4003142"/>
            <a:ext cx="1399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Train loop</a:t>
            </a:r>
          </a:p>
          <a:p>
            <a:endParaRPr lang="en-GB" sz="1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2627784" y="4986581"/>
            <a:ext cx="3672408" cy="8994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289819" y="5439708"/>
            <a:ext cx="9198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7132831" y="5301208"/>
            <a:ext cx="160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Log </a:t>
            </a:r>
            <a:br>
              <a:rPr lang="en-US" sz="1200" b="1" dirty="0" smtClean="0"/>
            </a:br>
            <a:r>
              <a:rPr lang="en-US" sz="1200" b="1" dirty="0" smtClean="0"/>
              <a:t>learning statistics</a:t>
            </a:r>
            <a:endParaRPr lang="en-US" sz="1200" b="1" dirty="0" smtClean="0"/>
          </a:p>
          <a:p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67414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/>
      <p:bldP spid="27" grpId="0" animBg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Tensorboard</a:t>
            </a:r>
            <a:endParaRPr lang="en-US" sz="2000" dirty="0" smtClean="0"/>
          </a:p>
          <a:p>
            <a:pPr lvl="1"/>
            <a:r>
              <a:rPr lang="en-US" sz="1800" dirty="0" smtClean="0"/>
              <a:t>Visualization tool for machine learning experiments</a:t>
            </a:r>
          </a:p>
          <a:p>
            <a:pPr lvl="2"/>
            <a:r>
              <a:rPr lang="en-US" sz="1800" dirty="0"/>
              <a:t>Tracking metrics such as loss and accuracy</a:t>
            </a:r>
          </a:p>
          <a:p>
            <a:pPr lvl="2"/>
            <a:r>
              <a:rPr lang="en-US" sz="1800" dirty="0"/>
              <a:t>Visualizing the model graph</a:t>
            </a:r>
          </a:p>
          <a:p>
            <a:pPr lvl="2"/>
            <a:r>
              <a:rPr lang="en-US" sz="1800" dirty="0"/>
              <a:t>Viewing histograms of weights and biases</a:t>
            </a:r>
          </a:p>
          <a:p>
            <a:pPr lvl="2"/>
            <a:r>
              <a:rPr lang="en-US" sz="1800" dirty="0"/>
              <a:t>Displaying images, text, and audio </a:t>
            </a:r>
            <a:r>
              <a:rPr lang="en-US" sz="1800" dirty="0" smtClean="0"/>
              <a:t>data</a:t>
            </a:r>
          </a:p>
          <a:p>
            <a:pPr lvl="2"/>
            <a:r>
              <a:rPr lang="en-US" sz="1800" dirty="0" smtClean="0"/>
              <a:t>Link: </a:t>
            </a:r>
            <a:r>
              <a:rPr lang="en-GB" sz="1800" dirty="0">
                <a:hlinkClick r:id="rId3"/>
              </a:rPr>
              <a:t>https://</a:t>
            </a:r>
            <a:r>
              <a:rPr lang="en-GB" sz="1800" dirty="0" smtClean="0">
                <a:hlinkClick r:id="rId3"/>
              </a:rPr>
              <a:t>pytorch.org/docs/stable/tensorboard.html</a:t>
            </a:r>
            <a:endParaRPr lang="en-GB" sz="1800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MLP + </a:t>
            </a:r>
            <a:r>
              <a:rPr lang="en-US" dirty="0" err="1" smtClean="0"/>
              <a:t>Tensorboard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14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Tensorboard</a:t>
            </a:r>
            <a:endParaRPr lang="en-US" sz="2000" dirty="0" smtClean="0"/>
          </a:p>
          <a:p>
            <a:pPr lvl="1"/>
            <a:r>
              <a:rPr lang="en-US" sz="1800" dirty="0" smtClean="0"/>
              <a:t>Visualization tool for machine learning experiments</a:t>
            </a:r>
          </a:p>
          <a:p>
            <a:pPr lvl="2"/>
            <a:r>
              <a:rPr lang="en-US" sz="1800" dirty="0"/>
              <a:t>Tracking metrics such as loss and accuracy</a:t>
            </a:r>
          </a:p>
          <a:p>
            <a:pPr lvl="2"/>
            <a:r>
              <a:rPr lang="en-US" sz="1800" dirty="0"/>
              <a:t>Visualizing the model graph</a:t>
            </a:r>
          </a:p>
          <a:p>
            <a:pPr lvl="2"/>
            <a:r>
              <a:rPr lang="en-US" sz="1800" dirty="0"/>
              <a:t>Viewing histograms of weights and biases</a:t>
            </a:r>
          </a:p>
          <a:p>
            <a:pPr lvl="2"/>
            <a:r>
              <a:rPr lang="en-US" sz="1800" dirty="0"/>
              <a:t>Displaying images, text, and audio </a:t>
            </a:r>
            <a:r>
              <a:rPr lang="en-US" sz="1800" dirty="0" smtClean="0"/>
              <a:t>data</a:t>
            </a:r>
          </a:p>
          <a:p>
            <a:pPr lvl="2"/>
            <a:r>
              <a:rPr lang="en-US" sz="1800" dirty="0" smtClean="0"/>
              <a:t>Link: </a:t>
            </a:r>
            <a:r>
              <a:rPr lang="en-GB" sz="1800" dirty="0">
                <a:hlinkClick r:id="rId3"/>
              </a:rPr>
              <a:t>https://</a:t>
            </a:r>
            <a:r>
              <a:rPr lang="en-GB" sz="1800" dirty="0" smtClean="0">
                <a:hlinkClick r:id="rId3"/>
              </a:rPr>
              <a:t>pytorch.org/docs/stable/tensorboard.html</a:t>
            </a:r>
            <a:endParaRPr lang="en-GB" sz="1800" dirty="0"/>
          </a:p>
          <a:p>
            <a:pPr lvl="2"/>
            <a:endParaRPr lang="en-US" dirty="0" smtClean="0"/>
          </a:p>
          <a:p>
            <a:r>
              <a:rPr lang="en-US" sz="2000" dirty="0" smtClean="0"/>
              <a:t>Launch </a:t>
            </a:r>
            <a:r>
              <a:rPr lang="en-US" sz="2000" dirty="0" err="1" smtClean="0"/>
              <a:t>Tensorboard</a:t>
            </a:r>
            <a:r>
              <a:rPr lang="en-US" sz="2000" dirty="0" smtClean="0"/>
              <a:t>  on </a:t>
            </a:r>
            <a:r>
              <a:rPr lang="en-US" sz="2000" dirty="0" err="1" smtClean="0"/>
              <a:t>colab</a:t>
            </a:r>
            <a:endParaRPr lang="en-US" sz="2000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MLP + </a:t>
            </a:r>
            <a:r>
              <a:rPr lang="en-US" dirty="0" err="1" smtClean="0"/>
              <a:t>Tensorboard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4653136"/>
            <a:ext cx="7591425" cy="123825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331640" y="5002136"/>
            <a:ext cx="3960440" cy="3545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92080" y="5218159"/>
            <a:ext cx="28779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5596450" y="5079660"/>
            <a:ext cx="1875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1. Execute </a:t>
            </a:r>
            <a:r>
              <a:rPr lang="en-US" sz="1200" b="1" dirty="0" err="1"/>
              <a:t>T</a:t>
            </a:r>
            <a:r>
              <a:rPr lang="en-US" sz="1200" b="1" dirty="0" err="1" smtClean="0"/>
              <a:t>ensorboard</a:t>
            </a:r>
            <a:endParaRPr lang="en-GB" sz="12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331640" y="5434185"/>
            <a:ext cx="3960440" cy="3545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296647" y="5613765"/>
            <a:ext cx="283225" cy="5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6" name="TextBox 15"/>
          <p:cNvSpPr txBox="1"/>
          <p:nvPr/>
        </p:nvSpPr>
        <p:spPr>
          <a:xfrm>
            <a:off x="5596450" y="5485523"/>
            <a:ext cx="2505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</a:t>
            </a:r>
            <a:r>
              <a:rPr lang="en-US" sz="1200" b="1" dirty="0" smtClean="0"/>
              <a:t>. Make writer to log </a:t>
            </a:r>
            <a:br>
              <a:rPr lang="en-US" sz="1200" b="1" dirty="0" smtClean="0"/>
            </a:br>
            <a:r>
              <a:rPr lang="en-US" sz="1200" b="1" dirty="0" smtClean="0"/>
              <a:t>    running statistics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336708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4" grpId="0" animBg="1"/>
      <p:bldP spid="16" grpId="0"/>
    </p:bldLst>
  </p:timing>
</p:sld>
</file>

<file path=ppt/theme/theme1.xml><?xml version="1.0" encoding="utf-8"?>
<a:theme xmlns:a="http://schemas.openxmlformats.org/drawingml/2006/main" name="Office 테마">
  <a:themeElements>
    <a:clrScheme name="Taehoon Lee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9A57CD"/>
      </a:accent1>
      <a:accent2>
        <a:srgbClr val="0070C0"/>
      </a:accent2>
      <a:accent3>
        <a:srgbClr val="00B0F0"/>
      </a:accent3>
      <a:accent4>
        <a:srgbClr val="F1C10F"/>
      </a:accent4>
      <a:accent5>
        <a:srgbClr val="FBA305"/>
      </a:accent5>
      <a:accent6>
        <a:srgbClr val="EA76A8"/>
      </a:accent6>
      <a:hlink>
        <a:srgbClr val="008685"/>
      </a:hlink>
      <a:folHlink>
        <a:srgbClr val="EA5A23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24308</TotalTime>
  <Words>370</Words>
  <Application>Microsoft Office PowerPoint</Application>
  <PresentationFormat>On-screen Show (4:3)</PresentationFormat>
  <Paragraphs>112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맑은 고딕</vt:lpstr>
      <vt:lpstr>함초롬돋움</vt:lpstr>
      <vt:lpstr>Arial</vt:lpstr>
      <vt:lpstr>Calibri</vt:lpstr>
      <vt:lpstr>Candara</vt:lpstr>
      <vt:lpstr>Corbel</vt:lpstr>
      <vt:lpstr>Wingdings</vt:lpstr>
      <vt:lpstr>Office 테마</vt:lpstr>
      <vt:lpstr>Deep Learning Practice Lab 01 - MLP</vt:lpstr>
      <vt:lpstr>MLP + Tensorboard</vt:lpstr>
      <vt:lpstr>MLP + Tensorboard</vt:lpstr>
      <vt:lpstr>MLP + Tensorboard</vt:lpstr>
      <vt:lpstr>MLP + Tensorboard</vt:lpstr>
      <vt:lpstr>MLP + Tensorboard</vt:lpstr>
      <vt:lpstr>MLP + Tensorboard</vt:lpstr>
      <vt:lpstr>MLP + Tensorboard</vt:lpstr>
      <vt:lpstr>MLP + Tensorboard</vt:lpstr>
      <vt:lpstr>MLP + Tensorboard</vt:lpstr>
      <vt:lpstr>MLP + Tensorboard</vt:lpstr>
      <vt:lpstr>MLP + Tensorboard</vt:lpstr>
      <vt:lpstr>실습 #1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Mgt 강화 : 對外 문서보안 관련</dc:title>
  <dc:creator>samsung</dc:creator>
  <cp:lastModifiedBy>장 혜미</cp:lastModifiedBy>
  <cp:revision>1063</cp:revision>
  <cp:lastPrinted>2019-10-17T03:57:31Z</cp:lastPrinted>
  <dcterms:created xsi:type="dcterms:W3CDTF">2013-06-12T00:16:49Z</dcterms:created>
  <dcterms:modified xsi:type="dcterms:W3CDTF">2020-02-11T09:20:37Z</dcterms:modified>
</cp:coreProperties>
</file>