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333" r:id="rId2"/>
    <p:sldId id="381" r:id="rId3"/>
    <p:sldId id="366" r:id="rId4"/>
    <p:sldId id="367" r:id="rId5"/>
    <p:sldId id="368" r:id="rId6"/>
    <p:sldId id="384" r:id="rId7"/>
    <p:sldId id="385" r:id="rId8"/>
    <p:sldId id="369" r:id="rId9"/>
    <p:sldId id="370" r:id="rId10"/>
    <p:sldId id="371" r:id="rId11"/>
    <p:sldId id="386" r:id="rId12"/>
    <p:sldId id="388" r:id="rId13"/>
    <p:sldId id="387" r:id="rId14"/>
    <p:sldId id="328" r:id="rId1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40E4"/>
    <a:srgbClr val="652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 autoAdjust="0"/>
    <p:restoredTop sz="93884" autoAdjust="0"/>
  </p:normalViewPr>
  <p:slideViewPr>
    <p:cSldViewPr>
      <p:cViewPr>
        <p:scale>
          <a:sx n="85" d="100"/>
          <a:sy n="85" d="100"/>
        </p:scale>
        <p:origin x="121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47" cy="498408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26" y="1"/>
            <a:ext cx="2946246" cy="498408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40730B8F-1350-4686-AB18-2687041F9135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818"/>
            <a:ext cx="2946247" cy="498408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26" y="9429818"/>
            <a:ext cx="2946246" cy="498408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2FEAA3EC-3642-43B5-84D9-E67B5C044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246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227A38A3-B371-4CEC-A96A-8DC212F70699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887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1"/>
            <a:ext cx="2945659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7AEBA58-A133-4637-9B4D-DFC7F8FBC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9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baseline="0" dirty="0"/>
              <a:t> paper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1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26915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Jangho</a:t>
            </a:r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1371600" y="4113510"/>
            <a:ext cx="6400800" cy="766936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i="1" dirty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Data</a:t>
            </a:r>
            <a:r>
              <a:rPr lang="en-US" altLang="ko-KR" sz="1600" i="1" baseline="0" dirty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 Science &amp; Artificial Intelligence </a:t>
            </a:r>
            <a:r>
              <a:rPr lang="en-US" altLang="ko-KR" sz="1600" i="1" dirty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Laboratory</a:t>
            </a:r>
          </a:p>
          <a:p>
            <a:r>
              <a:rPr lang="en-US" altLang="ko-KR" sz="1600" i="1" dirty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Electrical and Computer Engineering</a:t>
            </a:r>
          </a:p>
          <a:p>
            <a:r>
              <a:rPr lang="en-US" altLang="ko-KR" sz="1600" i="1" dirty="0"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rPr>
              <a:t>Seoul National University</a:t>
            </a: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이름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44000" y="1542268"/>
            <a:ext cx="8856000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9096" y="5213646"/>
            <a:ext cx="4536504" cy="9362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292471"/>
            <a:ext cx="2548735" cy="7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9144000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/>
          <a:lstStyle>
            <a:lvl1pPr>
              <a:defRPr sz="2201" baseline="0">
                <a:latin typeface="Corbel" panose="020B0503020204020204" pitchFamily="34" charset="0"/>
              </a:defRPr>
            </a:lvl1pPr>
            <a:lvl2pPr>
              <a:defRPr sz="2000" baseline="0">
                <a:latin typeface="Corbel" panose="020B0503020204020204" pitchFamily="34" charset="0"/>
              </a:defRPr>
            </a:lvl2pPr>
            <a:lvl3pPr>
              <a:defRPr baseline="0">
                <a:latin typeface="Corbel" panose="020B0503020204020204" pitchFamily="34" charset="0"/>
              </a:defRPr>
            </a:lvl3pPr>
            <a:lvl4pPr>
              <a:defRPr baseline="0">
                <a:latin typeface="Corbel" panose="020B0503020204020204" pitchFamily="34" charset="0"/>
              </a:defRPr>
            </a:lvl4pPr>
            <a:lvl5pPr>
              <a:defRPr baseline="0"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0" baseline="0">
                <a:solidFill>
                  <a:srgbClr val="7740E4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5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2" y="6236689"/>
            <a:ext cx="1586976" cy="484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9713" y="6231760"/>
            <a:ext cx="2664296" cy="5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6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9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 descr="https://encrypted-tbn0.gstatic.com/images?q=tbn:ANd9GcTV0fzHlVSVGEYIELVu_BMH0nnLG5jNKza4l_e4zNkxgBxhHFQ3K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58127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8493506" y="6356358"/>
            <a:ext cx="791688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1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00" y="980728"/>
            <a:ext cx="8460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8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/00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페이지 제목</a:t>
            </a:r>
          </a:p>
        </p:txBody>
      </p:sp>
    </p:spTree>
    <p:extLst>
      <p:ext uri="{BB962C8B-B14F-4D97-AF65-F5344CB8AC3E}">
        <p14:creationId xmlns:p14="http://schemas.microsoft.com/office/powerpoint/2010/main" val="40013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70" r:id="rId3"/>
    <p:sldLayoutId id="2147483671" r:id="rId4"/>
  </p:sldLayoutIdLst>
  <p:hf hdr="0" ftr="0" dt="0"/>
  <p:txStyles>
    <p:titleStyle>
      <a:lvl1pPr algn="l" defTabSz="914354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</p:titleStyle>
    <p:bodyStyle>
      <a:lvl1pPr marL="342882" indent="-342882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1pPr>
      <a:lvl2pPr marL="742913" indent="-285737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–"/>
        <a:defRPr sz="24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2pPr>
      <a:lvl3pPr marL="1142943" indent="-228589" algn="l" defTabSz="914354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3pPr>
      <a:lvl4pPr marL="1600121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4pPr>
      <a:lvl5pPr marL="2057298" indent="-228589" algn="l" defTabSz="914354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1" kern="1200">
          <a:solidFill>
            <a:schemeClr val="tx1"/>
          </a:solidFill>
          <a:latin typeface="Corbel" panose="020B0503020204020204" pitchFamily="34" charset="0"/>
          <a:ea typeface="함초롬돋움" pitchFamily="18" charset="-127"/>
          <a:cs typeface="함초롬돋움" pitchFamily="18" charset="-127"/>
        </a:defRPr>
      </a:lvl5pPr>
      <a:lvl6pPr marL="2514476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beginner/fgsm_tutoria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Hyemi</a:t>
            </a:r>
            <a:r>
              <a:rPr lang="en-US" dirty="0"/>
              <a:t> Jang &amp; </a:t>
            </a:r>
            <a:r>
              <a:rPr lang="en-US" dirty="0" err="1"/>
              <a:t>Jisoo</a:t>
            </a:r>
            <a:r>
              <a:rPr lang="en-US" dirty="0"/>
              <a:t> </a:t>
            </a:r>
            <a:r>
              <a:rPr lang="en-US" dirty="0" err="1"/>
              <a:t>Mok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Practice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Assignment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492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test_attack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51520" y="2241731"/>
            <a:ext cx="8460000" cy="3943329"/>
          </a:xfrm>
        </p:spPr>
        <p:txBody>
          <a:bodyPr>
            <a:normAutofit fontScale="92500"/>
          </a:bodyPr>
          <a:lstStyle/>
          <a:p>
            <a:r>
              <a:rPr lang="en-US" dirty="0"/>
              <a:t>We are going to loop over examples in test 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Send data and label to GPU.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data.requires_grad</a:t>
            </a:r>
            <a:r>
              <a:rPr lang="en-US" b="1" dirty="0"/>
              <a:t> = True </a:t>
            </a:r>
            <a:r>
              <a:rPr lang="en-US" dirty="0"/>
              <a:t>: because we want gradient </a:t>
            </a:r>
            <a:r>
              <a:rPr lang="en-US" dirty="0" err="1"/>
              <a:t>w.r.t.</a:t>
            </a:r>
            <a:r>
              <a:rPr lang="en-US" dirty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Forward pass data through the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loss.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data_grad</a:t>
            </a:r>
            <a:r>
              <a:rPr lang="en-US" b="1" dirty="0"/>
              <a:t> = </a:t>
            </a:r>
            <a:r>
              <a:rPr lang="en-US" b="1" dirty="0" err="1"/>
              <a:t>data.grad.data</a:t>
            </a:r>
            <a:r>
              <a:rPr lang="en-US" b="1" dirty="0"/>
              <a:t> </a:t>
            </a:r>
            <a:r>
              <a:rPr lang="en-US" dirty="0"/>
              <a:t>: collect data gradient.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fgsm_attack</a:t>
            </a:r>
            <a:r>
              <a:rPr lang="en-US" dirty="0"/>
              <a:t> function with correct inputs.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Forward pass </a:t>
            </a:r>
            <a:r>
              <a:rPr lang="en-US" b="1" dirty="0"/>
              <a:t>the perturbed image </a:t>
            </a:r>
            <a:r>
              <a:rPr lang="en-US" dirty="0"/>
              <a:t>through the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accuracy to check if the attack has worked.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E9D29-8155-1F4F-84D6-80194E003456}"/>
              </a:ext>
            </a:extLst>
          </p:cNvPr>
          <p:cNvSpPr txBox="1"/>
          <p:nvPr/>
        </p:nvSpPr>
        <p:spPr>
          <a:xfrm>
            <a:off x="6228184" y="6411962"/>
            <a:ext cx="24256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Source: https://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pytorch.org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/tutorials/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BD02B-6D32-A944-9965-43CE469A2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861407"/>
            <a:ext cx="6048672" cy="13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3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Important Warning</a:t>
            </a:r>
            <a:endParaRPr lang="ko-KR" alt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7A0E53-1A93-F046-882F-14733D84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6712"/>
            <a:ext cx="5647382" cy="1780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ADBA08-0967-F044-AFFB-6AE0E6CA9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2465"/>
            <a:ext cx="4195247" cy="942411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1FF6933A-EE3C-DD46-A04E-727000F3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240662"/>
            <a:ext cx="8460000" cy="1944398"/>
          </a:xfrm>
        </p:spPr>
        <p:txBody>
          <a:bodyPr>
            <a:normAutofit/>
          </a:bodyPr>
          <a:lstStyle/>
          <a:p>
            <a:r>
              <a:rPr lang="en-US" dirty="0"/>
              <a:t>You will be evaluated based on the results of these two cells.</a:t>
            </a:r>
          </a:p>
          <a:p>
            <a:r>
              <a:rPr lang="en-US" dirty="0"/>
              <a:t>Therefore, it is important that you do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/>
              <a:t> clear the outputs of these two cells.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659EBE-16D7-7D49-8989-096B9BFFB3A7}"/>
              </a:ext>
            </a:extLst>
          </p:cNvPr>
          <p:cNvSpPr txBox="1"/>
          <p:nvPr/>
        </p:nvSpPr>
        <p:spPr>
          <a:xfrm>
            <a:off x="4859368" y="2992060"/>
            <a:ext cx="1237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800" b="1" dirty="0"/>
              <a:t>Part 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4B62BA-BE8A-7F48-89CE-CF2295EED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837120"/>
            <a:ext cx="3087762" cy="8591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D94B03-BB45-7548-8CC8-3C1B783BB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891" y="3647130"/>
            <a:ext cx="4495800" cy="266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BED7C2-0996-5F46-9D78-1FF816ED0669}"/>
              </a:ext>
            </a:extLst>
          </p:cNvPr>
          <p:cNvSpPr txBox="1"/>
          <p:nvPr/>
        </p:nvSpPr>
        <p:spPr>
          <a:xfrm>
            <a:off x="6732000" y="1061316"/>
            <a:ext cx="1261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800" b="1" dirty="0"/>
              <a:t>Part A</a:t>
            </a:r>
          </a:p>
        </p:txBody>
      </p:sp>
    </p:spTree>
    <p:extLst>
      <p:ext uri="{BB962C8B-B14F-4D97-AF65-F5344CB8AC3E}">
        <p14:creationId xmlns:p14="http://schemas.microsoft.com/office/powerpoint/2010/main" val="84600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C1B24C-B02D-E54A-B473-3B9EAE6DE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0" y="980728"/>
            <a:ext cx="8118432" cy="5112000"/>
          </a:xfrm>
        </p:spPr>
        <p:txBody>
          <a:bodyPr/>
          <a:lstStyle/>
          <a:p>
            <a:r>
              <a:rPr lang="en-US" dirty="0" err="1"/>
              <a:t>Assignment.ipynb</a:t>
            </a:r>
            <a:endParaRPr lang="en-US" dirty="0"/>
          </a:p>
          <a:p>
            <a:pPr lvl="1"/>
            <a:r>
              <a:rPr lang="en-US" dirty="0"/>
              <a:t>Your code with all the training logs.</a:t>
            </a:r>
          </a:p>
          <a:p>
            <a:r>
              <a:rPr lang="en-US" dirty="0" err="1"/>
              <a:t>model_name.pt</a:t>
            </a:r>
            <a:endParaRPr lang="en-US" dirty="0"/>
          </a:p>
          <a:p>
            <a:pPr lvl="1"/>
            <a:r>
              <a:rPr lang="en-US" dirty="0"/>
              <a:t>After saving the model in </a:t>
            </a:r>
            <a:r>
              <a:rPr lang="en-US" dirty="0" err="1"/>
              <a:t>colab</a:t>
            </a:r>
            <a:r>
              <a:rPr lang="en-US" dirty="0"/>
              <a:t>, you can download this file onto your local device.</a:t>
            </a:r>
          </a:p>
          <a:p>
            <a:pPr lvl="1"/>
            <a:r>
              <a:rPr lang="en-US" dirty="0"/>
              <a:t>Please submit this file, so that we can make sure that you didn’t print some string to fool us!</a:t>
            </a:r>
          </a:p>
          <a:p>
            <a:r>
              <a:rPr lang="en-US" dirty="0"/>
              <a:t>Zip the above files and send .zip file to:</a:t>
            </a:r>
          </a:p>
          <a:p>
            <a:pPr lvl="1"/>
            <a:r>
              <a:rPr lang="en-US" dirty="0"/>
              <a:t>jmok908@gmail.com and wkdal9512@gmail.com </a:t>
            </a:r>
            <a:endParaRPr lang="en-US" dirty="0" smtClean="0"/>
          </a:p>
          <a:p>
            <a:r>
              <a:rPr lang="ko-KR" altLang="en-US" b="1" dirty="0" smtClean="0"/>
              <a:t>이메일 </a:t>
            </a:r>
            <a:r>
              <a:rPr lang="ko-KR" altLang="en-US" b="1" dirty="0" smtClean="0"/>
              <a:t>제목</a:t>
            </a:r>
            <a:r>
              <a:rPr lang="en-US" altLang="ko-KR" b="1" dirty="0" smtClean="0"/>
              <a:t>: [LG</a:t>
            </a:r>
            <a:r>
              <a:rPr lang="ko-KR" altLang="en-US" b="1" dirty="0" smtClean="0"/>
              <a:t>전자실습</a:t>
            </a:r>
            <a:r>
              <a:rPr lang="en-US" altLang="ko-KR" b="1" dirty="0" smtClean="0"/>
              <a:t>] </a:t>
            </a:r>
            <a:r>
              <a:rPr lang="ko-KR" altLang="en-US" b="1" dirty="0" smtClean="0"/>
              <a:t>영문성함</a:t>
            </a:r>
            <a:endParaRPr lang="en-US" altLang="ko-KR" b="1" dirty="0" smtClean="0"/>
          </a:p>
          <a:p>
            <a:r>
              <a:rPr lang="ko-KR" altLang="en-US" b="1" dirty="0" smtClean="0"/>
              <a:t>파일이름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영문성함</a:t>
            </a:r>
            <a:r>
              <a:rPr lang="en-US" altLang="ko-KR" b="1" dirty="0" smtClean="0"/>
              <a:t>.zip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923F68-A68B-DB45-8DE9-562205FC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9CD087-87B2-2C4D-BCD4-A6DD4092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Files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9904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89FBED-0C4C-954F-A380-EB7D5C7A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Total available points: 50 pt</a:t>
            </a:r>
          </a:p>
          <a:p>
            <a:pPr lvl="1"/>
            <a:r>
              <a:rPr lang="en-KR" dirty="0"/>
              <a:t>Part A: 40 </a:t>
            </a:r>
            <a:r>
              <a:rPr lang="en-KR" dirty="0" smtClean="0"/>
              <a:t>pt</a:t>
            </a:r>
            <a:r>
              <a:rPr lang="en-US" dirty="0" smtClean="0"/>
              <a:t>, </a:t>
            </a:r>
            <a:endParaRPr lang="en-KR" dirty="0"/>
          </a:p>
          <a:p>
            <a:pPr lvl="1"/>
            <a:r>
              <a:rPr lang="en-KR" dirty="0"/>
              <a:t>Part B: 10 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59898-BFE0-0242-AF18-9778FBE5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6CFB16-1CC8-8A41-9589-EB3BD633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Grading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743CF8-8CAD-744D-B73A-CE803124E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49023"/>
              </p:ext>
            </p:extLst>
          </p:nvPr>
        </p:nvGraphicFramePr>
        <p:xfrm>
          <a:off x="971600" y="2617108"/>
          <a:ext cx="33123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67676873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6229690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KR" dirty="0"/>
                        <a:t>Part A.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ResNet</a:t>
                      </a:r>
                      <a:r>
                        <a:rPr lang="en-US" altLang="ko-KR" dirty="0"/>
                        <a:t> Competition</a:t>
                      </a:r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7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1~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등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40 </a:t>
                      </a:r>
                      <a:r>
                        <a:rPr lang="en-US" altLang="ko-KR" dirty="0" err="1"/>
                        <a:t>pt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80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5~8</a:t>
                      </a:r>
                      <a:r>
                        <a:rPr lang="ko-KR" altLang="en-US" dirty="0"/>
                        <a:t>등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35 </a:t>
                      </a:r>
                      <a:r>
                        <a:rPr lang="en-US" altLang="ko-KR" dirty="0" err="1"/>
                        <a:t>pt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9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9~12</a:t>
                      </a:r>
                      <a:r>
                        <a:rPr lang="ko-KR" altLang="en-US" dirty="0"/>
                        <a:t>등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30 </a:t>
                      </a:r>
                      <a:r>
                        <a:rPr lang="en-US" altLang="ko-KR" dirty="0" err="1"/>
                        <a:t>pt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13~16</a:t>
                      </a:r>
                      <a:r>
                        <a:rPr lang="ko-KR" altLang="en-US" dirty="0"/>
                        <a:t>등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25 </a:t>
                      </a:r>
                      <a:r>
                        <a:rPr lang="en-US" altLang="ko-KR" dirty="0" err="1"/>
                        <a:t>pt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1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17~20</a:t>
                      </a:r>
                      <a:r>
                        <a:rPr lang="ko-KR" altLang="en-US" dirty="0"/>
                        <a:t>등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20 </a:t>
                      </a:r>
                      <a:r>
                        <a:rPr lang="en-US" altLang="ko-KR" dirty="0" err="1"/>
                        <a:t>pt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6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21~24</a:t>
                      </a:r>
                      <a:r>
                        <a:rPr lang="ko-KR" altLang="en-US" dirty="0"/>
                        <a:t>등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15 </a:t>
                      </a:r>
                      <a:r>
                        <a:rPr lang="en-US" altLang="ko-KR" dirty="0" err="1" smtClean="0"/>
                        <a:t>pt</a:t>
                      </a:r>
                      <a:r>
                        <a:rPr lang="en-US" altLang="ko-KR" dirty="0" smtClean="0"/>
                        <a:t> 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8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수행 </a:t>
                      </a:r>
                      <a:r>
                        <a:rPr lang="en-US" altLang="ko-KR" dirty="0" smtClean="0"/>
                        <a:t>x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pt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709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9D0F62-FF20-4343-9A9B-C04C89248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44597"/>
              </p:ext>
            </p:extLst>
          </p:nvPr>
        </p:nvGraphicFramePr>
        <p:xfrm>
          <a:off x="4932040" y="2924944"/>
          <a:ext cx="3120008" cy="1382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004">
                  <a:extLst>
                    <a:ext uri="{9D8B030D-6E8A-4147-A177-3AD203B41FA5}">
                      <a16:colId xmlns:a16="http://schemas.microsoft.com/office/drawing/2014/main" val="1269438513"/>
                    </a:ext>
                  </a:extLst>
                </a:gridCol>
                <a:gridCol w="1560004">
                  <a:extLst>
                    <a:ext uri="{9D8B030D-6E8A-4147-A177-3AD203B41FA5}">
                      <a16:colId xmlns:a16="http://schemas.microsoft.com/office/drawing/2014/main" val="6964405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Part B. Adversarial Attack</a:t>
                      </a:r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9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Attack 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10 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9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Attack does not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0 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4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79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77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EB3A2B-C72B-B047-BDA6-198A5A5C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A. </a:t>
            </a:r>
            <a:r>
              <a:rPr lang="en-US" dirty="0" err="1"/>
              <a:t>ResNet</a:t>
            </a:r>
            <a:r>
              <a:rPr lang="en-US" dirty="0"/>
              <a:t> Training</a:t>
            </a:r>
          </a:p>
          <a:p>
            <a:r>
              <a:rPr lang="en-US" dirty="0"/>
              <a:t>Part B. Adversarial Attack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622F0E-0F99-4E49-BFF2-17466C7C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DAE423-BD10-9042-AE7E-C7AF95B2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94316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A. </a:t>
            </a:r>
            <a:r>
              <a:rPr lang="en-US" altLang="ko-KR" dirty="0" err="1"/>
              <a:t>ResNet</a:t>
            </a:r>
            <a:r>
              <a:rPr lang="en-US" altLang="ko-KR" dirty="0"/>
              <a:t> Training</a:t>
            </a:r>
            <a:endParaRPr lang="ko-KR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A5ABED-003F-EA4D-A958-A574DAC87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0" y="980728"/>
            <a:ext cx="8523600" cy="5112000"/>
          </a:xfrm>
        </p:spPr>
        <p:txBody>
          <a:bodyPr/>
          <a:lstStyle/>
          <a:p>
            <a:r>
              <a:rPr lang="en-KR" dirty="0"/>
              <a:t>There are several hyperparameters that need tuning to obtain higher accuracy.</a:t>
            </a:r>
          </a:p>
          <a:p>
            <a:pPr lvl="1"/>
            <a:r>
              <a:rPr lang="en-US" dirty="0"/>
              <a:t>L</a:t>
            </a:r>
            <a:r>
              <a:rPr lang="en-KR" dirty="0"/>
              <a:t>earning rate</a:t>
            </a:r>
          </a:p>
          <a:p>
            <a:pPr lvl="1"/>
            <a:r>
              <a:rPr lang="en-US" dirty="0"/>
              <a:t>C</a:t>
            </a:r>
            <a:r>
              <a:rPr lang="en-KR" dirty="0"/>
              <a:t>hoice of optimizer</a:t>
            </a:r>
          </a:p>
          <a:p>
            <a:pPr lvl="1"/>
            <a:r>
              <a:rPr lang="en-KR" dirty="0"/>
              <a:t># of epochs</a:t>
            </a:r>
          </a:p>
          <a:p>
            <a:pPr lvl="1"/>
            <a:r>
              <a:rPr lang="en-US" dirty="0"/>
              <a:t>B</a:t>
            </a:r>
            <a:r>
              <a:rPr lang="en-KR" dirty="0"/>
              <a:t>atch size…</a:t>
            </a:r>
          </a:p>
          <a:p>
            <a:r>
              <a:rPr lang="en-KR" dirty="0"/>
              <a:t>We have provided you with the architecture (ResNet)</a:t>
            </a:r>
          </a:p>
          <a:p>
            <a:r>
              <a:rPr lang="en-KR" b="1" dirty="0">
                <a:solidFill>
                  <a:srgbClr val="C00000"/>
                </a:solidFill>
              </a:rPr>
              <a:t>Competition for the highest possible accuracy!</a:t>
            </a:r>
          </a:p>
          <a:p>
            <a:r>
              <a:rPr lang="en-KR" b="1" dirty="0"/>
              <a:t>Approximate range of ResNet accuracy on CIFAR-100: </a:t>
            </a:r>
          </a:p>
          <a:p>
            <a:pPr lvl="1"/>
            <a:r>
              <a:rPr lang="en-KR" b="1" dirty="0"/>
              <a:t>75.61% ~ 77.69% </a:t>
            </a:r>
          </a:p>
        </p:txBody>
      </p:sp>
    </p:spTree>
    <p:extLst>
      <p:ext uri="{BB962C8B-B14F-4D97-AF65-F5344CB8AC3E}">
        <p14:creationId xmlns:p14="http://schemas.microsoft.com/office/powerpoint/2010/main" val="77300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to Adversarial Examples/Attack</a:t>
            </a:r>
            <a:endParaRPr lang="ko-KR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FF7A90-CFD4-344B-BC30-4CBF9421B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2934" y="1015659"/>
            <a:ext cx="7150100" cy="2159000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3D856A3-6628-9F4C-871E-3D274EEA7E08}"/>
              </a:ext>
            </a:extLst>
          </p:cNvPr>
          <p:cNvSpPr txBox="1">
            <a:spLocks/>
          </p:cNvSpPr>
          <p:nvPr/>
        </p:nvSpPr>
        <p:spPr>
          <a:xfrm>
            <a:off x="389081" y="3506318"/>
            <a:ext cx="8460000" cy="2442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201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742913" indent="-285737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2pPr>
            <a:lvl3pPr marL="1142943" indent="-228589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3pPr>
            <a:lvl4pPr marL="1600121" indent="-228589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4pPr>
            <a:lvl5pPr marL="2057298" indent="-228589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1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5pPr>
            <a:lvl6pPr marL="251447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7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993E5932-083B-454F-A675-CD95D15BFCF3}"/>
              </a:ext>
            </a:extLst>
          </p:cNvPr>
          <p:cNvSpPr txBox="1">
            <a:spLocks/>
          </p:cNvSpPr>
          <p:nvPr/>
        </p:nvSpPr>
        <p:spPr>
          <a:xfrm>
            <a:off x="389080" y="3506316"/>
            <a:ext cx="8610919" cy="244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201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742913" indent="-285737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2pPr>
            <a:lvl3pPr marL="1142943" indent="-228589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3pPr>
            <a:lvl4pPr marL="1600121" indent="-228589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4pPr>
            <a:lvl5pPr marL="2057298" indent="-228589" algn="l" defTabSz="914354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1" kern="1200" baseline="0">
                <a:solidFill>
                  <a:schemeClr val="tx1"/>
                </a:solidFill>
                <a:latin typeface="Corbel" panose="020B0503020204020204" pitchFamily="34" charset="0"/>
                <a:ea typeface="함초롬돋움" pitchFamily="18" charset="-127"/>
                <a:cs typeface="함초롬돋움" pitchFamily="18" charset="-127"/>
              </a:defRPr>
            </a:lvl5pPr>
            <a:lvl6pPr marL="251447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7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add carefully constructed noise to the input.</a:t>
            </a:r>
          </a:p>
          <a:p>
            <a:r>
              <a:rPr lang="en-US" dirty="0"/>
              <a:t>Humans can tell that both images look like a pig.</a:t>
            </a:r>
          </a:p>
          <a:p>
            <a:r>
              <a:rPr lang="en-US" dirty="0"/>
              <a:t>But the neural network recognizes the perturbed image as an airliner.</a:t>
            </a:r>
          </a:p>
          <a:p>
            <a:r>
              <a:rPr lang="en-US" dirty="0"/>
              <a:t>“Optical illusion” for neural networks! 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3A532-2BA5-7541-8BA6-45119ECEA57C}"/>
              </a:ext>
            </a:extLst>
          </p:cNvPr>
          <p:cNvSpPr txBox="1"/>
          <p:nvPr/>
        </p:nvSpPr>
        <p:spPr>
          <a:xfrm>
            <a:off x="4845786" y="6305985"/>
            <a:ext cx="37724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Source: https://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medium.com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/attentive-ai/fooling-cnns-via-adversarial-examples-877a9e0ee84e</a:t>
            </a:r>
          </a:p>
        </p:txBody>
      </p:sp>
    </p:spTree>
    <p:extLst>
      <p:ext uri="{BB962C8B-B14F-4D97-AF65-F5344CB8AC3E}">
        <p14:creationId xmlns:p14="http://schemas.microsoft.com/office/powerpoint/2010/main" val="130372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does this work?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92CBC3-266F-3D46-9626-3FDE06B3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0" y="980728"/>
            <a:ext cx="8622488" cy="5112000"/>
          </a:xfrm>
        </p:spPr>
        <p:txBody>
          <a:bodyPr/>
          <a:lstStyle/>
          <a:p>
            <a:r>
              <a:rPr lang="en-KR" dirty="0"/>
              <a:t>Primary interpretation: because of linearities in neural networks.</a:t>
            </a:r>
          </a:p>
          <a:p>
            <a:r>
              <a:rPr lang="en-KR" dirty="0"/>
              <a:t>Even with very small amount of perturbation, the image can be placed on the wrong side of this boundary.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5EE64-5EF1-9F49-ABEC-6E54789CB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492896"/>
            <a:ext cx="3528392" cy="33291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96DA0D-754D-7A40-A867-E6C7DEC41E2E}"/>
              </a:ext>
            </a:extLst>
          </p:cNvPr>
          <p:cNvSpPr txBox="1"/>
          <p:nvPr/>
        </p:nvSpPr>
        <p:spPr>
          <a:xfrm>
            <a:off x="5436096" y="6020124"/>
            <a:ext cx="3110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Source: https://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leedakyeong.tistory.com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/entry/%EB%85%BC%EB%AC%B8-FGSM-%EB%A6%AC%EB%B7%B0-EXPLAINING-AND-HARNESSING-ADVERSARIAL-EXAMPLES</a:t>
            </a:r>
          </a:p>
        </p:txBody>
      </p:sp>
    </p:spTree>
    <p:extLst>
      <p:ext uri="{BB962C8B-B14F-4D97-AF65-F5344CB8AC3E}">
        <p14:creationId xmlns:p14="http://schemas.microsoft.com/office/powerpoint/2010/main" val="332246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Categories of Adversarial Attack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92CBC3-266F-3D46-9626-3FDE06B3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0" y="980728"/>
            <a:ext cx="8622488" cy="5112000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KR" dirty="0"/>
              <a:t>hite Box vs. Black Box</a:t>
            </a:r>
          </a:p>
          <a:p>
            <a:pPr lvl="1"/>
            <a:r>
              <a:rPr lang="en-US" dirty="0"/>
              <a:t>W</a:t>
            </a:r>
            <a:r>
              <a:rPr lang="en-KR" dirty="0"/>
              <a:t>hite box: we know the target neural network</a:t>
            </a:r>
          </a:p>
          <a:p>
            <a:pPr lvl="1"/>
            <a:r>
              <a:rPr lang="en-US" dirty="0"/>
              <a:t>B</a:t>
            </a:r>
            <a:r>
              <a:rPr lang="en-KR" dirty="0"/>
              <a:t>lack box: we have no knowledge of the target neural network</a:t>
            </a:r>
          </a:p>
          <a:p>
            <a:r>
              <a:rPr lang="en-US" dirty="0"/>
              <a:t>Untargeted Attack vs. Targeted Attack</a:t>
            </a:r>
          </a:p>
          <a:p>
            <a:pPr lvl="1"/>
            <a:r>
              <a:rPr lang="en-US" dirty="0"/>
              <a:t>Targeted Attack: we have a specific target classification</a:t>
            </a:r>
          </a:p>
          <a:p>
            <a:pPr lvl="1"/>
            <a:r>
              <a:rPr lang="en-US" dirty="0"/>
              <a:t>Untargeted attack: output classification is wrong; does not care about </a:t>
            </a:r>
            <a:r>
              <a:rPr lang="en-US" dirty="0" err="1"/>
              <a:t>whatthe</a:t>
            </a:r>
            <a:r>
              <a:rPr lang="en-US" dirty="0"/>
              <a:t> new classification actually is.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2710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B. Attack the trained </a:t>
            </a:r>
            <a:r>
              <a:rPr lang="en-US" altLang="ko-KR" dirty="0" err="1"/>
              <a:t>ResNet</a:t>
            </a:r>
            <a:r>
              <a:rPr lang="en-US" altLang="ko-KR" dirty="0"/>
              <a:t> with FGSM Attack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92CBC3-266F-3D46-9626-3FDE06B3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16" y="873000"/>
            <a:ext cx="8753064" cy="5112000"/>
          </a:xfrm>
        </p:spPr>
        <p:txBody>
          <a:bodyPr/>
          <a:lstStyle/>
          <a:p>
            <a:r>
              <a:rPr lang="en-US" dirty="0"/>
              <a:t>Assuming that you have completed Part A, we have a fairly well-trained </a:t>
            </a:r>
            <a:r>
              <a:rPr lang="en-US" dirty="0" err="1"/>
              <a:t>ResNet</a:t>
            </a:r>
            <a:r>
              <a:rPr lang="en-US" dirty="0"/>
              <a:t> with a reasonable accuracy.</a:t>
            </a:r>
          </a:p>
          <a:p>
            <a:r>
              <a:rPr lang="en-US" dirty="0"/>
              <a:t>Now we will try to attack this model.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https://pytorch.org/tutorials/beginner/fgsm_tutorial.html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FGSM (Fast Gradient Sign Method) Attack</a:t>
            </a:r>
            <a:endParaRPr lang="ko-KR" alt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72978" y="764704"/>
            <a:ext cx="8460000" cy="5400600"/>
          </a:xfrm>
        </p:spPr>
        <p:txBody>
          <a:bodyPr>
            <a:normAutofit/>
          </a:bodyPr>
          <a:lstStyle/>
          <a:p>
            <a:r>
              <a:rPr lang="en-GB" dirty="0"/>
              <a:t>White Box and Untargeted Attack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Take the gradient with respect to the input data.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Take the element-wise sign of the data gradient.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Multiply the sign of the data gradient with a small epsilon value.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ADD this noise to the input image.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AB0C9-1CA7-464A-A425-5562D0DB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7549255" cy="2410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1951CF-67AC-7D4D-BE5E-DF71F2439DC3}"/>
              </a:ext>
            </a:extLst>
          </p:cNvPr>
          <p:cNvSpPr txBox="1"/>
          <p:nvPr/>
        </p:nvSpPr>
        <p:spPr>
          <a:xfrm>
            <a:off x="6228184" y="6411962"/>
            <a:ext cx="24256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Source: https://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pytorch.org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/tutorials/</a:t>
            </a:r>
          </a:p>
        </p:txBody>
      </p:sp>
    </p:spTree>
    <p:extLst>
      <p:ext uri="{BB962C8B-B14F-4D97-AF65-F5344CB8AC3E}">
        <p14:creationId xmlns:p14="http://schemas.microsoft.com/office/powerpoint/2010/main" val="305287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fgsm_attack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E5404-0ABB-AC42-98A6-493F03992A71}"/>
              </a:ext>
            </a:extLst>
          </p:cNvPr>
          <p:cNvSpPr txBox="1"/>
          <p:nvPr/>
        </p:nvSpPr>
        <p:spPr>
          <a:xfrm>
            <a:off x="6228184" y="6411962"/>
            <a:ext cx="24256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Source: https://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pytorch.org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/tutorials/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C1147-8D37-974C-878C-4F531543C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0" y="3166942"/>
            <a:ext cx="8460000" cy="1799632"/>
          </a:xfrm>
        </p:spPr>
        <p:txBody>
          <a:bodyPr/>
          <a:lstStyle/>
          <a:p>
            <a:r>
              <a:rPr lang="en-KR" dirty="0"/>
              <a:t>Implement the above equation.</a:t>
            </a:r>
          </a:p>
          <a:p>
            <a:r>
              <a:rPr lang="en-KR" dirty="0"/>
              <a:t>Inputs: clean image, user-set epsilon value, computed gradient</a:t>
            </a:r>
          </a:p>
          <a:p>
            <a:r>
              <a:rPr lang="en-US" dirty="0"/>
              <a:t>O</a:t>
            </a:r>
            <a:r>
              <a:rPr lang="en-KR" dirty="0"/>
              <a:t>utput: perturbed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BC10D8-47C8-224A-8F11-AF06FB7C0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913999"/>
            <a:ext cx="5943600" cy="146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FC769C-1E12-0345-8015-C018F799D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0" y="2516400"/>
            <a:ext cx="8890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8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Taehoon Le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24073</TotalTime>
  <Words>655</Words>
  <Application>Microsoft Office PowerPoint</Application>
  <PresentationFormat>On-screen Show (4:3)</PresentationFormat>
  <Paragraphs>120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맑은 고딕</vt:lpstr>
      <vt:lpstr>함초롬돋움</vt:lpstr>
      <vt:lpstr>Arial</vt:lpstr>
      <vt:lpstr>Calibri</vt:lpstr>
      <vt:lpstr>Candara</vt:lpstr>
      <vt:lpstr>Corbel</vt:lpstr>
      <vt:lpstr>Office 테마</vt:lpstr>
      <vt:lpstr>Deep Learning Practice Assignment</vt:lpstr>
      <vt:lpstr>Table of Contents</vt:lpstr>
      <vt:lpstr>Part A. ResNet Training</vt:lpstr>
      <vt:lpstr>Introduction to Adversarial Examples/Attack</vt:lpstr>
      <vt:lpstr>Why does this work?</vt:lpstr>
      <vt:lpstr>Categories of Adversarial Attack</vt:lpstr>
      <vt:lpstr>Part B. Attack the trained ResNet with FGSM Attack</vt:lpstr>
      <vt:lpstr>FGSM (Fast Gradient Sign Method) Attack</vt:lpstr>
      <vt:lpstr>fgsm_attack function</vt:lpstr>
      <vt:lpstr>test_attack function</vt:lpstr>
      <vt:lpstr>Important Warning</vt:lpstr>
      <vt:lpstr>Submission Files</vt:lpstr>
      <vt:lpstr>Grading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강화 : 對外 문서보안 관련</dc:title>
  <dc:creator>samsung</dc:creator>
  <cp:lastModifiedBy>Jisoo Mok</cp:lastModifiedBy>
  <cp:revision>1068</cp:revision>
  <cp:lastPrinted>2019-10-17T03:57:31Z</cp:lastPrinted>
  <dcterms:created xsi:type="dcterms:W3CDTF">2013-06-12T00:16:49Z</dcterms:created>
  <dcterms:modified xsi:type="dcterms:W3CDTF">2020-02-14T04:15:30Z</dcterms:modified>
</cp:coreProperties>
</file>