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3" r:id="rId1"/>
  </p:sldMasterIdLst>
  <p:notesMasterIdLst>
    <p:notesMasterId r:id="rId14"/>
  </p:notesMasterIdLst>
  <p:handoutMasterIdLst>
    <p:handoutMasterId r:id="rId15"/>
  </p:handoutMasterIdLst>
  <p:sldIdLst>
    <p:sldId id="333" r:id="rId2"/>
    <p:sldId id="342" r:id="rId3"/>
    <p:sldId id="338" r:id="rId4"/>
    <p:sldId id="346" r:id="rId5"/>
    <p:sldId id="335" r:id="rId6"/>
    <p:sldId id="345" r:id="rId7"/>
    <p:sldId id="347" r:id="rId8"/>
    <p:sldId id="348" r:id="rId9"/>
    <p:sldId id="337" r:id="rId10"/>
    <p:sldId id="349" r:id="rId11"/>
    <p:sldId id="341" r:id="rId12"/>
    <p:sldId id="328" r:id="rId13"/>
  </p:sldIdLst>
  <p:sldSz cx="9144000" cy="6858000" type="screen4x3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740E4"/>
    <a:srgbClr val="652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54" autoAdjust="0"/>
    <p:restoredTop sz="94764" autoAdjust="0"/>
  </p:normalViewPr>
  <p:slideViewPr>
    <p:cSldViewPr>
      <p:cViewPr varScale="1">
        <p:scale>
          <a:sx n="79" d="100"/>
          <a:sy n="79" d="100"/>
        </p:scale>
        <p:origin x="906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5" d="100"/>
          <a:sy n="85" d="100"/>
        </p:scale>
        <p:origin x="390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6247" cy="498408"/>
          </a:xfrm>
          <a:prstGeom prst="rect">
            <a:avLst/>
          </a:prstGeom>
        </p:spPr>
        <p:txBody>
          <a:bodyPr vert="horz" lIns="92117" tIns="46058" rIns="92117" bIns="46058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826" y="1"/>
            <a:ext cx="2946246" cy="498408"/>
          </a:xfrm>
          <a:prstGeom prst="rect">
            <a:avLst/>
          </a:prstGeom>
        </p:spPr>
        <p:txBody>
          <a:bodyPr vert="horz" lIns="92117" tIns="46058" rIns="92117" bIns="46058" rtlCol="0"/>
          <a:lstStyle>
            <a:lvl1pPr algn="r">
              <a:defRPr sz="1200"/>
            </a:lvl1pPr>
          </a:lstStyle>
          <a:p>
            <a:fld id="{40730B8F-1350-4686-AB18-2687041F9135}" type="datetimeFigureOut">
              <a:rPr lang="en-GB" smtClean="0"/>
              <a:t>26/02/2020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429818"/>
            <a:ext cx="2946247" cy="498408"/>
          </a:xfrm>
          <a:prstGeom prst="rect">
            <a:avLst/>
          </a:prstGeom>
        </p:spPr>
        <p:txBody>
          <a:bodyPr vert="horz" lIns="92117" tIns="46058" rIns="92117" bIns="46058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826" y="9429818"/>
            <a:ext cx="2946246" cy="498408"/>
          </a:xfrm>
          <a:prstGeom prst="rect">
            <a:avLst/>
          </a:prstGeom>
        </p:spPr>
        <p:txBody>
          <a:bodyPr vert="horz" lIns="92117" tIns="46058" rIns="92117" bIns="46058" rtlCol="0" anchor="b"/>
          <a:lstStyle>
            <a:lvl1pPr algn="r">
              <a:defRPr sz="1200"/>
            </a:lvl1pPr>
          </a:lstStyle>
          <a:p>
            <a:fld id="{2FEAA3EC-3642-43B5-84D9-E67B5C0449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62462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2945659" cy="496411"/>
          </a:xfrm>
          <a:prstGeom prst="rect">
            <a:avLst/>
          </a:prstGeom>
        </p:spPr>
        <p:txBody>
          <a:bodyPr vert="horz" lIns="91435" tIns="45718" rIns="91435" bIns="45718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5" y="0"/>
            <a:ext cx="2945659" cy="496411"/>
          </a:xfrm>
          <a:prstGeom prst="rect">
            <a:avLst/>
          </a:prstGeom>
        </p:spPr>
        <p:txBody>
          <a:bodyPr vert="horz" lIns="91435" tIns="45718" rIns="91435" bIns="45718" rtlCol="0"/>
          <a:lstStyle>
            <a:lvl1pPr algn="r">
              <a:defRPr sz="1200"/>
            </a:lvl1pPr>
          </a:lstStyle>
          <a:p>
            <a:fld id="{227A38A3-B371-4CEC-A96A-8DC212F70699}" type="datetimeFigureOut">
              <a:rPr lang="ko-KR" altLang="en-US" smtClean="0"/>
              <a:t>2020-02-26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4400" y="744538"/>
            <a:ext cx="4968875" cy="37258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5" tIns="45718" rIns="91435" bIns="4571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908"/>
            <a:ext cx="5438140" cy="4467700"/>
          </a:xfrm>
          <a:prstGeom prst="rect">
            <a:avLst/>
          </a:prstGeom>
        </p:spPr>
        <p:txBody>
          <a:bodyPr vert="horz" lIns="91435" tIns="45718" rIns="91435" bIns="45718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2" y="9430091"/>
            <a:ext cx="2945659" cy="496411"/>
          </a:xfrm>
          <a:prstGeom prst="rect">
            <a:avLst/>
          </a:prstGeom>
        </p:spPr>
        <p:txBody>
          <a:bodyPr vert="horz" lIns="91435" tIns="45718" rIns="91435" bIns="45718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5" y="9430091"/>
            <a:ext cx="2945659" cy="496411"/>
          </a:xfrm>
          <a:prstGeom prst="rect">
            <a:avLst/>
          </a:prstGeom>
        </p:spPr>
        <p:txBody>
          <a:bodyPr vert="horz" lIns="91435" tIns="45718" rIns="91435" bIns="45718" rtlCol="0" anchor="b"/>
          <a:lstStyle>
            <a:lvl1pPr algn="r">
              <a:defRPr sz="1200"/>
            </a:lvl1pPr>
          </a:lstStyle>
          <a:p>
            <a:fld id="{27AEBA58-A133-4637-9B4D-DFC7F8FBC7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83895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226915"/>
            <a:ext cx="6400800" cy="541736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>
                <a:solidFill>
                  <a:schemeClr val="accent1">
                    <a:lumMod val="75000"/>
                  </a:schemeClr>
                </a:solidFill>
                <a:latin typeface="Corbel" panose="020B0503020204020204" pitchFamily="34" charset="0"/>
                <a:ea typeface="함초롬돋움" pitchFamily="18" charset="-127"/>
                <a:cs typeface="함초롬돋움" pitchFamily="18" charset="-127"/>
              </a:defRPr>
            </a:lvl1pPr>
            <a:lvl2pPr marL="4571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 dirty="0" smtClean="0"/>
              <a:t>Jangho</a:t>
            </a:r>
            <a:endParaRPr lang="ko-KR" altLang="en-US" dirty="0"/>
          </a:p>
        </p:txBody>
      </p:sp>
      <p:sp>
        <p:nvSpPr>
          <p:cNvPr id="12" name="부제목 2"/>
          <p:cNvSpPr txBox="1">
            <a:spLocks/>
          </p:cNvSpPr>
          <p:nvPr userDrawn="1"/>
        </p:nvSpPr>
        <p:spPr>
          <a:xfrm>
            <a:off x="1371600" y="4113510"/>
            <a:ext cx="6400800" cy="766936"/>
          </a:xfrm>
          <a:prstGeom prst="rect">
            <a:avLst/>
          </a:prstGeom>
        </p:spPr>
        <p:txBody>
          <a:bodyPr vert="horz" lIns="91440" tIns="45721" rIns="91440" bIns="45721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000" kern="1200">
                <a:solidFill>
                  <a:schemeClr val="tx1">
                    <a:tint val="75000"/>
                  </a:schemeClr>
                </a:solidFill>
                <a:latin typeface="Candara" pitchFamily="34" charset="0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Candara" pitchFamily="34" charset="0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Candara" pitchFamily="34" charset="0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Candara" pitchFamily="34" charset="0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Candara" pitchFamily="34" charset="0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i="1" dirty="0" smtClean="0">
                <a:latin typeface="Corbel" panose="020B0503020204020204" pitchFamily="34" charset="0"/>
                <a:ea typeface="함초롬돋움" pitchFamily="18" charset="-127"/>
                <a:cs typeface="함초롬돋움" pitchFamily="18" charset="-127"/>
              </a:rPr>
              <a:t>Data</a:t>
            </a:r>
            <a:r>
              <a:rPr lang="en-US" altLang="ko-KR" sz="1600" i="1" baseline="0" dirty="0" smtClean="0">
                <a:latin typeface="Corbel" panose="020B0503020204020204" pitchFamily="34" charset="0"/>
                <a:ea typeface="함초롬돋움" pitchFamily="18" charset="-127"/>
                <a:cs typeface="함초롬돋움" pitchFamily="18" charset="-127"/>
              </a:rPr>
              <a:t> Science &amp; Artificial Intelligence </a:t>
            </a:r>
            <a:r>
              <a:rPr lang="en-US" altLang="ko-KR" sz="1600" i="1" dirty="0" smtClean="0">
                <a:latin typeface="Corbel" panose="020B0503020204020204" pitchFamily="34" charset="0"/>
                <a:ea typeface="함초롬돋움" pitchFamily="18" charset="-127"/>
                <a:cs typeface="함초롬돋움" pitchFamily="18" charset="-127"/>
              </a:rPr>
              <a:t>Laboratory</a:t>
            </a:r>
          </a:p>
          <a:p>
            <a:r>
              <a:rPr lang="en-US" altLang="ko-KR" sz="1600" i="1" dirty="0" smtClean="0">
                <a:latin typeface="Corbel" panose="020B0503020204020204" pitchFamily="34" charset="0"/>
                <a:ea typeface="함초롬돋움" pitchFamily="18" charset="-127"/>
                <a:cs typeface="함초롬돋움" pitchFamily="18" charset="-127"/>
              </a:rPr>
              <a:t>Electrical and Computer Engineering</a:t>
            </a:r>
          </a:p>
          <a:p>
            <a:r>
              <a:rPr lang="en-US" altLang="ko-KR" sz="1600" i="1" dirty="0" smtClean="0">
                <a:latin typeface="Corbel" panose="020B0503020204020204" pitchFamily="34" charset="0"/>
                <a:ea typeface="함초롬돋움" pitchFamily="18" charset="-127"/>
                <a:cs typeface="함초롬돋움" pitchFamily="18" charset="-127"/>
              </a:rPr>
              <a:t>Seoul National University</a:t>
            </a:r>
          </a:p>
        </p:txBody>
      </p:sp>
      <p:sp>
        <p:nvSpPr>
          <p:cNvPr id="13" name="날짜 개체 틀 3"/>
          <p:cNvSpPr>
            <a:spLocks noGrp="1"/>
          </p:cNvSpPr>
          <p:nvPr>
            <p:ph type="dt" sz="half" idx="2"/>
          </p:nvPr>
        </p:nvSpPr>
        <p:spPr>
          <a:xfrm>
            <a:off x="277200" y="635635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ndara" pitchFamily="34" charset="0"/>
                <a:ea typeface="함초롬돋움" pitchFamily="18" charset="-127"/>
                <a:cs typeface="함초롬돋움" pitchFamily="18" charset="-127"/>
              </a:defRPr>
            </a:lvl1pPr>
          </a:lstStyle>
          <a:p>
            <a:r>
              <a:rPr lang="ko-KR" altLang="en-US" smtClean="0"/>
              <a:t>이름</a:t>
            </a:r>
            <a:endParaRPr lang="ko-KR" altLang="en-US" dirty="0"/>
          </a:p>
        </p:txBody>
      </p:sp>
      <p:sp>
        <p:nvSpPr>
          <p:cNvPr id="14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2772000" y="6356358"/>
            <a:ext cx="3600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ndara" pitchFamily="34" charset="0"/>
                <a:ea typeface="함초롬돋움" pitchFamily="18" charset="-127"/>
                <a:cs typeface="함초롬돋움" pitchFamily="18" charset="-127"/>
              </a:defRPr>
            </a:lvl1pPr>
          </a:lstStyle>
          <a:p>
            <a:r>
              <a:rPr lang="ko-KR" altLang="en-US" smtClean="0"/>
              <a:t>제목</a:t>
            </a:r>
            <a:endParaRPr lang="ko-KR" altLang="en-US" dirty="0"/>
          </a:p>
        </p:txBody>
      </p:sp>
      <p:sp>
        <p:nvSpPr>
          <p:cNvPr id="15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732000" y="635635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ndara" pitchFamily="34" charset="0"/>
                <a:ea typeface="함초롬돋움" pitchFamily="18" charset="-127"/>
                <a:cs typeface="함초롬돋움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144000" y="1542268"/>
            <a:ext cx="8856000" cy="1296144"/>
          </a:xfrm>
        </p:spPr>
        <p:txBody>
          <a:bodyPr>
            <a:normAutofit/>
          </a:bodyPr>
          <a:lstStyle>
            <a:lvl1pPr algn="ctr">
              <a:defRPr sz="3600">
                <a:solidFill>
                  <a:schemeClr val="tx1">
                    <a:lumMod val="85000"/>
                    <a:lumOff val="15000"/>
                  </a:schemeClr>
                </a:solidFill>
                <a:latin typeface="Corbel" panose="020B0503020204020204" pitchFamily="34" charset="0"/>
              </a:defRPr>
            </a:lvl1pPr>
          </a:lstStyle>
          <a:p>
            <a:r>
              <a:rPr lang="en-US" altLang="ko-KR" dirty="0" smtClean="0"/>
              <a:t>Title</a:t>
            </a:r>
            <a:endParaRPr lang="ko-KR" alt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29096" y="5213646"/>
            <a:ext cx="4536504" cy="936247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5292471"/>
            <a:ext cx="2548735" cy="778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3745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 userDrawn="1"/>
        </p:nvSpPr>
        <p:spPr>
          <a:xfrm>
            <a:off x="0" y="0"/>
            <a:ext cx="9144000" cy="68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1">
              <a:solidFill>
                <a:prstClr val="white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42000" y="980728"/>
            <a:ext cx="8460000" cy="5112000"/>
          </a:xfrm>
        </p:spPr>
        <p:txBody>
          <a:bodyPr/>
          <a:lstStyle>
            <a:lvl1pPr>
              <a:defRPr sz="2201" baseline="0">
                <a:latin typeface="Corbel" panose="020B0503020204020204" pitchFamily="34" charset="0"/>
              </a:defRPr>
            </a:lvl1pPr>
            <a:lvl2pPr>
              <a:defRPr sz="2000" baseline="0">
                <a:latin typeface="Corbel" panose="020B0503020204020204" pitchFamily="34" charset="0"/>
              </a:defRPr>
            </a:lvl2pPr>
            <a:lvl3pPr>
              <a:defRPr baseline="0">
                <a:latin typeface="Corbel" panose="020B0503020204020204" pitchFamily="34" charset="0"/>
              </a:defRPr>
            </a:lvl3pPr>
            <a:lvl4pPr>
              <a:defRPr baseline="0">
                <a:latin typeface="Corbel" panose="020B0503020204020204" pitchFamily="34" charset="0"/>
              </a:defRPr>
            </a:lvl4pPr>
            <a:lvl5pPr>
              <a:defRPr baseline="0">
                <a:latin typeface="Corbel" panose="020B0503020204020204" pitchFamily="34" charset="0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10" name="날짜 개체 틀 3"/>
          <p:cNvSpPr>
            <a:spLocks noGrp="1"/>
          </p:cNvSpPr>
          <p:nvPr>
            <p:ph type="dt" sz="half" idx="2"/>
          </p:nvPr>
        </p:nvSpPr>
        <p:spPr>
          <a:xfrm>
            <a:off x="277200" y="635635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ndara" pitchFamily="34" charset="0"/>
                <a:ea typeface="함초롬돋움" pitchFamily="18" charset="-127"/>
                <a:cs typeface="함초롬돋움" pitchFamily="18" charset="-127"/>
              </a:defRPr>
            </a:lvl1pPr>
          </a:lstStyle>
          <a:p>
            <a:r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이름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2772000" y="6356358"/>
            <a:ext cx="3600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ndara" pitchFamily="34" charset="0"/>
                <a:ea typeface="함초롬돋움" pitchFamily="18" charset="-127"/>
                <a:cs typeface="함초롬돋움" pitchFamily="18" charset="-127"/>
              </a:defRPr>
            </a:lvl1pPr>
          </a:lstStyle>
          <a:p>
            <a:r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제목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732000" y="635635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ndara" pitchFamily="34" charset="0"/>
                <a:ea typeface="함초롬돋움" pitchFamily="18" charset="-127"/>
                <a:cs typeface="함초롬돋움" pitchFamily="18" charset="-127"/>
              </a:defRPr>
            </a:lvl1pPr>
          </a:lstStyle>
          <a:p>
            <a:fld id="{CF8480F8-0D16-4650-9CD0-D3D2A4C6033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3" name="제목 개체 틀 1"/>
          <p:cNvSpPr>
            <a:spLocks noGrp="1"/>
          </p:cNvSpPr>
          <p:nvPr>
            <p:ph type="title" hasCustomPrompt="1"/>
          </p:nvPr>
        </p:nvSpPr>
        <p:spPr>
          <a:xfrm>
            <a:off x="144000" y="0"/>
            <a:ext cx="8856000" cy="68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2800" b="0" baseline="0">
                <a:solidFill>
                  <a:srgbClr val="7740E4"/>
                </a:solidFill>
                <a:latin typeface="Corbel" panose="020B0503020204020204" pitchFamily="34" charset="0"/>
                <a:ea typeface="함초롬돋움" pitchFamily="18" charset="-127"/>
                <a:cs typeface="함초롬돋움" pitchFamily="18" charset="-127"/>
              </a:defRPr>
            </a:lvl1pPr>
          </a:lstStyle>
          <a:p>
            <a:r>
              <a:rPr lang="en-US" altLang="ko-KR" dirty="0" smtClean="0"/>
              <a:t>Title</a:t>
            </a:r>
            <a:endParaRPr lang="ko-KR" altLang="en-US" dirty="0"/>
          </a:p>
        </p:txBody>
      </p:sp>
      <p:sp>
        <p:nvSpPr>
          <p:cNvPr id="15" name="바닥글 개체 틀 4"/>
          <p:cNvSpPr txBox="1">
            <a:spLocks/>
          </p:cNvSpPr>
          <p:nvPr userDrawn="1"/>
        </p:nvSpPr>
        <p:spPr>
          <a:xfrm>
            <a:off x="8493506" y="6356358"/>
            <a:ext cx="791688" cy="365125"/>
          </a:xfrm>
          <a:prstGeom prst="rect">
            <a:avLst/>
          </a:prstGeom>
        </p:spPr>
        <p:txBody>
          <a:bodyPr vert="horz" lIns="91440" tIns="45721" rIns="91440" bIns="45721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Candara" pitchFamily="34" charset="0"/>
                <a:ea typeface="함초롬돋움" pitchFamily="18" charset="-127"/>
                <a:cs typeface="함초롬돋움" pitchFamily="18" charset="-127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1200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062" y="6236689"/>
            <a:ext cx="1586976" cy="48479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979713" y="6231760"/>
            <a:ext cx="2664296" cy="54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2690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3"/>
          <p:cNvSpPr>
            <a:spLocks noGrp="1"/>
          </p:cNvSpPr>
          <p:nvPr>
            <p:ph type="dt" sz="half" idx="2"/>
          </p:nvPr>
        </p:nvSpPr>
        <p:spPr>
          <a:xfrm>
            <a:off x="277200" y="635635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ndara" pitchFamily="34" charset="0"/>
                <a:ea typeface="함초롬돋움" pitchFamily="18" charset="-127"/>
                <a:cs typeface="함초롬돋움" pitchFamily="18" charset="-127"/>
              </a:defRPr>
            </a:lvl1pPr>
          </a:lstStyle>
          <a:p>
            <a:r>
              <a:rPr lang="ko-KR" altLang="en-US" smtClean="0"/>
              <a:t>이름</a:t>
            </a:r>
            <a:endParaRPr lang="ko-KR" altLang="en-US" dirty="0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2772000" y="6356358"/>
            <a:ext cx="3600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ndara" pitchFamily="34" charset="0"/>
                <a:ea typeface="함초롬돋움" pitchFamily="18" charset="-127"/>
                <a:cs typeface="함초롬돋움" pitchFamily="18" charset="-127"/>
              </a:defRPr>
            </a:lvl1pPr>
          </a:lstStyle>
          <a:p>
            <a:r>
              <a:rPr lang="ko-KR" altLang="en-US" smtClean="0"/>
              <a:t>제목</a:t>
            </a:r>
            <a:endParaRPr lang="ko-KR" altLang="en-US" dirty="0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732000" y="635635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ndara" pitchFamily="34" charset="0"/>
                <a:ea typeface="함초롬돋움" pitchFamily="18" charset="-127"/>
                <a:cs typeface="함초롬돋움" pitchFamily="18" charset="-127"/>
              </a:defRPr>
            </a:lvl1pPr>
          </a:lstStyle>
          <a:p>
            <a:fld id="{CF8480F8-0D16-4650-9CD0-D3D2A4C6033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8" name="바닥글 개체 틀 4"/>
          <p:cNvSpPr txBox="1">
            <a:spLocks/>
          </p:cNvSpPr>
          <p:nvPr userDrawn="1"/>
        </p:nvSpPr>
        <p:spPr>
          <a:xfrm>
            <a:off x="8493506" y="6356358"/>
            <a:ext cx="791688" cy="365125"/>
          </a:xfrm>
          <a:prstGeom prst="rect">
            <a:avLst/>
          </a:prstGeom>
        </p:spPr>
        <p:txBody>
          <a:bodyPr vert="horz" lIns="91440" tIns="45721" rIns="91440" bIns="45721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Candara" pitchFamily="34" charset="0"/>
                <a:ea typeface="함초롬돋움" pitchFamily="18" charset="-127"/>
                <a:cs typeface="함초롬돋움" pitchFamily="18" charset="-127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1200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28918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3"/>
          <p:cNvSpPr>
            <a:spLocks noGrp="1"/>
          </p:cNvSpPr>
          <p:nvPr>
            <p:ph type="dt" sz="half" idx="2"/>
          </p:nvPr>
        </p:nvSpPr>
        <p:spPr>
          <a:xfrm>
            <a:off x="277200" y="635635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ndara" pitchFamily="34" charset="0"/>
                <a:ea typeface="함초롬돋움" pitchFamily="18" charset="-127"/>
                <a:cs typeface="함초롬돋움" pitchFamily="18" charset="-127"/>
              </a:defRPr>
            </a:lvl1pPr>
          </a:lstStyle>
          <a:p>
            <a:r>
              <a:rPr lang="ko-KR" altLang="en-US" smtClean="0"/>
              <a:t>이름</a:t>
            </a:r>
            <a:endParaRPr lang="ko-KR" altLang="en-US" dirty="0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2772000" y="6356358"/>
            <a:ext cx="3600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ndara" pitchFamily="34" charset="0"/>
                <a:ea typeface="함초롬돋움" pitchFamily="18" charset="-127"/>
                <a:cs typeface="함초롬돋움" pitchFamily="18" charset="-127"/>
              </a:defRPr>
            </a:lvl1pPr>
          </a:lstStyle>
          <a:p>
            <a:r>
              <a:rPr lang="ko-KR" altLang="en-US" smtClean="0"/>
              <a:t>제목</a:t>
            </a:r>
            <a:endParaRPr lang="ko-KR" altLang="en-US" dirty="0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732000" y="635635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ndara" pitchFamily="34" charset="0"/>
                <a:ea typeface="함초롬돋움" pitchFamily="18" charset="-127"/>
                <a:cs typeface="함초롬돋움" pitchFamily="18" charset="-127"/>
              </a:defRPr>
            </a:lvl1pPr>
          </a:lstStyle>
          <a:p>
            <a:fld id="{CF8480F8-0D16-4650-9CD0-D3D2A4C6033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8" name="Picture 2" descr="https://encrypted-tbn0.gstatic.com/images?q=tbn:ANd9GcTV0fzHlVSVGEYIELVu_BMH0nnLG5jNKza4l_e4zNkxgBxhHFQ3Kw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9450" y="2581278"/>
            <a:ext cx="2705100" cy="1695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바닥글 개체 틀 4"/>
          <p:cNvSpPr txBox="1">
            <a:spLocks/>
          </p:cNvSpPr>
          <p:nvPr userDrawn="1"/>
        </p:nvSpPr>
        <p:spPr>
          <a:xfrm>
            <a:off x="8493506" y="6356358"/>
            <a:ext cx="791688" cy="365125"/>
          </a:xfrm>
          <a:prstGeom prst="rect">
            <a:avLst/>
          </a:prstGeom>
        </p:spPr>
        <p:txBody>
          <a:bodyPr vert="horz" lIns="91440" tIns="45721" rIns="91440" bIns="45721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Candara" pitchFamily="34" charset="0"/>
                <a:ea typeface="함초롬돋움" pitchFamily="18" charset="-127"/>
                <a:cs typeface="함초롬돋움" pitchFamily="18" charset="-127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1200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70161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42000" y="980728"/>
            <a:ext cx="8460000" cy="511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277200" y="635635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ndara" pitchFamily="34" charset="0"/>
                <a:ea typeface="함초롬돋움" pitchFamily="18" charset="-127"/>
                <a:cs typeface="함초롬돋움" pitchFamily="18" charset="-127"/>
              </a:defRPr>
            </a:lvl1pPr>
          </a:lstStyle>
          <a:p>
            <a:r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이름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2772000" y="6356358"/>
            <a:ext cx="3600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ndara" pitchFamily="34" charset="0"/>
                <a:ea typeface="함초롬돋움" pitchFamily="18" charset="-127"/>
                <a:cs typeface="함초롬돋움" pitchFamily="18" charset="-127"/>
              </a:defRPr>
            </a:lvl1pPr>
          </a:lstStyle>
          <a:p>
            <a:r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제목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732000" y="635635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ndara" pitchFamily="34" charset="0"/>
                <a:ea typeface="함초롬돋움" pitchFamily="18" charset="-127"/>
                <a:cs typeface="함초롬돋움" pitchFamily="18" charset="-127"/>
              </a:defRPr>
            </a:lvl1pPr>
          </a:lstStyle>
          <a:p>
            <a:fld id="{CF8480F8-0D16-4650-9CD0-D3D2A4C6033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r>
              <a:rPr lang="en-US" altLang="ko-KR" dirty="0" smtClean="0">
                <a:solidFill>
                  <a:prstClr val="black">
                    <a:tint val="75000"/>
                  </a:prstClr>
                </a:solidFill>
              </a:rPr>
              <a:t>/00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44000" y="0"/>
            <a:ext cx="8856000" cy="68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페이지 제목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1369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4" r:id="rId2"/>
    <p:sldLayoutId id="2147483670" r:id="rId3"/>
    <p:sldLayoutId id="2147483671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354" rtl="0" eaLnBrk="1" latinLnBrk="1" hangingPunct="1">
        <a:spcBef>
          <a:spcPct val="0"/>
        </a:spcBef>
        <a:buNone/>
        <a:defRPr sz="2800" kern="1200">
          <a:solidFill>
            <a:schemeClr val="bg1"/>
          </a:solidFill>
          <a:latin typeface="Corbel" panose="020B0503020204020204" pitchFamily="34" charset="0"/>
          <a:ea typeface="함초롬돋움" pitchFamily="18" charset="-127"/>
          <a:cs typeface="함초롬돋움" pitchFamily="18" charset="-127"/>
        </a:defRPr>
      </a:lvl1pPr>
    </p:titleStyle>
    <p:bodyStyle>
      <a:lvl1pPr marL="342882" indent="-342882" algn="l" defTabSz="914354" rtl="0" eaLnBrk="1" latinLnBrk="1" hangingPunct="1">
        <a:lnSpc>
          <a:spcPct val="120000"/>
        </a:lnSpc>
        <a:spcBef>
          <a:spcPct val="20000"/>
        </a:spcBef>
        <a:buClr>
          <a:schemeClr val="accent4"/>
        </a:buClr>
        <a:buFont typeface="Arial" pitchFamily="34" charset="0"/>
        <a:buChar char="•"/>
        <a:defRPr sz="2400" kern="1200">
          <a:solidFill>
            <a:schemeClr val="tx1"/>
          </a:solidFill>
          <a:latin typeface="Corbel" panose="020B0503020204020204" pitchFamily="34" charset="0"/>
          <a:ea typeface="함초롬돋움" pitchFamily="18" charset="-127"/>
          <a:cs typeface="함초롬돋움" pitchFamily="18" charset="-127"/>
        </a:defRPr>
      </a:lvl1pPr>
      <a:lvl2pPr marL="742913" indent="-285737" algn="l" defTabSz="914354" rtl="0" eaLnBrk="1" latinLnBrk="1" hangingPunct="1">
        <a:lnSpc>
          <a:spcPct val="120000"/>
        </a:lnSpc>
        <a:spcBef>
          <a:spcPct val="20000"/>
        </a:spcBef>
        <a:buClr>
          <a:schemeClr val="accent4"/>
        </a:buClr>
        <a:buFont typeface="Arial" pitchFamily="34" charset="0"/>
        <a:buChar char="–"/>
        <a:defRPr sz="2400" kern="1200">
          <a:solidFill>
            <a:schemeClr val="tx1"/>
          </a:solidFill>
          <a:latin typeface="Corbel" panose="020B0503020204020204" pitchFamily="34" charset="0"/>
          <a:ea typeface="함초롬돋움" pitchFamily="18" charset="-127"/>
          <a:cs typeface="함초롬돋움" pitchFamily="18" charset="-127"/>
        </a:defRPr>
      </a:lvl2pPr>
      <a:lvl3pPr marL="1142943" indent="-228589" algn="l" defTabSz="914354" rtl="0" eaLnBrk="1" latinLnBrk="1" hangingPunct="1">
        <a:lnSpc>
          <a:spcPct val="120000"/>
        </a:lnSpc>
        <a:spcBef>
          <a:spcPct val="20000"/>
        </a:spcBef>
        <a:buClr>
          <a:schemeClr val="accent4"/>
        </a:buClr>
        <a:buFont typeface="Arial" pitchFamily="34" charset="0"/>
        <a:buChar char="•"/>
        <a:defRPr sz="2000" kern="1200">
          <a:solidFill>
            <a:schemeClr val="tx1"/>
          </a:solidFill>
          <a:latin typeface="Corbel" panose="020B0503020204020204" pitchFamily="34" charset="0"/>
          <a:ea typeface="함초롬돋움" pitchFamily="18" charset="-127"/>
          <a:cs typeface="함초롬돋움" pitchFamily="18" charset="-127"/>
        </a:defRPr>
      </a:lvl3pPr>
      <a:lvl4pPr marL="1600121" indent="-228589" algn="l" defTabSz="914354" rtl="0" eaLnBrk="1" latinLnBrk="1" hangingPunct="1">
        <a:lnSpc>
          <a:spcPct val="120000"/>
        </a:lnSpc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Corbel" panose="020B0503020204020204" pitchFamily="34" charset="0"/>
          <a:ea typeface="함초롬돋움" pitchFamily="18" charset="-127"/>
          <a:cs typeface="함초롬돋움" pitchFamily="18" charset="-127"/>
        </a:defRPr>
      </a:lvl4pPr>
      <a:lvl5pPr marL="2057298" indent="-228589" algn="l" defTabSz="914354" rtl="0" eaLnBrk="1" latinLnBrk="1" hangingPunct="1">
        <a:lnSpc>
          <a:spcPct val="120000"/>
        </a:lnSpc>
        <a:spcBef>
          <a:spcPct val="20000"/>
        </a:spcBef>
        <a:buFont typeface="Arial" pitchFamily="34" charset="0"/>
        <a:buChar char="»"/>
        <a:defRPr sz="1801" kern="1200">
          <a:solidFill>
            <a:schemeClr val="tx1"/>
          </a:solidFill>
          <a:latin typeface="Corbel" panose="020B0503020204020204" pitchFamily="34" charset="0"/>
          <a:ea typeface="함초롬돋움" pitchFamily="18" charset="-127"/>
          <a:cs typeface="함초롬돋움" pitchFamily="18" charset="-127"/>
        </a:defRPr>
      </a:lvl5pPr>
      <a:lvl6pPr marL="2514476" indent="-228589" algn="l" defTabSz="914354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7" indent="-228589" algn="l" defTabSz="914354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54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177" algn="l" defTabSz="914354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1" algn="l" defTabSz="914354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3" algn="l" defTabSz="914354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7" algn="l" defTabSz="914354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papers.nips.cc/paper/7181-attention-is-all-you-need.pdf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Hyemi</a:t>
            </a:r>
            <a:r>
              <a:rPr lang="en-US" dirty="0" smtClean="0"/>
              <a:t> Jang &amp; </a:t>
            </a:r>
            <a:r>
              <a:rPr lang="en-US" dirty="0" err="1" smtClean="0"/>
              <a:t>Jisoo</a:t>
            </a:r>
            <a:r>
              <a:rPr lang="en-US" dirty="0" smtClean="0"/>
              <a:t> </a:t>
            </a:r>
            <a:r>
              <a:rPr lang="en-US" dirty="0" err="1" smtClean="0"/>
              <a:t>Mok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Learning Practice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altLang="ko-KR" sz="2400" dirty="0" smtClean="0"/>
              <a:t>Lab </a:t>
            </a:r>
            <a:r>
              <a:rPr lang="en-US" altLang="ko-KR" sz="2400" dirty="0" smtClean="0"/>
              <a:t>05 </a:t>
            </a:r>
            <a:r>
              <a:rPr lang="en-US" altLang="ko-KR" sz="2400" dirty="0" smtClean="0"/>
              <a:t>- Transformer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674928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139952" y="1484784"/>
            <a:ext cx="4464496" cy="4381922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Input embedding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Positional encoding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Masked multi-head attention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Feed forward network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Linear decoder layer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Compute loss function using </a:t>
            </a:r>
            <a:br>
              <a:rPr lang="en-US" dirty="0" smtClean="0"/>
            </a:br>
            <a:r>
              <a:rPr lang="en-US" dirty="0" smtClean="0"/>
              <a:t>the prediction and target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Backpropagation and Optimize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8480F8-0D16-4650-9CD0-D3D2A4C6033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Transformer</a:t>
            </a:r>
            <a:endParaRPr lang="en-GB" dirty="0"/>
          </a:p>
        </p:txBody>
      </p:sp>
      <p:grpSp>
        <p:nvGrpSpPr>
          <p:cNvPr id="16" name="Group 15"/>
          <p:cNvGrpSpPr/>
          <p:nvPr/>
        </p:nvGrpSpPr>
        <p:grpSpPr>
          <a:xfrm>
            <a:off x="1043608" y="973136"/>
            <a:ext cx="2421010" cy="5094086"/>
            <a:chOff x="6300192" y="988644"/>
            <a:chExt cx="2421010" cy="5094086"/>
          </a:xfrm>
        </p:grpSpPr>
        <p:grpSp>
          <p:nvGrpSpPr>
            <p:cNvPr id="14" name="Group 13"/>
            <p:cNvGrpSpPr/>
            <p:nvPr/>
          </p:nvGrpSpPr>
          <p:grpSpPr>
            <a:xfrm>
              <a:off x="6588224" y="988644"/>
              <a:ext cx="2132978" cy="5094086"/>
              <a:chOff x="2989377" y="-1099098"/>
              <a:chExt cx="3547080" cy="8471316"/>
            </a:xfrm>
          </p:grpSpPr>
          <p:pic>
            <p:nvPicPr>
              <p:cNvPr id="11" name="Picture 10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989377" y="-1099098"/>
                <a:ext cx="2771775" cy="3800475"/>
              </a:xfrm>
              <a:prstGeom prst="rect">
                <a:avLst/>
              </a:prstGeom>
            </p:spPr>
          </p:pic>
          <p:pic>
            <p:nvPicPr>
              <p:cNvPr id="12" name="Picture 11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59832" y="2701377"/>
                <a:ext cx="3476625" cy="2905125"/>
              </a:xfrm>
              <a:prstGeom prst="rect">
                <a:avLst/>
              </a:prstGeom>
            </p:spPr>
          </p:pic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248671" y="5600568"/>
                <a:ext cx="1876425" cy="1771650"/>
              </a:xfrm>
              <a:prstGeom prst="rect">
                <a:avLst/>
              </a:prstGeom>
            </p:spPr>
          </p:pic>
        </p:grpSp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300192" y="3211597"/>
              <a:ext cx="353641" cy="30312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0616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Mask Generation</a:t>
            </a:r>
          </a:p>
          <a:p>
            <a:r>
              <a:rPr lang="en-US" dirty="0" err="1" smtClean="0"/>
              <a:t>Poisitional</a:t>
            </a:r>
            <a:r>
              <a:rPr lang="en-US" dirty="0" smtClean="0"/>
              <a:t> </a:t>
            </a:r>
            <a:r>
              <a:rPr lang="en-US" dirty="0" smtClean="0"/>
              <a:t>Encoding</a:t>
            </a:r>
          </a:p>
          <a:p>
            <a:r>
              <a:rPr lang="en-US" dirty="0" err="1" smtClean="0"/>
              <a:t>EncoderLayer</a:t>
            </a:r>
            <a:endParaRPr lang="en-US" dirty="0" smtClean="0"/>
          </a:p>
          <a:p>
            <a:r>
              <a:rPr lang="en-US" dirty="0" smtClean="0"/>
              <a:t>Multi-head </a:t>
            </a:r>
            <a:r>
              <a:rPr lang="en-US" dirty="0" smtClean="0"/>
              <a:t>Attention</a:t>
            </a:r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8480F8-0D16-4650-9CD0-D3D2A4C6033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85095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8480F8-0D16-4650-9CD0-D3D2A4C60333}" type="slidenum">
              <a:rPr lang="ko-KR" altLang="en-US" smtClean="0"/>
              <a:pPr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41771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Language Modeling</a:t>
            </a:r>
          </a:p>
          <a:p>
            <a:pPr lvl="1"/>
            <a:r>
              <a:rPr lang="en-US" dirty="0" smtClean="0"/>
              <a:t>Predict the next word in a sentence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8480F8-0D16-4650-9CD0-D3D2A4C6033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2436285"/>
            <a:ext cx="8077200" cy="28575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716016" y="6323476"/>
            <a:ext cx="399593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000" dirty="0">
                <a:solidFill>
                  <a:schemeClr val="bg1">
                    <a:lumMod val="65000"/>
                  </a:schemeClr>
                </a:solidFill>
              </a:rPr>
              <a:t>https://thegradient.pub/understanding-evaluation-metrics-for-language-models/</a:t>
            </a:r>
          </a:p>
        </p:txBody>
      </p:sp>
    </p:spTree>
    <p:extLst>
      <p:ext uri="{BB962C8B-B14F-4D97-AF65-F5344CB8AC3E}">
        <p14:creationId xmlns:p14="http://schemas.microsoft.com/office/powerpoint/2010/main" val="3751631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Transformer</a:t>
            </a:r>
          </a:p>
          <a:p>
            <a:pPr lvl="1"/>
            <a:r>
              <a:rPr lang="en-US" dirty="0" smtClean="0"/>
              <a:t>Doesn’t use the architecture, </a:t>
            </a:r>
            <a:br>
              <a:rPr lang="en-US" dirty="0" smtClean="0"/>
            </a:br>
            <a:r>
              <a:rPr lang="en-US" dirty="0" smtClean="0"/>
              <a:t>sequence-to-sequence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omponents</a:t>
            </a:r>
          </a:p>
          <a:p>
            <a:pPr lvl="2"/>
            <a:r>
              <a:rPr lang="en-US" dirty="0" smtClean="0"/>
              <a:t>Encoder : generating an </a:t>
            </a:r>
            <a:br>
              <a:rPr lang="en-US" dirty="0" smtClean="0"/>
            </a:br>
            <a:r>
              <a:rPr lang="en-US" dirty="0" smtClean="0"/>
              <a:t>embedded vector from an input </a:t>
            </a:r>
          </a:p>
          <a:p>
            <a:pPr lvl="2"/>
            <a:r>
              <a:rPr lang="en-US" dirty="0" smtClean="0"/>
              <a:t>Decoder : decoding target from </a:t>
            </a:r>
            <a:br>
              <a:rPr lang="en-US" dirty="0" smtClean="0"/>
            </a:br>
            <a:r>
              <a:rPr lang="en-US" dirty="0" smtClean="0"/>
              <a:t>the target word and the</a:t>
            </a:r>
            <a:br>
              <a:rPr lang="en-US" dirty="0" smtClean="0"/>
            </a:br>
            <a:r>
              <a:rPr lang="en-US" dirty="0" smtClean="0"/>
              <a:t>embedded vector</a:t>
            </a: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rgbClr val="FF0000"/>
                </a:solidFill>
              </a:rPr>
              <a:t>(we doesn’t use target input)</a:t>
            </a:r>
            <a:br>
              <a:rPr lang="en-US" dirty="0" smtClean="0">
                <a:solidFill>
                  <a:srgbClr val="FF0000"/>
                </a:solidFill>
              </a:rPr>
            </a:br>
            <a:endParaRPr lang="en-US" dirty="0" smtClean="0">
              <a:solidFill>
                <a:srgbClr val="FF0000"/>
              </a:solidFill>
            </a:endParaRPr>
          </a:p>
          <a:p>
            <a:pPr lvl="1"/>
            <a:r>
              <a:rPr lang="en-US" dirty="0" smtClean="0"/>
              <a:t>Link: </a:t>
            </a:r>
            <a:r>
              <a:rPr lang="en-GB" dirty="0" smtClean="0">
                <a:hlinkClick r:id="rId2"/>
              </a:rPr>
              <a:t>http</a:t>
            </a:r>
            <a:r>
              <a:rPr lang="en-GB" dirty="0">
                <a:hlinkClick r:id="rId2"/>
              </a:rPr>
              <a:t>://papers.nips.cc/paper</a:t>
            </a:r>
            <a:r>
              <a:rPr lang="en-GB" dirty="0" smtClean="0">
                <a:hlinkClick r:id="rId2"/>
              </a:rPr>
              <a:t>/</a:t>
            </a:r>
            <a:br>
              <a:rPr lang="en-GB" dirty="0" smtClean="0">
                <a:hlinkClick r:id="rId2"/>
              </a:rPr>
            </a:br>
            <a:r>
              <a:rPr lang="en-GB" dirty="0" smtClean="0">
                <a:hlinkClick r:id="rId2"/>
              </a:rPr>
              <a:t>7181-attention-is-all-you-need.pdf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8480F8-0D16-4650-9CD0-D3D2A4C6033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Transformer</a:t>
            </a:r>
            <a:endParaRPr lang="en-GB" dirty="0"/>
          </a:p>
        </p:txBody>
      </p:sp>
      <p:pic>
        <p:nvPicPr>
          <p:cNvPr id="5" name="Content Placeholder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8064" y="997423"/>
            <a:ext cx="3556510" cy="511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607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05600" y="970730"/>
            <a:ext cx="8460000" cy="5112000"/>
          </a:xfrm>
        </p:spPr>
        <p:txBody>
          <a:bodyPr/>
          <a:lstStyle/>
          <a:p>
            <a:r>
              <a:rPr lang="en-US" dirty="0" smtClean="0"/>
              <a:t>The Architecture for Language Modeling</a:t>
            </a:r>
          </a:p>
          <a:p>
            <a:pPr lvl="1"/>
            <a:r>
              <a:rPr lang="en-US" dirty="0" smtClean="0"/>
              <a:t>Linear layer </a:t>
            </a:r>
            <a:r>
              <a:rPr lang="en-US" dirty="0" smtClean="0">
                <a:solidFill>
                  <a:srgbClr val="FF0000"/>
                </a:solidFill>
              </a:rPr>
              <a:t>predicts the next word 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/>
              <a:t>from the embedding which is the output </a:t>
            </a:r>
            <a:br>
              <a:rPr lang="en-US" dirty="0" smtClean="0"/>
            </a:br>
            <a:r>
              <a:rPr lang="en-US" dirty="0" smtClean="0"/>
              <a:t>of the Transformer encoder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Masked Multi-Head Attention</a:t>
            </a:r>
          </a:p>
          <a:p>
            <a:pPr lvl="2"/>
            <a:r>
              <a:rPr lang="en-GB" dirty="0" smtClean="0"/>
              <a:t>Mask is used to </a:t>
            </a:r>
            <a:r>
              <a:rPr lang="en-GB" dirty="0"/>
              <a:t>prevent positions from 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attending </a:t>
            </a:r>
            <a:r>
              <a:rPr lang="en-GB" dirty="0"/>
              <a:t>to subsequent positions.</a:t>
            </a:r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8480F8-0D16-4650-9CD0-D3D2A4C6033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Transformer</a:t>
            </a:r>
            <a:endParaRPr lang="en-GB" dirty="0"/>
          </a:p>
        </p:txBody>
      </p:sp>
      <p:grpSp>
        <p:nvGrpSpPr>
          <p:cNvPr id="16" name="Group 15"/>
          <p:cNvGrpSpPr/>
          <p:nvPr/>
        </p:nvGrpSpPr>
        <p:grpSpPr>
          <a:xfrm>
            <a:off x="6300192" y="988644"/>
            <a:ext cx="2421010" cy="5094086"/>
            <a:chOff x="6300192" y="988644"/>
            <a:chExt cx="2421010" cy="5094086"/>
          </a:xfrm>
        </p:grpSpPr>
        <p:grpSp>
          <p:nvGrpSpPr>
            <p:cNvPr id="14" name="Group 13"/>
            <p:cNvGrpSpPr/>
            <p:nvPr/>
          </p:nvGrpSpPr>
          <p:grpSpPr>
            <a:xfrm>
              <a:off x="6588224" y="988644"/>
              <a:ext cx="2132978" cy="5094086"/>
              <a:chOff x="2989377" y="-1099098"/>
              <a:chExt cx="3547080" cy="8471316"/>
            </a:xfrm>
          </p:grpSpPr>
          <p:pic>
            <p:nvPicPr>
              <p:cNvPr id="11" name="Picture 10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989377" y="-1099098"/>
                <a:ext cx="2771775" cy="3800475"/>
              </a:xfrm>
              <a:prstGeom prst="rect">
                <a:avLst/>
              </a:prstGeom>
            </p:spPr>
          </p:pic>
          <p:pic>
            <p:nvPicPr>
              <p:cNvPr id="12" name="Picture 11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59832" y="2701377"/>
                <a:ext cx="3476625" cy="2905125"/>
              </a:xfrm>
              <a:prstGeom prst="rect">
                <a:avLst/>
              </a:prstGeom>
            </p:spPr>
          </p:pic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248671" y="5600568"/>
                <a:ext cx="1876425" cy="1771650"/>
              </a:xfrm>
              <a:prstGeom prst="rect">
                <a:avLst/>
              </a:prstGeom>
            </p:spPr>
          </p:pic>
        </p:grpSp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300192" y="3211597"/>
              <a:ext cx="353641" cy="30312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32804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Representing the location of each words in sentences because Transformer does not enter input sequentially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8480F8-0D16-4650-9CD0-D3D2A4C6033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Positional Encoding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010" y="3309893"/>
            <a:ext cx="8181975" cy="29146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5559" y="2022526"/>
            <a:ext cx="3952875" cy="103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796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8480F8-0D16-4650-9CD0-D3D2A4C6033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Scaled Dot-Product Attention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3923928" y="980728"/>
            <a:ext cx="4878072" cy="5112000"/>
          </a:xfrm>
        </p:spPr>
        <p:txBody>
          <a:bodyPr/>
          <a:lstStyle/>
          <a:p>
            <a:r>
              <a:rPr lang="en-US" dirty="0" smtClean="0"/>
              <a:t>Scaled Dot-Product Attention</a:t>
            </a:r>
          </a:p>
          <a:p>
            <a:pPr lvl="1"/>
            <a:r>
              <a:rPr lang="en-US" dirty="0" smtClean="0"/>
              <a:t>(Q, K, V) = (Query, Key, Value)</a:t>
            </a:r>
          </a:p>
          <a:p>
            <a:pPr lvl="1"/>
            <a:r>
              <a:rPr lang="en-US" dirty="0" smtClean="0"/>
              <a:t>Self-attention</a:t>
            </a:r>
          </a:p>
          <a:p>
            <a:pPr lvl="2"/>
            <a:r>
              <a:rPr lang="en-US" dirty="0" smtClean="0"/>
              <a:t>Focuses on the relationship </a:t>
            </a:r>
            <a:br>
              <a:rPr lang="en-US" dirty="0" smtClean="0"/>
            </a:br>
            <a:r>
              <a:rPr lang="en-US" dirty="0" smtClean="0"/>
              <a:t>between the words in the same </a:t>
            </a:r>
            <a:br>
              <a:rPr lang="en-US" dirty="0" smtClean="0"/>
            </a:br>
            <a:r>
              <a:rPr lang="en-US" dirty="0" smtClean="0"/>
              <a:t>sentence</a:t>
            </a:r>
            <a:endParaRPr lang="en-GB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257" y="1196752"/>
            <a:ext cx="2551234" cy="451770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2495" y="4077072"/>
            <a:ext cx="4580937" cy="90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810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8480F8-0D16-4650-9CD0-D3D2A4C6033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Self-attention</a:t>
            </a:r>
            <a:endParaRPr lang="en-GB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25328484"/>
              </p:ext>
            </p:extLst>
          </p:nvPr>
        </p:nvGraphicFramePr>
        <p:xfrm>
          <a:off x="1565297" y="1844824"/>
          <a:ext cx="2232000" cy="22319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8000">
                  <a:extLst>
                    <a:ext uri="{9D8B030D-6E8A-4147-A177-3AD203B41FA5}">
                      <a16:colId xmlns:a16="http://schemas.microsoft.com/office/drawing/2014/main" val="3118698272"/>
                    </a:ext>
                  </a:extLst>
                </a:gridCol>
                <a:gridCol w="558000">
                  <a:extLst>
                    <a:ext uri="{9D8B030D-6E8A-4147-A177-3AD203B41FA5}">
                      <a16:colId xmlns:a16="http://schemas.microsoft.com/office/drawing/2014/main" val="2148114633"/>
                    </a:ext>
                  </a:extLst>
                </a:gridCol>
                <a:gridCol w="558000">
                  <a:extLst>
                    <a:ext uri="{9D8B030D-6E8A-4147-A177-3AD203B41FA5}">
                      <a16:colId xmlns:a16="http://schemas.microsoft.com/office/drawing/2014/main" val="3349551334"/>
                    </a:ext>
                  </a:extLst>
                </a:gridCol>
                <a:gridCol w="558000">
                  <a:extLst>
                    <a:ext uri="{9D8B030D-6E8A-4147-A177-3AD203B41FA5}">
                      <a16:colId xmlns:a16="http://schemas.microsoft.com/office/drawing/2014/main" val="2371303110"/>
                    </a:ext>
                  </a:extLst>
                </a:gridCol>
              </a:tblGrid>
              <a:tr h="557975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9252101"/>
                  </a:ext>
                </a:extLst>
              </a:tr>
              <a:tr h="557975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3492456"/>
                  </a:ext>
                </a:extLst>
              </a:tr>
              <a:tr h="557975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6896690"/>
                  </a:ext>
                </a:extLst>
              </a:tr>
              <a:tr h="557975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577357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706645" y="1475492"/>
            <a:ext cx="256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</a:t>
            </a:r>
            <a:endParaRPr lang="en-GB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2157271" y="1475492"/>
            <a:ext cx="52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am</a:t>
            </a:r>
            <a:endParaRPr lang="en-GB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2805723" y="147549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</a:t>
            </a:r>
            <a:endParaRPr lang="en-GB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3310625" y="1475492"/>
            <a:ext cx="10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student</a:t>
            </a:r>
            <a:endParaRPr lang="en-GB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1318113" y="1916832"/>
            <a:ext cx="256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</a:t>
            </a:r>
            <a:endParaRPr lang="en-GB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1056824" y="2470830"/>
            <a:ext cx="52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am</a:t>
            </a:r>
            <a:endParaRPr lang="en-GB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1257740" y="3022813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</a:t>
            </a:r>
            <a:endParaRPr lang="en-GB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590621" y="3582144"/>
            <a:ext cx="10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student</a:t>
            </a:r>
            <a:endParaRPr lang="en-GB" b="1" dirty="0"/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8002758"/>
              </p:ext>
            </p:extLst>
          </p:nvPr>
        </p:nvGraphicFramePr>
        <p:xfrm>
          <a:off x="5989385" y="1813123"/>
          <a:ext cx="2160000" cy="22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60000">
                  <a:extLst>
                    <a:ext uri="{9D8B030D-6E8A-4147-A177-3AD203B41FA5}">
                      <a16:colId xmlns:a16="http://schemas.microsoft.com/office/drawing/2014/main" val="986447327"/>
                    </a:ext>
                  </a:extLst>
                </a:gridCol>
              </a:tblGrid>
              <a:tr h="55800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8634254"/>
                  </a:ext>
                </a:extLst>
              </a:tr>
              <a:tr h="55800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8738422"/>
                  </a:ext>
                </a:extLst>
              </a:tr>
              <a:tr h="55800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8158197"/>
                  </a:ext>
                </a:extLst>
              </a:tr>
              <a:tr h="55800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3958244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5629345" y="1886372"/>
            <a:ext cx="256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</a:t>
            </a:r>
            <a:endParaRPr lang="en-GB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5375108" y="2457339"/>
            <a:ext cx="52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am</a:t>
            </a:r>
            <a:endParaRPr lang="en-GB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5600491" y="2960774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</a:t>
            </a:r>
            <a:endParaRPr lang="en-GB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4932040" y="3582144"/>
            <a:ext cx="10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student</a:t>
            </a:r>
            <a:endParaRPr lang="en-GB" b="1" dirty="0"/>
          </a:p>
        </p:txBody>
      </p:sp>
      <p:sp>
        <p:nvSpPr>
          <p:cNvPr id="22" name="Down Arrow 21"/>
          <p:cNvSpPr/>
          <p:nvPr/>
        </p:nvSpPr>
        <p:spPr>
          <a:xfrm rot="19154250">
            <a:off x="3142130" y="4493093"/>
            <a:ext cx="665958" cy="720080"/>
          </a:xfrm>
          <a:prstGeom prst="downArrow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Down Arrow 22"/>
          <p:cNvSpPr/>
          <p:nvPr/>
        </p:nvSpPr>
        <p:spPr>
          <a:xfrm rot="2311512">
            <a:off x="5658757" y="4494134"/>
            <a:ext cx="665958" cy="720080"/>
          </a:xfrm>
          <a:prstGeom prst="downArrow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3639" y="5275034"/>
            <a:ext cx="1875841" cy="709011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2362" y="5489764"/>
            <a:ext cx="243089" cy="279553"/>
          </a:xfrm>
          <a:prstGeom prst="rect">
            <a:avLst/>
          </a:prstGeom>
        </p:spPr>
      </p:pic>
      <p:sp>
        <p:nvSpPr>
          <p:cNvPr id="26" name="Oval 25"/>
          <p:cNvSpPr/>
          <p:nvPr/>
        </p:nvSpPr>
        <p:spPr>
          <a:xfrm>
            <a:off x="4499992" y="2569376"/>
            <a:ext cx="576064" cy="576064"/>
          </a:xfrm>
          <a:prstGeom prst="ellipse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b="1"/>
          </a:p>
        </p:txBody>
      </p:sp>
      <p:cxnSp>
        <p:nvCxnSpPr>
          <p:cNvPr id="28" name="Straight Connector 27"/>
          <p:cNvCxnSpPr>
            <a:stCxn id="26" idx="1"/>
            <a:endCxn id="26" idx="5"/>
          </p:cNvCxnSpPr>
          <p:nvPr/>
        </p:nvCxnSpPr>
        <p:spPr>
          <a:xfrm>
            <a:off x="4584355" y="2653739"/>
            <a:ext cx="407338" cy="40733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26" idx="7"/>
            <a:endCxn id="26" idx="3"/>
          </p:cNvCxnSpPr>
          <p:nvPr/>
        </p:nvCxnSpPr>
        <p:spPr>
          <a:xfrm flipH="1">
            <a:off x="4584355" y="2653739"/>
            <a:ext cx="407338" cy="40733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229757" y="1115750"/>
            <a:ext cx="914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&lt;Key&gt;</a:t>
            </a:r>
            <a:endParaRPr lang="en-GB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80174" y="2778773"/>
            <a:ext cx="1190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&lt;Query&gt;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701215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8480F8-0D16-4650-9CD0-D3D2A4C6033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Self-attention</a:t>
            </a:r>
            <a:endParaRPr lang="en-GB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08333328"/>
              </p:ext>
            </p:extLst>
          </p:nvPr>
        </p:nvGraphicFramePr>
        <p:xfrm>
          <a:off x="1565297" y="1844824"/>
          <a:ext cx="2232000" cy="22319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8000">
                  <a:extLst>
                    <a:ext uri="{9D8B030D-6E8A-4147-A177-3AD203B41FA5}">
                      <a16:colId xmlns:a16="http://schemas.microsoft.com/office/drawing/2014/main" val="3118698272"/>
                    </a:ext>
                  </a:extLst>
                </a:gridCol>
                <a:gridCol w="558000">
                  <a:extLst>
                    <a:ext uri="{9D8B030D-6E8A-4147-A177-3AD203B41FA5}">
                      <a16:colId xmlns:a16="http://schemas.microsoft.com/office/drawing/2014/main" val="2148114633"/>
                    </a:ext>
                  </a:extLst>
                </a:gridCol>
                <a:gridCol w="558000">
                  <a:extLst>
                    <a:ext uri="{9D8B030D-6E8A-4147-A177-3AD203B41FA5}">
                      <a16:colId xmlns:a16="http://schemas.microsoft.com/office/drawing/2014/main" val="3349551334"/>
                    </a:ext>
                  </a:extLst>
                </a:gridCol>
                <a:gridCol w="558000">
                  <a:extLst>
                    <a:ext uri="{9D8B030D-6E8A-4147-A177-3AD203B41FA5}">
                      <a16:colId xmlns:a16="http://schemas.microsoft.com/office/drawing/2014/main" val="2371303110"/>
                    </a:ext>
                  </a:extLst>
                </a:gridCol>
              </a:tblGrid>
              <a:tr h="557975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9252101"/>
                  </a:ext>
                </a:extLst>
              </a:tr>
              <a:tr h="557975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3492456"/>
                  </a:ext>
                </a:extLst>
              </a:tr>
              <a:tr h="557975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6896690"/>
                  </a:ext>
                </a:extLst>
              </a:tr>
              <a:tr h="557975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577357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706645" y="1475492"/>
            <a:ext cx="256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</a:t>
            </a:r>
            <a:endParaRPr lang="en-GB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2157271" y="1475492"/>
            <a:ext cx="52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am</a:t>
            </a:r>
            <a:endParaRPr lang="en-GB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2805723" y="147549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</a:t>
            </a:r>
            <a:endParaRPr lang="en-GB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3310625" y="1475492"/>
            <a:ext cx="10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student</a:t>
            </a:r>
            <a:endParaRPr lang="en-GB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1318113" y="1916832"/>
            <a:ext cx="256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</a:t>
            </a:r>
            <a:endParaRPr lang="en-GB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1056824" y="2470830"/>
            <a:ext cx="52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am</a:t>
            </a:r>
            <a:endParaRPr lang="en-GB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1257740" y="3022813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</a:t>
            </a:r>
            <a:endParaRPr lang="en-GB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590621" y="3582144"/>
            <a:ext cx="10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student</a:t>
            </a:r>
            <a:endParaRPr lang="en-GB" b="1" dirty="0"/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/>
          </p:nvPr>
        </p:nvGraphicFramePr>
        <p:xfrm>
          <a:off x="5989385" y="1813123"/>
          <a:ext cx="2160000" cy="22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60000">
                  <a:extLst>
                    <a:ext uri="{9D8B030D-6E8A-4147-A177-3AD203B41FA5}">
                      <a16:colId xmlns:a16="http://schemas.microsoft.com/office/drawing/2014/main" val="986447327"/>
                    </a:ext>
                  </a:extLst>
                </a:gridCol>
              </a:tblGrid>
              <a:tr h="55800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8634254"/>
                  </a:ext>
                </a:extLst>
              </a:tr>
              <a:tr h="55800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8738422"/>
                  </a:ext>
                </a:extLst>
              </a:tr>
              <a:tr h="55800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8158197"/>
                  </a:ext>
                </a:extLst>
              </a:tr>
              <a:tr h="55800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3958244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5629345" y="1886372"/>
            <a:ext cx="256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</a:t>
            </a:r>
            <a:endParaRPr lang="en-GB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5375108" y="2457339"/>
            <a:ext cx="52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am</a:t>
            </a:r>
            <a:endParaRPr lang="en-GB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5600491" y="2960774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</a:t>
            </a:r>
            <a:endParaRPr lang="en-GB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4932040" y="3582144"/>
            <a:ext cx="10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student</a:t>
            </a:r>
            <a:endParaRPr lang="en-GB" b="1" dirty="0"/>
          </a:p>
        </p:txBody>
      </p:sp>
      <p:sp>
        <p:nvSpPr>
          <p:cNvPr id="22" name="Down Arrow 21"/>
          <p:cNvSpPr/>
          <p:nvPr/>
        </p:nvSpPr>
        <p:spPr>
          <a:xfrm rot="19154250">
            <a:off x="3142130" y="4493093"/>
            <a:ext cx="665958" cy="720080"/>
          </a:xfrm>
          <a:prstGeom prst="downArrow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Down Arrow 22"/>
          <p:cNvSpPr/>
          <p:nvPr/>
        </p:nvSpPr>
        <p:spPr>
          <a:xfrm rot="2311512">
            <a:off x="5658757" y="4494134"/>
            <a:ext cx="665958" cy="720080"/>
          </a:xfrm>
          <a:prstGeom prst="downArrow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3639" y="5275034"/>
            <a:ext cx="1875841" cy="709011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2362" y="5489764"/>
            <a:ext cx="243089" cy="279553"/>
          </a:xfrm>
          <a:prstGeom prst="rect">
            <a:avLst/>
          </a:prstGeom>
        </p:spPr>
      </p:pic>
      <p:sp>
        <p:nvSpPr>
          <p:cNvPr id="26" name="Oval 25"/>
          <p:cNvSpPr/>
          <p:nvPr/>
        </p:nvSpPr>
        <p:spPr>
          <a:xfrm>
            <a:off x="4499992" y="2569376"/>
            <a:ext cx="576064" cy="576064"/>
          </a:xfrm>
          <a:prstGeom prst="ellipse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b="1"/>
          </a:p>
        </p:txBody>
      </p:sp>
      <p:cxnSp>
        <p:nvCxnSpPr>
          <p:cNvPr id="28" name="Straight Connector 27"/>
          <p:cNvCxnSpPr>
            <a:stCxn id="26" idx="1"/>
            <a:endCxn id="26" idx="5"/>
          </p:cNvCxnSpPr>
          <p:nvPr/>
        </p:nvCxnSpPr>
        <p:spPr>
          <a:xfrm>
            <a:off x="4584355" y="2653739"/>
            <a:ext cx="407338" cy="40733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26" idx="7"/>
            <a:endCxn id="26" idx="3"/>
          </p:cNvCxnSpPr>
          <p:nvPr/>
        </p:nvCxnSpPr>
        <p:spPr>
          <a:xfrm flipH="1">
            <a:off x="4584355" y="2653739"/>
            <a:ext cx="407338" cy="40733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229757" y="1115750"/>
            <a:ext cx="914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&lt;Key&gt;</a:t>
            </a:r>
            <a:endParaRPr lang="en-GB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80174" y="2778773"/>
            <a:ext cx="1190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&lt;Query&gt;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11211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8480F8-0D16-4650-9CD0-D3D2A4C6033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Multi-Head Attention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364986"/>
            <a:ext cx="3655529" cy="458690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4433" y="3933056"/>
            <a:ext cx="5089567" cy="877512"/>
          </a:xfrm>
          <a:prstGeom prst="rect">
            <a:avLst/>
          </a:prstGeom>
        </p:spPr>
      </p:pic>
      <p:sp>
        <p:nvSpPr>
          <p:cNvPr id="7" name="Content Placeholder 1"/>
          <p:cNvSpPr>
            <a:spLocks noGrp="1"/>
          </p:cNvSpPr>
          <p:nvPr>
            <p:ph idx="1"/>
          </p:nvPr>
        </p:nvSpPr>
        <p:spPr>
          <a:xfrm>
            <a:off x="4054433" y="980728"/>
            <a:ext cx="4747567" cy="5112000"/>
          </a:xfrm>
        </p:spPr>
        <p:txBody>
          <a:bodyPr/>
          <a:lstStyle/>
          <a:p>
            <a:r>
              <a:rPr lang="en-GB" dirty="0"/>
              <a:t>A</a:t>
            </a:r>
            <a:r>
              <a:rPr lang="en-GB" dirty="0" smtClean="0"/>
              <a:t>llows </a:t>
            </a:r>
            <a:r>
              <a:rPr lang="en-GB" dirty="0"/>
              <a:t>the model </a:t>
            </a:r>
            <a:r>
              <a:rPr lang="en-GB" dirty="0">
                <a:solidFill>
                  <a:srgbClr val="FF0000"/>
                </a:solidFill>
              </a:rPr>
              <a:t>to jointly attend 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to </a:t>
            </a:r>
            <a:r>
              <a:rPr lang="en-GB" dirty="0"/>
              <a:t>information from different 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representation </a:t>
            </a:r>
            <a:r>
              <a:rPr lang="en-GB" dirty="0"/>
              <a:t>subspaces at 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different </a:t>
            </a:r>
            <a:r>
              <a:rPr lang="en-GB" dirty="0"/>
              <a:t>positions.</a:t>
            </a:r>
          </a:p>
        </p:txBody>
      </p:sp>
    </p:spTree>
    <p:extLst>
      <p:ext uri="{BB962C8B-B14F-4D97-AF65-F5344CB8AC3E}">
        <p14:creationId xmlns:p14="http://schemas.microsoft.com/office/powerpoint/2010/main" val="842253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Taehoon Lee">
      <a:dk1>
        <a:sysClr val="windowText" lastClr="000000"/>
      </a:dk1>
      <a:lt1>
        <a:sysClr val="window" lastClr="FFFFFF"/>
      </a:lt1>
      <a:dk2>
        <a:srgbClr val="433021"/>
      </a:dk2>
      <a:lt2>
        <a:srgbClr val="E8D8CA"/>
      </a:lt2>
      <a:accent1>
        <a:srgbClr val="9A57CD"/>
      </a:accent1>
      <a:accent2>
        <a:srgbClr val="0070C0"/>
      </a:accent2>
      <a:accent3>
        <a:srgbClr val="00B0F0"/>
      </a:accent3>
      <a:accent4>
        <a:srgbClr val="F1C10F"/>
      </a:accent4>
      <a:accent5>
        <a:srgbClr val="FBA305"/>
      </a:accent5>
      <a:accent6>
        <a:srgbClr val="EA76A8"/>
      </a:accent6>
      <a:hlink>
        <a:srgbClr val="008685"/>
      </a:hlink>
      <a:folHlink>
        <a:srgbClr val="EA5A23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24055</TotalTime>
  <Words>167</Words>
  <Application>Microsoft Office PowerPoint</Application>
  <PresentationFormat>On-screen Show (4:3)</PresentationFormat>
  <Paragraphs>82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맑은 고딕</vt:lpstr>
      <vt:lpstr>함초롬돋움</vt:lpstr>
      <vt:lpstr>Arial</vt:lpstr>
      <vt:lpstr>Calibri</vt:lpstr>
      <vt:lpstr>Candara</vt:lpstr>
      <vt:lpstr>Corbel</vt:lpstr>
      <vt:lpstr>Office 테마</vt:lpstr>
      <vt:lpstr>Deep Learning Practice Lab 05 - Transformer</vt:lpstr>
      <vt:lpstr>Task</vt:lpstr>
      <vt:lpstr>Transformer</vt:lpstr>
      <vt:lpstr>Transformer</vt:lpstr>
      <vt:lpstr>Positional Encoding</vt:lpstr>
      <vt:lpstr>Scaled Dot-Product Attention</vt:lpstr>
      <vt:lpstr>Self-attention</vt:lpstr>
      <vt:lpstr>Self-attention</vt:lpstr>
      <vt:lpstr>Multi-Head Attention</vt:lpstr>
      <vt:lpstr>Transformer</vt:lpstr>
      <vt:lpstr>실습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Mgt 강화 : 對外 문서보안 관련</dc:title>
  <dc:creator>samsung</dc:creator>
  <cp:lastModifiedBy>장 혜미</cp:lastModifiedBy>
  <cp:revision>1057</cp:revision>
  <cp:lastPrinted>2019-10-17T03:57:31Z</cp:lastPrinted>
  <dcterms:created xsi:type="dcterms:W3CDTF">2013-06-12T00:16:49Z</dcterms:created>
  <dcterms:modified xsi:type="dcterms:W3CDTF">2020-02-26T00:04:21Z</dcterms:modified>
</cp:coreProperties>
</file>