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7" r:id="rId3"/>
    <p:sldId id="266" r:id="rId4"/>
    <p:sldId id="270" r:id="rId5"/>
    <p:sldId id="267" r:id="rId6"/>
    <p:sldId id="263" r:id="rId7"/>
    <p:sldId id="262" r:id="rId8"/>
    <p:sldId id="272" r:id="rId9"/>
    <p:sldId id="273" r:id="rId10"/>
    <p:sldId id="275" r:id="rId11"/>
    <p:sldId id="27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6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4/24/2024</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42665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480799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81008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4/24/2024</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4/24/2024</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4/24/2024</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4/24/2024</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4/24/2024</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4/24/2024</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4/24/2024</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4/24/2024</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4/24/2024</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4/24/2024</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4/24/2024</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4/24/2024</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861676" y="4522156"/>
            <a:ext cx="8330323"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Health care cost analysis/prediction</a:t>
            </a:r>
            <a:br>
              <a:rPr lang="en-US" sz="4400" dirty="0">
                <a:latin typeface="Franklin Gothic Book" panose="020B0503020102020204" pitchFamily="34" charset="0"/>
                <a:cs typeface="Segoe UI" panose="020B0502040204020203" pitchFamily="34" charset="0"/>
              </a:rPr>
            </a:br>
            <a:br>
              <a:rPr lang="en-US" sz="4400" dirty="0">
                <a:latin typeface="Franklin Gothic Book" panose="020B0503020102020204" pitchFamily="34" charset="0"/>
                <a:cs typeface="Segoe UI" panose="020B0502040204020203" pitchFamily="34" charset="0"/>
              </a:rPr>
            </a:br>
            <a:r>
              <a:rPr lang="en-US" sz="4400" dirty="0">
                <a:latin typeface="Franklin Gothic Book" panose="020B0503020102020204" pitchFamily="34" charset="0"/>
                <a:cs typeface="Segoe UI" panose="020B0502040204020203" pitchFamily="34" charset="0"/>
              </a:rPr>
              <a:t>                               </a:t>
            </a:r>
            <a:r>
              <a:rPr lang="en-US" sz="2200" b="1" dirty="0">
                <a:latin typeface="Franklin Gothic Book" panose="020B0503020102020204" pitchFamily="34" charset="0"/>
                <a:cs typeface="Segoe UI" panose="020B0502040204020203" pitchFamily="34" charset="0"/>
              </a:rPr>
              <a:t>Under </a:t>
            </a:r>
            <a:r>
              <a:rPr lang="en-US" sz="2200" b="1" dirty="0" err="1">
                <a:latin typeface="Franklin Gothic Book" panose="020B0503020102020204" pitchFamily="34" charset="0"/>
                <a:cs typeface="Segoe UI" panose="020B0502040204020203" pitchFamily="34" charset="0"/>
              </a:rPr>
              <a:t>SuperVision</a:t>
            </a:r>
            <a:r>
              <a:rPr lang="en-US" sz="2200" b="1" dirty="0">
                <a:latin typeface="Franklin Gothic Book" panose="020B0503020102020204" pitchFamily="34" charset="0"/>
                <a:cs typeface="Segoe UI" panose="020B0502040204020203" pitchFamily="34" charset="0"/>
              </a:rPr>
              <a:t> Of </a:t>
            </a:r>
            <a:br>
              <a:rPr lang="en-US" sz="2200" b="1" dirty="0">
                <a:latin typeface="Franklin Gothic Book" panose="020B0503020102020204" pitchFamily="34" charset="0"/>
                <a:cs typeface="Segoe UI" panose="020B0502040204020203" pitchFamily="34" charset="0"/>
              </a:rPr>
            </a:br>
            <a:r>
              <a:rPr lang="en-US" sz="2200" b="1" dirty="0">
                <a:latin typeface="Franklin Gothic Book" panose="020B0503020102020204" pitchFamily="34" charset="0"/>
                <a:cs typeface="Segoe UI" panose="020B0502040204020203" pitchFamily="34" charset="0"/>
              </a:rPr>
              <a:t>                                                                                       </a:t>
            </a:r>
            <a:r>
              <a:rPr lang="en-US" sz="2200" b="1" dirty="0" err="1">
                <a:latin typeface="Franklin Gothic Book" panose="020B0503020102020204" pitchFamily="34" charset="0"/>
                <a:cs typeface="Segoe UI" panose="020B0502040204020203" pitchFamily="34" charset="0"/>
              </a:rPr>
              <a:t>Dr.Figlu</a:t>
            </a:r>
            <a:r>
              <a:rPr lang="en-US" sz="2200" b="1" dirty="0">
                <a:latin typeface="Franklin Gothic Book" panose="020B0503020102020204" pitchFamily="34" charset="0"/>
                <a:cs typeface="Segoe UI" panose="020B0502040204020203" pitchFamily="34" charset="0"/>
              </a:rPr>
              <a:t> Mohanty</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137034" y="609597"/>
            <a:ext cx="9392421" cy="1330841"/>
          </a:xfrm>
        </p:spPr>
        <p:txBody>
          <a:bodyPr>
            <a:normAutofit/>
          </a:bodyPr>
          <a:lstStyle/>
          <a:p>
            <a:pPr marL="0" indent="0">
              <a:buNone/>
            </a:pPr>
            <a:r>
              <a:rPr lang="en-US">
                <a:latin typeface="Segoe UI" panose="020B0502040204020203" pitchFamily="34" charset="0"/>
                <a:cs typeface="Segoe UI" panose="020B0502040204020203" pitchFamily="34" charset="0"/>
              </a:rPr>
              <a:t>Challenges and Future Trends: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137034" y="2198362"/>
            <a:ext cx="4958966" cy="3917773"/>
          </a:xfrm>
        </p:spPr>
        <p:txBody>
          <a:bodyPr vert="horz" lIns="91440" tIns="45720" rIns="91440" bIns="45720" rtlCol="0">
            <a:normAutofit/>
          </a:bodyPr>
          <a:lstStyle/>
          <a:p>
            <a:pPr marL="0" indent="0">
              <a:buNone/>
            </a:pPr>
            <a:r>
              <a:rPr lang="en-US" sz="2000" dirty="0">
                <a:latin typeface="Segoe UI" panose="020B0502040204020203" pitchFamily="34" charset="0"/>
                <a:cs typeface="Segoe UI" panose="020B0502040204020203" pitchFamily="34" charset="0"/>
              </a:rPr>
              <a:t>Challenges in healthcare cost analysis include data privacy concerns, data interoperability issues, and the complexity of healthcare systems.</a:t>
            </a:r>
            <a:endParaRPr lang="en-US" sz="2000">
              <a:latin typeface="Segoe UI" panose="020B0502040204020203" pitchFamily="34" charset="0"/>
              <a:cs typeface="Segoe UI" panose="020B0502040204020203" pitchFamily="34" charset="0"/>
            </a:endParaRPr>
          </a:p>
          <a:p>
            <a:pPr marL="0" indent="0">
              <a:buNone/>
            </a:pPr>
            <a:r>
              <a:rPr lang="en-US" sz="2000" dirty="0">
                <a:latin typeface="Segoe UI" panose="020B0502040204020203" pitchFamily="34" charset="0"/>
                <a:cs typeface="Segoe UI" panose="020B0502040204020203" pitchFamily="34" charset="0"/>
              </a:rPr>
              <a:t>Emerging trends include the integration of artificial intelligence for predictive modeling and the use of real-time data analytics.</a:t>
            </a:r>
            <a:endParaRPr lang="en-US" sz="2000">
              <a:latin typeface="Segoe UI" panose="020B0502040204020203" pitchFamily="34" charset="0"/>
              <a:cs typeface="Segoe UI" panose="020B0502040204020203" pitchFamily="34" charset="0"/>
            </a:endParaRPr>
          </a:p>
          <a:p>
            <a:pPr marL="0" indent="0">
              <a:buNone/>
            </a:pPr>
            <a:r>
              <a:rPr lang="en-US" sz="2000" dirty="0">
                <a:latin typeface="Segoe UI" panose="020B0502040204020203" pitchFamily="34" charset="0"/>
                <a:cs typeface="Segoe UI" panose="020B0502040204020203" pitchFamily="34" charset="0"/>
              </a:rPr>
              <a:t>Overcoming these challenges and leveraging new technologies will shape the future of healthcare cost analysis and prediction.</a:t>
            </a:r>
            <a:endParaRPr lang="en-US" sz="200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5662" y="2184914"/>
            <a:ext cx="3755915"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5610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AFD8-4799-E15C-2672-6403158010F3}"/>
              </a:ext>
            </a:extLst>
          </p:cNvPr>
          <p:cNvSpPr>
            <a:spLocks noGrp="1"/>
          </p:cNvSpPr>
          <p:nvPr>
            <p:ph type="title"/>
          </p:nvPr>
        </p:nvSpPr>
        <p:spPr>
          <a:xfrm>
            <a:off x="450253" y="372127"/>
            <a:ext cx="4977976" cy="1454051"/>
          </a:xfrm>
        </p:spPr>
        <p:txBody>
          <a:bodyPr>
            <a:normAutofit/>
          </a:bodyPr>
          <a:lstStyle/>
          <a:p>
            <a:r>
              <a:rPr lang="en-US" sz="3600" b="1" dirty="0"/>
              <a:t>conclusion</a:t>
            </a:r>
            <a:endParaRPr lang="en-IN" sz="3600" b="1" dirty="0"/>
          </a:p>
        </p:txBody>
      </p:sp>
      <p:sp>
        <p:nvSpPr>
          <p:cNvPr id="3" name="Content Placeholder 2">
            <a:extLst>
              <a:ext uri="{FF2B5EF4-FFF2-40B4-BE49-F238E27FC236}">
                <a16:creationId xmlns:a16="http://schemas.microsoft.com/office/drawing/2014/main" id="{842FF505-194C-853E-43B2-3E45499E5806}"/>
              </a:ext>
            </a:extLst>
          </p:cNvPr>
          <p:cNvSpPr>
            <a:spLocks noGrp="1"/>
          </p:cNvSpPr>
          <p:nvPr>
            <p:ph idx="1"/>
          </p:nvPr>
        </p:nvSpPr>
        <p:spPr>
          <a:xfrm>
            <a:off x="207818" y="1399310"/>
            <a:ext cx="6691746" cy="4661662"/>
          </a:xfrm>
        </p:spPr>
        <p:txBody>
          <a:bodyPr anchor="ctr">
            <a:normAutofit lnSpcReduction="10000"/>
          </a:bodyPr>
          <a:lstStyle/>
          <a:p>
            <a:pPr>
              <a:lnSpc>
                <a:spcPct val="200000"/>
              </a:lnSpc>
            </a:pPr>
            <a:endParaRPr lang="en-US" sz="1500" dirty="0"/>
          </a:p>
          <a:p>
            <a:pPr>
              <a:lnSpc>
                <a:spcPct val="200000"/>
              </a:lnSpc>
            </a:pPr>
            <a:r>
              <a:rPr lang="en-US" sz="1500" dirty="0"/>
              <a:t>In conclusion, healthcare cost analysis and prediction is a critical aspect of effective healthcare management. By leveraging advanced analytical techniques and technologies, healthcare organizations can gain valuable insights into cost determinants, trends, and future projections. Despite challenges such as data privacy concerns and technical complexities, the ongoing advancement of tools and methodologies holds promise for more accurate and efficient cost analysis in the healthcare sector. Embracing these innovations will continue to drive improvements in healthcare cost management, ultimately enhancing the quality and accessibility of healthcare services for individuals and communities.</a:t>
            </a:r>
            <a:endParaRPr lang="en-IN" sz="1500" dirty="0"/>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ead with Gears">
            <a:extLst>
              <a:ext uri="{FF2B5EF4-FFF2-40B4-BE49-F238E27FC236}">
                <a16:creationId xmlns:a16="http://schemas.microsoft.com/office/drawing/2014/main" id="{641C996D-864F-17B9-27F5-72C5E297E0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62840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0A0A6F-43DB-6993-94B1-263AF804F823}"/>
              </a:ext>
            </a:extLst>
          </p:cNvPr>
          <p:cNvSpPr>
            <a:spLocks noGrp="1"/>
          </p:cNvSpPr>
          <p:nvPr>
            <p:ph type="title"/>
          </p:nvPr>
        </p:nvSpPr>
        <p:spPr>
          <a:xfrm>
            <a:off x="1524003" y="1999615"/>
            <a:ext cx="9144000" cy="2764028"/>
          </a:xfrm>
        </p:spPr>
        <p:txBody>
          <a:bodyPr vert="horz" lIns="91440" tIns="45720" rIns="91440" bIns="45720" rtlCol="0" anchor="ctr">
            <a:noAutofit/>
          </a:bodyPr>
          <a:lstStyle/>
          <a:p>
            <a:pPr>
              <a:lnSpc>
                <a:spcPct val="200000"/>
              </a:lnSpc>
            </a:pPr>
            <a:r>
              <a:rPr lang="en-US" sz="2600" kern="1200" dirty="0">
                <a:solidFill>
                  <a:schemeClr val="tx1"/>
                </a:solidFill>
                <a:latin typeface="+mj-lt"/>
                <a:ea typeface="+mj-ea"/>
                <a:cs typeface="+mj-cs"/>
              </a:rPr>
              <a:t>2110030393-N.ManasaLakashmi</a:t>
            </a:r>
            <a:br>
              <a:rPr lang="en-US" sz="2600" kern="1200" dirty="0">
                <a:solidFill>
                  <a:schemeClr val="tx1"/>
                </a:solidFill>
                <a:latin typeface="+mj-lt"/>
                <a:ea typeface="+mj-ea"/>
                <a:cs typeface="+mj-cs"/>
              </a:rPr>
            </a:br>
            <a:r>
              <a:rPr lang="en-US" sz="2600" kern="1200" dirty="0">
                <a:solidFill>
                  <a:schemeClr val="tx1"/>
                </a:solidFill>
                <a:latin typeface="+mj-lt"/>
                <a:ea typeface="+mj-ea"/>
                <a:cs typeface="+mj-cs"/>
              </a:rPr>
              <a:t>2110030389-M.Neetha</a:t>
            </a:r>
            <a:br>
              <a:rPr lang="en-US" sz="2600" kern="1200" dirty="0">
                <a:solidFill>
                  <a:schemeClr val="tx1"/>
                </a:solidFill>
                <a:latin typeface="+mj-lt"/>
                <a:ea typeface="+mj-ea"/>
                <a:cs typeface="+mj-cs"/>
              </a:rPr>
            </a:br>
            <a:r>
              <a:rPr lang="en-US" sz="2600" kern="1200" dirty="0">
                <a:solidFill>
                  <a:schemeClr val="tx1"/>
                </a:solidFill>
                <a:latin typeface="+mj-lt"/>
                <a:ea typeface="+mj-ea"/>
                <a:cs typeface="+mj-cs"/>
              </a:rPr>
              <a:t>2110030373-N.Srijaan</a:t>
            </a:r>
            <a:br>
              <a:rPr lang="en-US" sz="2600" kern="1200" dirty="0">
                <a:solidFill>
                  <a:schemeClr val="tx1"/>
                </a:solidFill>
                <a:latin typeface="+mj-lt"/>
                <a:ea typeface="+mj-ea"/>
                <a:cs typeface="+mj-cs"/>
              </a:rPr>
            </a:br>
            <a:r>
              <a:rPr lang="en-US" sz="2600" kern="1200" dirty="0">
                <a:solidFill>
                  <a:schemeClr val="tx1"/>
                </a:solidFill>
                <a:latin typeface="+mj-lt"/>
                <a:ea typeface="+mj-ea"/>
                <a:cs typeface="+mj-cs"/>
              </a:rPr>
              <a:t>2110030304-M.Bhanu Prakash</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37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585005" y="685109"/>
            <a:ext cx="5406902" cy="1469965"/>
          </a:xfrm>
        </p:spPr>
        <p:txBody>
          <a:bodyPr anchor="ctr">
            <a:normAutofit/>
          </a:bodyPr>
          <a:lstStyle/>
          <a:p>
            <a:pPr marL="0" indent="0">
              <a:buNone/>
            </a:pPr>
            <a:r>
              <a:rPr lang="en-US" sz="4400" dirty="0">
                <a:latin typeface="Segoe UI" panose="020B0502040204020203" pitchFamily="34" charset="0"/>
                <a:cs typeface="Segoe UI" panose="020B0502040204020203" pitchFamily="34" charset="0"/>
              </a:rPr>
              <a:t>Introduction:</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71451"/>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080654" y="2286303"/>
            <a:ext cx="10307781" cy="3886588"/>
          </a:xfrm>
        </p:spPr>
        <p:txBody>
          <a:bodyPr vert="horz" lIns="91440" tIns="45720" rIns="91440" bIns="45720" rtlCol="0" anchor="t">
            <a:normAutofit lnSpcReduction="10000"/>
          </a:bodyPr>
          <a:lstStyle/>
          <a:p>
            <a:pPr marL="0" indent="0">
              <a:lnSpc>
                <a:spcPct val="200000"/>
              </a:lnSpc>
              <a:buNone/>
            </a:pPr>
            <a:r>
              <a:rPr lang="en-US" sz="2000" dirty="0">
                <a:latin typeface="Segoe UI" panose="020B0502040204020203" pitchFamily="34" charset="0"/>
                <a:cs typeface="Segoe UI" panose="020B0502040204020203" pitchFamily="34" charset="0"/>
              </a:rPr>
              <a:t>Healthcare cost analysis and prediction are vital for effective resource management in healthcare systems.</a:t>
            </a:r>
          </a:p>
          <a:p>
            <a:pPr marL="0" indent="0">
              <a:lnSpc>
                <a:spcPct val="200000"/>
              </a:lnSpc>
              <a:buNone/>
            </a:pPr>
            <a:r>
              <a:rPr lang="en-US" sz="2000" dirty="0">
                <a:latin typeface="Segoe UI" panose="020B0502040204020203" pitchFamily="34" charset="0"/>
                <a:cs typeface="Segoe UI" panose="020B0502040204020203" pitchFamily="34" charset="0"/>
              </a:rPr>
              <a:t>Accurate predictions aid in budgeting, optimizing resource allocation, and improving patient care.</a:t>
            </a:r>
          </a:p>
          <a:p>
            <a:pPr marL="0" indent="0">
              <a:lnSpc>
                <a:spcPct val="200000"/>
              </a:lnSpc>
              <a:buNone/>
            </a:pPr>
            <a:r>
              <a:rPr lang="en-US" sz="2000" dirty="0">
                <a:latin typeface="Segoe UI" panose="020B0502040204020203" pitchFamily="34" charset="0"/>
                <a:cs typeface="Segoe UI" panose="020B0502040204020203" pitchFamily="34" charset="0"/>
              </a:rPr>
              <a:t>This presentation will explore the methodologies and techniques involved in analyzing and predicting healthcare costs.</a:t>
            </a: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935480" y="379680"/>
            <a:ext cx="5406902" cy="1469965"/>
          </a:xfrm>
        </p:spPr>
        <p:txBody>
          <a:bodyPr anchor="ctr">
            <a:normAutofit/>
          </a:bodyPr>
          <a:lstStyle/>
          <a:p>
            <a:r>
              <a:rPr lang="en-US" sz="4400" dirty="0">
                <a:latin typeface="Segoe UI" panose="020B0502040204020203" pitchFamily="34" charset="0"/>
                <a:cs typeface="Segoe UI" panose="020B0502040204020203" pitchFamily="34" charset="0"/>
              </a:rPr>
              <a:t>Data Collection:</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7982" y="566022"/>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845126" y="2099959"/>
            <a:ext cx="11021631" cy="3941704"/>
          </a:xfrm>
        </p:spPr>
        <p:txBody>
          <a:bodyPr vert="horz" lIns="91440" tIns="45720" rIns="91440" bIns="45720" rtlCol="0" anchor="t">
            <a:normAutofit/>
          </a:bodyPr>
          <a:lstStyle/>
          <a:p>
            <a:pPr marL="0" indent="0">
              <a:lnSpc>
                <a:spcPct val="200000"/>
              </a:lnSpc>
              <a:buNone/>
            </a:pPr>
            <a:r>
              <a:rPr lang="en-US" sz="2000" dirty="0">
                <a:latin typeface="Segoe UI" panose="020B0502040204020203" pitchFamily="34" charset="0"/>
                <a:cs typeface="Segoe UI" panose="020B0502040204020203" pitchFamily="34" charset="0"/>
              </a:rPr>
              <a:t>Tools: ETL (Extract, Transform, Load) tools like Apache </a:t>
            </a:r>
            <a:r>
              <a:rPr lang="en-US" sz="2000" dirty="0" err="1">
                <a:latin typeface="Segoe UI" panose="020B0502040204020203" pitchFamily="34" charset="0"/>
                <a:cs typeface="Segoe UI" panose="020B0502040204020203" pitchFamily="34" charset="0"/>
              </a:rPr>
              <a:t>NiFi</a:t>
            </a:r>
            <a:r>
              <a:rPr lang="en-US" sz="2000" dirty="0">
                <a:latin typeface="Segoe UI" panose="020B0502040204020203" pitchFamily="34" charset="0"/>
                <a:cs typeface="Segoe UI" panose="020B0502040204020203" pitchFamily="34" charset="0"/>
              </a:rPr>
              <a:t>, Talend, or Informatica for data integration.</a:t>
            </a:r>
          </a:p>
          <a:p>
            <a:pPr>
              <a:lnSpc>
                <a:spcPct val="200000"/>
              </a:lnSpc>
            </a:pPr>
            <a:r>
              <a:rPr lang="en-US" sz="2000" dirty="0">
                <a:latin typeface="Segoe UI" panose="020B0502040204020203" pitchFamily="34" charset="0"/>
                <a:cs typeface="Segoe UI" panose="020B0502040204020203" pitchFamily="34" charset="0"/>
              </a:rPr>
              <a:t>Software: Database management systems like MySQL, PostgreSQL, or MongoDB for storing and managing healthcare data.</a:t>
            </a:r>
          </a:p>
          <a:p>
            <a:pPr>
              <a:lnSpc>
                <a:spcPct val="200000"/>
              </a:lnSpc>
            </a:pPr>
            <a:r>
              <a:rPr lang="en-US" sz="2000" dirty="0">
                <a:latin typeface="Segoe UI" panose="020B0502040204020203" pitchFamily="34" charset="0"/>
                <a:cs typeface="Segoe UI" panose="020B0502040204020203" pitchFamily="34" charset="0"/>
              </a:rPr>
              <a:t>Programming Languages: SQL for querying and manipulating relational databases.</a:t>
            </a: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755371" y="520604"/>
            <a:ext cx="5158047" cy="1688746"/>
          </a:xfrm>
        </p:spPr>
        <p:txBody>
          <a:bodyPr anchor="ctr">
            <a:normAutofit/>
          </a:bodyPr>
          <a:lstStyle/>
          <a:p>
            <a:r>
              <a:rPr lang="en-US" dirty="0">
                <a:latin typeface="Franklin Gothic Book" panose="020B0503020102020204" pitchFamily="34" charset="0"/>
                <a:cs typeface="Segoe UI" panose="020B0502040204020203" pitchFamily="34" charset="0"/>
              </a:rPr>
              <a:t>Cost Determinants:</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73" y="816337"/>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637309" y="2355273"/>
            <a:ext cx="10668000" cy="3686390"/>
          </a:xfrm>
        </p:spPr>
        <p:txBody>
          <a:bodyPr vert="horz" lIns="91440" tIns="45720" rIns="91440" bIns="45720" rtlCol="0" anchor="t">
            <a:normAutofit fontScale="92500" lnSpcReduction="10000"/>
          </a:bodyPr>
          <a:lstStyle/>
          <a:p>
            <a:pPr marL="0" indent="0">
              <a:lnSpc>
                <a:spcPct val="200000"/>
              </a:lnSpc>
              <a:buNone/>
            </a:pPr>
            <a:r>
              <a:rPr lang="en-US" sz="2000" dirty="0">
                <a:latin typeface="Segoe UI" panose="020B0502040204020203" pitchFamily="34" charset="0"/>
                <a:cs typeface="Segoe UI" panose="020B0502040204020203" pitchFamily="34" charset="0"/>
              </a:rPr>
              <a:t>Statistical Analysis Software: R or Python with libraries like Pandas, NumPy, and SciPy for statistical analysis of cost determinants.</a:t>
            </a:r>
          </a:p>
          <a:p>
            <a:pPr marL="0" indent="0">
              <a:lnSpc>
                <a:spcPct val="200000"/>
              </a:lnSpc>
              <a:buNone/>
            </a:pPr>
            <a:r>
              <a:rPr lang="en-US" sz="2000" dirty="0">
                <a:latin typeface="Segoe UI" panose="020B0502040204020203" pitchFamily="34" charset="0"/>
                <a:cs typeface="Segoe UI" panose="020B0502040204020203" pitchFamily="34" charset="0"/>
              </a:rPr>
              <a:t>Identifying and analyzing these determinants is essential for understanding cost trends and making accurate predictions.</a:t>
            </a:r>
          </a:p>
          <a:p>
            <a:pPr marL="0" indent="0">
              <a:lnSpc>
                <a:spcPct val="200000"/>
              </a:lnSpc>
              <a:buNone/>
            </a:pPr>
            <a:r>
              <a:rPr lang="en-US" sz="2000" dirty="0">
                <a:latin typeface="Segoe UI" panose="020B0502040204020203" pitchFamily="34" charset="0"/>
                <a:cs typeface="Segoe UI" panose="020B0502040204020203" pitchFamily="34" charset="0"/>
              </a:rPr>
              <a:t>Factors like population aging, technological advancements, and healthcare policy changes also impact cost dynamics.</a:t>
            </a: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935480" y="568038"/>
            <a:ext cx="7665720" cy="1469965"/>
          </a:xfrm>
        </p:spPr>
        <p:txBody>
          <a:bodyPr anchor="ctr">
            <a:normAutofit/>
          </a:bodyPr>
          <a:lstStyle/>
          <a:p>
            <a:r>
              <a:rPr lang="en-US" sz="4400" dirty="0">
                <a:latin typeface="Segoe UI" panose="020B0502040204020203" pitchFamily="34" charset="0"/>
                <a:cs typeface="Segoe UI" panose="020B0502040204020203" pitchFamily="34" charset="0"/>
              </a:rPr>
              <a:t>Analytical Techniques:</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109" y="816337"/>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762001" y="2286302"/>
            <a:ext cx="10515600" cy="3890660"/>
          </a:xfrm>
        </p:spPr>
        <p:txBody>
          <a:bodyPr vert="horz" lIns="91440" tIns="45720" rIns="91440" bIns="45720" rtlCol="0" anchor="t">
            <a:normAutofit/>
          </a:bodyPr>
          <a:lstStyle/>
          <a:p>
            <a:pPr marL="0" indent="0">
              <a:lnSpc>
                <a:spcPct val="200000"/>
              </a:lnSpc>
              <a:buNone/>
            </a:pPr>
            <a:r>
              <a:rPr lang="en-US" sz="1800" dirty="0">
                <a:latin typeface="Segoe UI" panose="020B0502040204020203" pitchFamily="34" charset="0"/>
                <a:cs typeface="Segoe UI" panose="020B0502040204020203" pitchFamily="34" charset="0"/>
              </a:rPr>
              <a:t>Regression analysis, machine learning algorithms, and time series forecasting are commonly used analytical techniques.</a:t>
            </a:r>
          </a:p>
          <a:p>
            <a:pPr>
              <a:lnSpc>
                <a:spcPct val="200000"/>
              </a:lnSpc>
            </a:pPr>
            <a:r>
              <a:rPr lang="en-US" sz="1800" dirty="0">
                <a:latin typeface="Segoe UI" panose="020B0502040204020203" pitchFamily="34" charset="0"/>
                <a:cs typeface="Segoe UI" panose="020B0502040204020203" pitchFamily="34" charset="0"/>
              </a:rPr>
              <a:t>Regression models help identify relationships between cost drivers and outcomes.</a:t>
            </a:r>
          </a:p>
          <a:p>
            <a:pPr>
              <a:lnSpc>
                <a:spcPct val="200000"/>
              </a:lnSpc>
            </a:pPr>
            <a:r>
              <a:rPr lang="en-US" sz="1800" dirty="0">
                <a:latin typeface="Segoe UI" panose="020B0502040204020203" pitchFamily="34" charset="0"/>
                <a:cs typeface="Segoe UI" panose="020B0502040204020203" pitchFamily="34" charset="0"/>
              </a:rPr>
              <a:t>Machine learning algorithms can handle complex data patterns to improve prediction accuracy.</a:t>
            </a:r>
          </a:p>
          <a:p>
            <a:pPr>
              <a:lnSpc>
                <a:spcPct val="200000"/>
              </a:lnSpc>
            </a:pPr>
            <a:r>
              <a:rPr lang="en-US" sz="1800" dirty="0">
                <a:latin typeface="Segoe UI" panose="020B0502040204020203" pitchFamily="34" charset="0"/>
                <a:cs typeface="Segoe UI" panose="020B0502040204020203" pitchFamily="34" charset="0"/>
              </a:rPr>
              <a:t>Time series forecasting enables the prediction of future costs based on historical trends and patterns.</a:t>
            </a:r>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105892" y="635924"/>
            <a:ext cx="7633854" cy="1469965"/>
          </a:xfrm>
        </p:spPr>
        <p:txBody>
          <a:bodyPr anchor="ctr">
            <a:normAutofit fontScale="90000"/>
          </a:bodyPr>
          <a:lstStyle/>
          <a:p>
            <a:r>
              <a:rPr lang="en-US" sz="4400" dirty="0">
                <a:latin typeface="Franklin Gothic Book" panose="020B0503020102020204" pitchFamily="34" charset="0"/>
              </a:rPr>
              <a:t>Visualization &amp; Backend Development:</a:t>
            </a:r>
            <a:br>
              <a:rPr lang="en-US" sz="4400" dirty="0">
                <a:latin typeface="Franklin Gothic Book" panose="020B0503020102020204" pitchFamily="34" charset="0"/>
              </a:rPr>
            </a:b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7981" y="635924"/>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872835" y="2105889"/>
            <a:ext cx="10778837" cy="3935774"/>
          </a:xfrm>
        </p:spPr>
        <p:txBody>
          <a:bodyPr vert="horz" lIns="91440" tIns="45720" rIns="91440" bIns="45720" rtlCol="0" anchor="t">
            <a:normAutofit fontScale="85000" lnSpcReduction="10000"/>
          </a:bodyPr>
          <a:lstStyle/>
          <a:p>
            <a:pPr marL="0" indent="0">
              <a:lnSpc>
                <a:spcPct val="200000"/>
              </a:lnSpc>
              <a:buNone/>
            </a:pPr>
            <a:r>
              <a:rPr lang="en-US" sz="2000" dirty="0">
                <a:latin typeface="Franklin Gothic Book" panose="020B0503020102020204" pitchFamily="34" charset="0"/>
              </a:rPr>
              <a:t>:</a:t>
            </a:r>
          </a:p>
          <a:p>
            <a:pPr>
              <a:lnSpc>
                <a:spcPct val="200000"/>
              </a:lnSpc>
            </a:pPr>
            <a:r>
              <a:rPr lang="en-US" sz="2000" dirty="0">
                <a:latin typeface="Franklin Gothic Book" panose="020B0503020102020204" pitchFamily="34" charset="0"/>
              </a:rPr>
              <a:t>Frontend: HTML, CSS, and JavaScript for building interactive data visualization dashboards.</a:t>
            </a:r>
          </a:p>
          <a:p>
            <a:pPr>
              <a:lnSpc>
                <a:spcPct val="200000"/>
              </a:lnSpc>
            </a:pPr>
            <a:r>
              <a:rPr lang="en-US" sz="2000" dirty="0">
                <a:latin typeface="Franklin Gothic Book" panose="020B0503020102020204" pitchFamily="34" charset="0"/>
              </a:rPr>
              <a:t>Libraries: D3.js, </a:t>
            </a:r>
            <a:r>
              <a:rPr lang="en-US" sz="2000" dirty="0" err="1">
                <a:latin typeface="Franklin Gothic Book" panose="020B0503020102020204" pitchFamily="34" charset="0"/>
              </a:rPr>
              <a:t>Plotly</a:t>
            </a:r>
            <a:r>
              <a:rPr lang="en-US" sz="2000" dirty="0">
                <a:latin typeface="Franklin Gothic Book" panose="020B0503020102020204" pitchFamily="34" charset="0"/>
              </a:rPr>
              <a:t>, or Matplotlib for creating visualizations within the web application.</a:t>
            </a:r>
          </a:p>
          <a:p>
            <a:pPr>
              <a:lnSpc>
                <a:spcPct val="200000"/>
              </a:lnSpc>
            </a:pPr>
            <a:r>
              <a:rPr lang="en-US" sz="2000" dirty="0">
                <a:latin typeface="Franklin Gothic Book" panose="020B0503020102020204" pitchFamily="34" charset="0"/>
              </a:rPr>
              <a:t>Frameworks: Django or Flask (Python) for building the backend server to handle data processing and serve APIs.</a:t>
            </a:r>
          </a:p>
          <a:p>
            <a:pPr>
              <a:lnSpc>
                <a:spcPct val="200000"/>
              </a:lnSpc>
            </a:pPr>
            <a:r>
              <a:rPr lang="en-US" sz="2000" dirty="0">
                <a:latin typeface="Franklin Gothic Book" panose="020B0503020102020204" pitchFamily="34" charset="0"/>
              </a:rPr>
              <a:t>Database: PostgreSQL or MongoDB for storing processed data.</a:t>
            </a:r>
          </a:p>
          <a:p>
            <a:pPr>
              <a:lnSpc>
                <a:spcPct val="200000"/>
              </a:lnSpc>
            </a:pPr>
            <a:r>
              <a:rPr lang="en-US" sz="2000" dirty="0">
                <a:latin typeface="Franklin Gothic Book" panose="020B0503020102020204" pitchFamily="34" charset="0"/>
              </a:rPr>
              <a:t>Programming Languages: Python for backend logic implementation.</a:t>
            </a: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195458" y="2212258"/>
            <a:ext cx="9808067" cy="1113503"/>
          </a:xfrm>
        </p:spPr>
        <p:txBody>
          <a:bodyPr anchor="b">
            <a:normAutofit/>
          </a:bodyPr>
          <a:lstStyle/>
          <a:p>
            <a:pPr algn="ctr"/>
            <a:r>
              <a:rPr lang="en-US" sz="3700"/>
              <a:t>Case Studies:</a:t>
            </a:r>
            <a:br>
              <a:rPr lang="en-US" sz="3700"/>
            </a:br>
            <a:endParaRPr lang="en-US" sz="3700">
              <a:latin typeface="Franklin Gothic Book" panose="020B0503020102020204" pitchFamily="34" charset="0"/>
              <a:cs typeface="Segoe UI" panose="020B0502040204020203" pitchFamily="34" charset="0"/>
            </a:endParaRPr>
          </a:p>
        </p:txBody>
      </p:sp>
      <p:pic>
        <p:nvPicPr>
          <p:cNvPr id="9" name="Graphic 8" descr="Hospital">
            <a:extLst>
              <a:ext uri="{FF2B5EF4-FFF2-40B4-BE49-F238E27FC236}">
                <a16:creationId xmlns:a16="http://schemas.microsoft.com/office/drawing/2014/main" id="{3A498ABA-54EC-1480-1184-3D920A3047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8389" y="1122553"/>
            <a:ext cx="995221" cy="995221"/>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195459" y="3532240"/>
            <a:ext cx="9804575" cy="2596847"/>
          </a:xfrm>
        </p:spPr>
        <p:txBody>
          <a:bodyPr vert="horz" lIns="91440" tIns="45720" rIns="91440" bIns="45720" rtlCol="0" anchor="t">
            <a:normAutofit/>
          </a:bodyPr>
          <a:lstStyle/>
          <a:p>
            <a:pPr algn="ctr"/>
            <a:r>
              <a:rPr lang="en-US" sz="2000" dirty="0"/>
              <a:t>Real-world case studies demonstrate the practical application of healthcare cost analysis and prediction.</a:t>
            </a:r>
            <a:endParaRPr lang="en-US" sz="2000"/>
          </a:p>
          <a:p>
            <a:pPr algn="ctr"/>
            <a:r>
              <a:rPr lang="en-US" sz="2000" dirty="0"/>
              <a:t>Examples showcase how insights derived from data analysis have led to better resource allocation and cost containment strategies.</a:t>
            </a:r>
            <a:endParaRPr lang="en-US" sz="2000"/>
          </a:p>
          <a:p>
            <a:pPr algn="ctr"/>
            <a:r>
              <a:rPr lang="en-US" sz="2000" dirty="0"/>
              <a:t>Case studies highlight the importance of data-driven decision-making in healthcare management.</a:t>
            </a:r>
            <a:endParaRPr lang="en-IN" sz="2000"/>
          </a:p>
        </p:txBody>
      </p:sp>
      <p:sp>
        <p:nvSpPr>
          <p:cNvPr id="5" name="Rectangle 4" descr="Statistics">
            <a:extLst>
              <a:ext uri="{FF2B5EF4-FFF2-40B4-BE49-F238E27FC236}">
                <a16:creationId xmlns:a16="http://schemas.microsoft.com/office/drawing/2014/main" id="{E5895471-D63D-F3E9-29D5-BEC58FBCEC0A}"/>
              </a:ext>
            </a:extLst>
          </p:cNvPr>
          <p:cNvSpPr/>
          <p:nvPr/>
        </p:nvSpPr>
        <p:spPr>
          <a:xfrm>
            <a:off x="664568" y="339211"/>
            <a:ext cx="1276774" cy="127857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Tree>
    <p:extLst>
      <p:ext uri="{BB962C8B-B14F-4D97-AF65-F5344CB8AC3E}">
        <p14:creationId xmlns:p14="http://schemas.microsoft.com/office/powerpoint/2010/main" val="149982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195458" y="2212258"/>
            <a:ext cx="9808067" cy="1113503"/>
          </a:xfrm>
        </p:spPr>
        <p:txBody>
          <a:bodyPr anchor="b">
            <a:normAutofit/>
          </a:bodyPr>
          <a:lstStyle/>
          <a:p>
            <a:pPr marL="0" indent="0" algn="ctr">
              <a:buNone/>
            </a:pPr>
            <a:r>
              <a:rPr lang="en-US" sz="4000">
                <a:latin typeface="Segoe UI" panose="020B0502040204020203" pitchFamily="34" charset="0"/>
                <a:cs typeface="Segoe UI" panose="020B0502040204020203" pitchFamily="34" charset="0"/>
              </a:rPr>
              <a:t>Deployment:</a:t>
            </a:r>
          </a:p>
        </p:txBody>
      </p:sp>
      <p:pic>
        <p:nvPicPr>
          <p:cNvPr id="10" name="Graphic 9" descr="Cloud Computing">
            <a:extLst>
              <a:ext uri="{FF2B5EF4-FFF2-40B4-BE49-F238E27FC236}">
                <a16:creationId xmlns:a16="http://schemas.microsoft.com/office/drawing/2014/main" id="{278159F9-3BEA-01E2-9DA3-764CDDBBC8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8389" y="1122553"/>
            <a:ext cx="995221" cy="995221"/>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195459" y="3532240"/>
            <a:ext cx="9804575" cy="2596847"/>
          </a:xfrm>
        </p:spPr>
        <p:txBody>
          <a:bodyPr vert="horz" lIns="91440" tIns="45720" rIns="91440" bIns="45720" rtlCol="0" anchor="t">
            <a:normAutofit/>
          </a:bodyPr>
          <a:lstStyle/>
          <a:p>
            <a:pPr marL="0" indent="0" algn="ctr">
              <a:buNone/>
            </a:pPr>
            <a:r>
              <a:rPr lang="en-US" sz="2000">
                <a:latin typeface="Segoe UI" panose="020B0502040204020203" pitchFamily="34" charset="0"/>
                <a:cs typeface="Segoe UI" panose="020B0502040204020203" pitchFamily="34" charset="0"/>
              </a:rPr>
              <a:t>Cloud Platforms: AWS, Google Cloud Platform, or Microsoft Azure for deploying the application and hosting databases.</a:t>
            </a:r>
          </a:p>
          <a:p>
            <a:pPr marL="0" indent="0" algn="ctr">
              <a:buNone/>
            </a:pPr>
            <a:r>
              <a:rPr lang="en-US" sz="2000">
                <a:latin typeface="Segoe UI" panose="020B0502040204020203" pitchFamily="34" charset="0"/>
                <a:cs typeface="Segoe UI" panose="020B0502040204020203" pitchFamily="34" charset="0"/>
              </a:rPr>
              <a:t>Containerization: Docker for packaging the application and its dependencies into containers.</a:t>
            </a:r>
          </a:p>
          <a:p>
            <a:pPr marL="0" indent="0" algn="ctr">
              <a:buNone/>
            </a:pPr>
            <a:r>
              <a:rPr lang="en-US" sz="2000">
                <a:latin typeface="Segoe UI" panose="020B0502040204020203" pitchFamily="34" charset="0"/>
                <a:cs typeface="Segoe UI" panose="020B0502040204020203" pitchFamily="34" charset="0"/>
              </a:rPr>
              <a:t>Orchestration: Kubernetes for managing and orchestrating containerized applications.</a:t>
            </a:r>
          </a:p>
          <a:p>
            <a:pPr marL="0" indent="0" algn="ctr">
              <a:buNone/>
            </a:pPr>
            <a:r>
              <a:rPr lang="en-US" sz="2000">
                <a:latin typeface="Segoe UI" panose="020B0502040204020203" pitchFamily="34" charset="0"/>
                <a:cs typeface="Segoe UI" panose="020B0502040204020203" pitchFamily="34" charset="0"/>
              </a:rPr>
              <a:t>Continuous Integration/Continuous Deployment (CI/CD): Jenkins, GitLab CI/CD, or GitHub Actions for automating deployment pipelines.</a:t>
            </a:r>
          </a:p>
        </p:txBody>
      </p:sp>
      <p:sp>
        <p:nvSpPr>
          <p:cNvPr id="3" name="Rectangle 2" descr="Syncing Cloud">
            <a:extLst>
              <a:ext uri="{FF2B5EF4-FFF2-40B4-BE49-F238E27FC236}">
                <a16:creationId xmlns:a16="http://schemas.microsoft.com/office/drawing/2014/main" id="{4B8E32B3-673E-2BA5-F4A6-9C9BE47C2742}"/>
              </a:ext>
            </a:extLst>
          </p:cNvPr>
          <p:cNvSpPr/>
          <p:nvPr/>
        </p:nvSpPr>
        <p:spPr>
          <a:xfrm>
            <a:off x="762001" y="1081091"/>
            <a:ext cx="942108" cy="95691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Tree>
    <p:extLst>
      <p:ext uri="{BB962C8B-B14F-4D97-AF65-F5344CB8AC3E}">
        <p14:creationId xmlns:p14="http://schemas.microsoft.com/office/powerpoint/2010/main" val="4116691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29</TotalTime>
  <Words>2811</Words>
  <Application>Microsoft Office PowerPoint</Application>
  <PresentationFormat>Widescreen</PresentationFormat>
  <Paragraphs>152</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Franklin Gothic Book</vt:lpstr>
      <vt:lpstr>Segoe UI</vt:lpstr>
      <vt:lpstr>Office Theme</vt:lpstr>
      <vt:lpstr>Health care cost analysis/prediction                                 Under SuperVision Of                                                                                         Dr.Figlu Mohanty</vt:lpstr>
      <vt:lpstr>2110030393-N.ManasaLakashmi 2110030389-M.Neetha 2110030373-N.Srijaan 2110030304-M.Bhanu Prakash</vt:lpstr>
      <vt:lpstr>Introduction:</vt:lpstr>
      <vt:lpstr>Data Collection:</vt:lpstr>
      <vt:lpstr>Cost Determinants:</vt:lpstr>
      <vt:lpstr>Analytical Techniques:</vt:lpstr>
      <vt:lpstr>Visualization &amp; Backend Development: </vt:lpstr>
      <vt:lpstr>Case Studies: </vt:lpstr>
      <vt:lpstr>Deployment:</vt:lpstr>
      <vt:lpstr>Challenges and Future Trends: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cost analysis/prediction                                 Under SuperVision Of                                                                                         Dr.Figlu Mohanty</dc:title>
  <dc:creator>NEKKANTI MANASALAKSHMI .</dc:creator>
  <cp:lastModifiedBy>NEKKANTI MANASALAKSHMI .</cp:lastModifiedBy>
  <cp:revision>1</cp:revision>
  <dcterms:created xsi:type="dcterms:W3CDTF">2024-04-24T05:11:51Z</dcterms:created>
  <dcterms:modified xsi:type="dcterms:W3CDTF">2024-04-24T05:40:59Z</dcterms:modified>
</cp:coreProperties>
</file>