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59" r:id="rId4"/>
    <p:sldId id="258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62" r:id="rId21"/>
    <p:sldId id="304" r:id="rId22"/>
    <p:sldId id="305" r:id="rId23"/>
    <p:sldId id="306" r:id="rId24"/>
    <p:sldId id="408" r:id="rId25"/>
    <p:sldId id="409" r:id="rId26"/>
    <p:sldId id="317" r:id="rId27"/>
    <p:sldId id="318" r:id="rId28"/>
    <p:sldId id="329" r:id="rId30"/>
    <p:sldId id="261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462" r:id="rId44"/>
    <p:sldId id="463" r:id="rId45"/>
    <p:sldId id="464" r:id="rId46"/>
    <p:sldId id="343" r:id="rId47"/>
    <p:sldId id="330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44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10" r:id="rId65"/>
    <p:sldId id="411" r:id="rId66"/>
    <p:sldId id="412" r:id="rId67"/>
    <p:sldId id="413" r:id="rId68"/>
    <p:sldId id="414" r:id="rId69"/>
    <p:sldId id="345" r:id="rId70"/>
    <p:sldId id="416" r:id="rId71"/>
    <p:sldId id="263" r:id="rId72"/>
    <p:sldId id="270" r:id="rId73"/>
    <p:sldId id="417" r:id="rId74"/>
    <p:sldId id="418" r:id="rId75"/>
    <p:sldId id="419" r:id="rId76"/>
    <p:sldId id="420" r:id="rId77"/>
    <p:sldId id="465" r:id="rId78"/>
    <p:sldId id="466" r:id="rId79"/>
    <p:sldId id="467" r:id="rId80"/>
    <p:sldId id="260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934" y="734"/>
      </p:cViewPr>
      <p:guideLst>
        <p:guide orient="horz" pos="2047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1E42-6996-44A8-8862-A293C58E8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AFC1-4458-46FA-8DFD-0DD3B7F8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sv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sv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etwork-policy.yaml" TargetMode="Externa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hello.ya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nginx-deployment.ya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yaml\v1Deployment.yaml" TargetMode="Externa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hyperlink" Target="yaml\nginx-statefulset.ya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hyperlink" Target="yaml\job.ya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yaml\cronjob.yaml" TargetMode="Externa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6.png"/><Relationship Id="rId15" Type="http://schemas.openxmlformats.org/officeDocument/2006/relationships/image" Target="../media/image2.sv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tags" Target="../tags/tag63.xml"/><Relationship Id="rId1" Type="http://schemas.openxmlformats.org/officeDocument/2006/relationships/hyperlink" Target="yaml\nginx-deployment.ya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5.svg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18.png"/><Relationship Id="rId3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1" Type="http://schemas.openxmlformats.org/officeDocument/2006/relationships/hyperlink" Target="yaml\nginx-controller.ya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yaml\dashboard.yaml" TargetMode="External"/><Relationship Id="rId1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3" Type="http://schemas.openxmlformats.org/officeDocument/2006/relationships/image" Target="../media/image22.png"/><Relationship Id="rId2" Type="http://schemas.openxmlformats.org/officeDocument/2006/relationships/image" Target="../media/image6.svg"/><Relationship Id="rId1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0667" y="2592607"/>
            <a:ext cx="7750668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5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25929" y="3562359"/>
            <a:ext cx="6141220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>
                <a:solidFill>
                  <a:srgbClr val="4D4D4D">
                    <a:lumMod val="60000"/>
                    <a:lumOff val="40000"/>
                  </a:srgbClr>
                </a:solidFill>
                <a:sym typeface="+mn-ea"/>
              </a:rPr>
              <a:t>自动化，服务自治理，大规模编排容器云平台</a:t>
            </a:r>
            <a:endParaRPr lang="zh-CN" altLang="en-US" sz="900">
              <a:solidFill>
                <a:srgbClr val="4D4D4D">
                  <a:lumMod val="60000"/>
                  <a:lumOff val="40000"/>
                </a:srgbClr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96155" y="4250690"/>
            <a:ext cx="2599055" cy="290195"/>
            <a:chOff x="4675852" y="4351567"/>
            <a:chExt cx="2923699" cy="246645"/>
          </a:xfrm>
        </p:grpSpPr>
        <p:sp>
          <p:nvSpPr>
            <p:cNvPr id="13" name="矩形: 圆角 12"/>
            <p:cNvSpPr/>
            <p:nvPr/>
          </p:nvSpPr>
          <p:spPr>
            <a:xfrm>
              <a:off x="4675852" y="4351567"/>
              <a:ext cx="1257459" cy="24664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主讲人：</a:t>
              </a:r>
              <a:r>
                <a:rPr lang="zh-CN" altLang="en-US" sz="900" dirty="0" err="1">
                  <a:solidFill>
                    <a:schemeClr val="bg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刘智</a:t>
              </a:r>
              <a:endParaRPr lang="zh-CN" altLang="en-US" sz="900" dirty="0" err="1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6213776" y="4351567"/>
              <a:ext cx="1385775" cy="246645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时间：</a:t>
              </a:r>
              <a:r>
                <a:rPr lang="en-US" altLang="zh-CN" sz="9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2020/12/15</a:t>
              </a:r>
              <a:endParaRPr lang="en-US" altLang="zh-CN" sz="9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88780" y="2178153"/>
            <a:ext cx="461444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Massive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C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ontainer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O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rchestration </a:t>
            </a:r>
            <a:r>
              <a:rPr lang="en-US" altLang="zh-CN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P</a:t>
            </a:r>
            <a:r>
              <a:rPr lang="zh-CN" altLang="en-US" sz="1200" dirty="0">
                <a:solidFill>
                  <a:schemeClr val="accent1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Calibri Light" panose="020F0302020204030204" pitchFamily="34" charset="0"/>
              </a:rPr>
              <a:t>latform</a:t>
            </a:r>
            <a:endParaRPr lang="zh-CN" altLang="en-US" sz="1200" dirty="0">
              <a:solidFill>
                <a:schemeClr val="accent1"/>
              </a:solidFill>
              <a:latin typeface="思源宋体" panose="02020400000000000000" pitchFamily="18" charset="-122"/>
              <a:ea typeface="思源宋体" panose="02020400000000000000" pitchFamily="18" charset="-122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840" y="1548765"/>
            <a:ext cx="9286875" cy="4232910"/>
            <a:chOff x="2608" y="1784"/>
            <a:chExt cx="14625" cy="6666"/>
          </a:xfrm>
        </p:grpSpPr>
        <p:sp>
          <p:nvSpPr>
            <p:cNvPr id="2" name="文本框 1"/>
            <p:cNvSpPr txBox="1"/>
            <p:nvPr/>
          </p:nvSpPr>
          <p:spPr>
            <a:xfrm>
              <a:off x="3051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 SERVER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提供集群控制平面的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API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51" y="4197"/>
              <a:ext cx="7241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CONTROLLER MANAGER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replicaton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endpoints 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service account &amp; token controller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51" y="6841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ETCD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持久化存储，用以记录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cluster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状态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993" y="4236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KUBE-PROXY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分布式负载均衡，服务发现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993" y="5705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SCHEDULER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服务调度</a:t>
              </a:r>
              <a:endPara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08" y="1784"/>
              <a:ext cx="13984" cy="666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993" y="2767"/>
              <a:ext cx="724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KUBELET</a:t>
              </a:r>
              <a:r>
                <a:rPr lang="zh-CN" alt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：</a:t>
              </a:r>
              <a:endPara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控制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r>
                <a:rPr lang="zh-CN" altLang="en-US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节点的</a:t>
              </a:r>
              <a:r>
                <a:rPr lang="en-US" altLang="zh-CN" sz="140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CRI</a:t>
              </a:r>
              <a:endPara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582" y="7967"/>
              <a:ext cx="20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Control Panel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567" y="2316"/>
              <a:ext cx="6447" cy="3093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32" y="4926"/>
              <a:ext cx="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Node</a:t>
              </a:r>
              <a:endPara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kube-master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API Server</a:t>
            </a:r>
            <a:endParaRPr lang="en-US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Scheduler</a:t>
            </a:r>
            <a:endParaRPr lang="en-US" altLang="zh-CN" sz="1200"/>
          </a:p>
        </p:txBody>
      </p:sp>
      <p:sp>
        <p:nvSpPr>
          <p:cNvPr id="8" name="圆角矩形 7"/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Controller</a:t>
            </a:r>
            <a:endParaRPr lang="en-US" altLang="zh-CN" sz="1200"/>
          </a:p>
          <a:p>
            <a:pPr algn="ctr"/>
            <a:r>
              <a:rPr lang="en-US" altLang="zh-CN" sz="1200"/>
              <a:t>Manager</a:t>
            </a:r>
            <a:endParaRPr lang="en-US" altLang="zh-CN" sz="1200"/>
          </a:p>
        </p:txBody>
      </p:sp>
      <p:grpSp>
        <p:nvGrpSpPr>
          <p:cNvPr id="2" name="组合 1"/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9" name="图片 8" descr="303b333634303538353bb3ddc2d6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etcd</a:t>
              </a:r>
              <a:endParaRPr lang="en-US" altLang="zh-CN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ens33</a:t>
            </a:r>
            <a:endParaRPr lang="en-US" altLang="zh-CN" sz="1400"/>
          </a:p>
          <a:p>
            <a:pPr algn="l"/>
            <a:r>
              <a:rPr lang="en-US" altLang="zh-CN" sz="1400"/>
              <a:t>kube-worker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1" name="圆角矩形 20"/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Overlay Network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kubelet</a:t>
            </a:r>
            <a:endParaRPr lang="en-US" altLang="zh-CN" sz="1200"/>
          </a:p>
        </p:txBody>
      </p:sp>
      <p:sp>
        <p:nvSpPr>
          <p:cNvPr id="24" name="圆角矩形 23"/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kube-proxy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04035" y="1800225"/>
            <a:ext cx="2622550" cy="3963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00580" y="2284095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100580" y="4032250"/>
            <a:ext cx="2029460" cy="133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status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01520" y="1800225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010275" y="1800225"/>
            <a:ext cx="3681095" cy="30359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bject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的集合，表示了集群的状态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容器运行的应用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应用可用的资源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应用运行的行为、策略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spec：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定义了用户对object的期望状态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描述了object的当前状态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/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多数情况卡使用.yaml文件描述一个object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7875" y="1866265"/>
            <a:ext cx="3125470" cy="355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00290" y="220281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apiVersion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400290" y="2970530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kind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400290" y="3738245"/>
            <a:ext cx="2591435" cy="567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metadata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400290" y="4505960"/>
            <a:ext cx="2591435" cy="567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spec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8215" y="1177290"/>
            <a:ext cx="361188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apiVersion: apps/v1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kind: Deployment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metadata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name: nginx-deployment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spec</a:t>
            </a:r>
            <a:r>
              <a:rPr lang="zh-CN" altLang="en-US"/>
              <a:t>: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app: nginx</a:t>
            </a:r>
            <a:endParaRPr lang="zh-CN" altLang="en-US"/>
          </a:p>
          <a:p>
            <a:r>
              <a:rPr lang="zh-CN" altLang="en-US"/>
              <a:t>  replicas: 2 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app: nginx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nginx</a:t>
            </a:r>
            <a:endParaRPr lang="zh-CN" altLang="en-US"/>
          </a:p>
          <a:p>
            <a:r>
              <a:rPr lang="zh-CN" altLang="en-US"/>
              <a:t>        image: nginx:1.14.2</a:t>
            </a:r>
            <a:endParaRPr lang="zh-CN" altLang="en-US"/>
          </a:p>
          <a:p>
            <a:r>
              <a:rPr lang="zh-CN" altLang="en-US"/>
              <a:t>        ports:</a:t>
            </a:r>
            <a:endParaRPr lang="zh-CN" altLang="en-US"/>
          </a:p>
          <a:p>
            <a:r>
              <a:rPr lang="zh-CN" altLang="en-US"/>
              <a:t>        - containerPort: 80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569085"/>
            <a:ext cx="623125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是可以创建管理的最小的可部署单元，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是一个或多个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的组合，共享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storage/network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，指定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container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如何运行。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一般情况下不会直接定义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，而是通过工作负载对象来管理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a single container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 that run multiple containers that need to work together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当应用需要横向扩展应用程序，应该使用多个副本（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replication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），通常使用一种工作负载来创建和管理一组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中的容器被同步调动，拥有相同的生命周期，本地通信，可通过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volme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进行资源共享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1729740"/>
            <a:ext cx="37242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845" y="1757680"/>
            <a:ext cx="1090866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对服务器程序来说，究竟是有状态服务，还是无状态服务，其判断依旧——两个来自相同发起者的请求在服务器端是否具备上下文关系。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  <a:endParaRPr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事务，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无状态重</a:t>
            </a: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伸缩</a:t>
            </a: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有状态：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statfulSet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deployment</a:t>
            </a: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400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这些管理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副本集的高级抽象概念，在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中称之为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workloads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0910" y="2297430"/>
            <a:ext cx="3525520" cy="42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81775" y="2297430"/>
            <a:ext cx="3649980" cy="423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0910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node01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6581775" y="2297430"/>
            <a:ext cx="7321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node02</a:t>
            </a:r>
            <a:endParaRPr lang="en-US" altLang="zh-CN" sz="1400"/>
          </a:p>
        </p:txBody>
      </p:sp>
      <p:sp>
        <p:nvSpPr>
          <p:cNvPr id="7" name="六边形 6"/>
          <p:cNvSpPr/>
          <p:nvPr/>
        </p:nvSpPr>
        <p:spPr>
          <a:xfrm>
            <a:off x="458533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Pod-xx1</a:t>
            </a:r>
            <a:endParaRPr lang="zh-CN" altLang="en-US" sz="1000"/>
          </a:p>
        </p:txBody>
      </p:sp>
      <p:sp>
        <p:nvSpPr>
          <p:cNvPr id="8" name="六边形 7"/>
          <p:cNvSpPr/>
          <p:nvPr/>
        </p:nvSpPr>
        <p:spPr>
          <a:xfrm>
            <a:off x="6811645" y="4958080"/>
            <a:ext cx="1016000" cy="8324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Pod-xx</a:t>
            </a:r>
            <a:r>
              <a:rPr lang="en-US" sz="1000"/>
              <a:t>2</a:t>
            </a:r>
            <a:endParaRPr lang="en-US" sz="1000"/>
          </a:p>
        </p:txBody>
      </p:sp>
      <p:sp>
        <p:nvSpPr>
          <p:cNvPr id="9" name="矩形 8"/>
          <p:cNvSpPr/>
          <p:nvPr/>
        </p:nvSpPr>
        <p:spPr>
          <a:xfrm>
            <a:off x="3953510" y="4535805"/>
            <a:ext cx="4504690" cy="167767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3510" y="4535805"/>
            <a:ext cx="1053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307657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kube-proxy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8858885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kube-proxy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10" y="387604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endpoint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092065" y="4358005"/>
            <a:ext cx="9525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336155" y="4377055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6151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4" name="矩形 23"/>
          <p:cNvSpPr/>
          <p:nvPr/>
        </p:nvSpPr>
        <p:spPr>
          <a:xfrm>
            <a:off x="7411720" y="2297430"/>
            <a:ext cx="1264920" cy="39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ingress</a:t>
            </a:r>
            <a:endParaRPr lang="en-US" altLang="zh-CN" sz="1400"/>
          </a:p>
          <a:p>
            <a:pPr algn="ctr"/>
            <a:r>
              <a:rPr lang="en-US" altLang="zh-CN" sz="1400"/>
              <a:t>controller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3954145" y="3282950"/>
            <a:ext cx="4504055" cy="520065"/>
          </a:xfrm>
          <a:prstGeom prst="rect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 flipH="1">
            <a:off x="5092065" y="2690495"/>
            <a:ext cx="1905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041005" y="2689860"/>
            <a:ext cx="5715" cy="589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笑脸 27"/>
          <p:cNvSpPr/>
          <p:nvPr/>
        </p:nvSpPr>
        <p:spPr>
          <a:xfrm>
            <a:off x="3709035" y="1061085"/>
            <a:ext cx="469900" cy="47879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5"/>
            <a:endCxn id="23" idx="0"/>
          </p:cNvCxnSpPr>
          <p:nvPr/>
        </p:nvCxnSpPr>
        <p:spPr>
          <a:xfrm>
            <a:off x="4110355" y="1470025"/>
            <a:ext cx="983615" cy="82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617085" y="1664970"/>
            <a:ext cx="4768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4-7</a:t>
            </a:r>
            <a:r>
              <a:rPr lang="zh-CN" altLang="en-US" sz="1000"/>
              <a:t>层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20091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721850" y="3952240"/>
            <a:ext cx="509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/>
              <a:t>CNI</a:t>
            </a:r>
            <a:endParaRPr lang="en-US" altLang="zh-CN"/>
          </a:p>
        </p:txBody>
      </p:sp>
      <p:cxnSp>
        <p:nvCxnSpPr>
          <p:cNvPr id="33" name="曲线连接符 32"/>
          <p:cNvCxnSpPr>
            <a:stCxn id="16" idx="2"/>
            <a:endCxn id="17" idx="3"/>
          </p:cNvCxnSpPr>
          <p:nvPr/>
        </p:nvCxnSpPr>
        <p:spPr>
          <a:xfrm rot="5400000">
            <a:off x="8251825" y="2896235"/>
            <a:ext cx="1445895" cy="103378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2"/>
            <a:endCxn id="17" idx="1"/>
          </p:cNvCxnSpPr>
          <p:nvPr/>
        </p:nvCxnSpPr>
        <p:spPr>
          <a:xfrm rot="5400000" flipV="1">
            <a:off x="3108325" y="3290570"/>
            <a:ext cx="1445895" cy="2444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34983" y="5252085"/>
            <a:ext cx="93980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Pod Network</a:t>
            </a:r>
            <a:endParaRPr lang="en-US" altLang="zh-CN" sz="1000" b="1"/>
          </a:p>
        </p:txBody>
      </p:sp>
      <p:sp>
        <p:nvSpPr>
          <p:cNvPr id="36" name="文本框 35"/>
          <p:cNvSpPr txBox="1"/>
          <p:nvPr/>
        </p:nvSpPr>
        <p:spPr>
          <a:xfrm>
            <a:off x="6811645" y="3891280"/>
            <a:ext cx="72961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000" b="1"/>
              <a:t>Cluster IP</a:t>
            </a:r>
            <a:endParaRPr lang="en-US" altLang="zh-CN" sz="1000" b="1"/>
          </a:p>
        </p:txBody>
      </p:sp>
      <p:sp>
        <p:nvSpPr>
          <p:cNvPr id="2" name="文本框 1"/>
          <p:cNvSpPr txBox="1"/>
          <p:nvPr/>
        </p:nvSpPr>
        <p:spPr>
          <a:xfrm>
            <a:off x="5754370" y="1154430"/>
            <a:ext cx="265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kubectl apply -f  ***.yaml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资源对象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50673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的网络插件，工作负载，服务发现与负载均衡机制，存储机制，服务暴露机制，调度机制</a:t>
            </a:r>
            <a:endParaRPr lang="zh-CN" alt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02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3" name="直接连接符 52"/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4" name="直接连接符 53"/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5" name="直接连接符 54"/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6" name="任意多边形 55"/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7" name="任意多边形 56"/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8" name="任意多边形 57"/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59" name="任意多边形 58"/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0" name="任意多边形 59"/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1" name="任意多边形 60"/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2" name="任意多边形 61"/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3" name="任意多边形 62"/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4" name="任意多边形 63"/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5" name="任意多边形 64"/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6" name="椭圆 65"/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30000"/>
              </a:lnSpc>
            </a:pPr>
          </a:p>
        </p:txBody>
      </p:sp>
      <p:sp>
        <p:nvSpPr>
          <p:cNvPr id="67" name="文本框 66"/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  <a:endParaRPr lang="zh-CN" altLang="en-US" b="1" spc="3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200" spc="15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848690" y="2971577"/>
            <a:ext cx="8494621" cy="2036415"/>
            <a:chOff x="1789487" y="2971577"/>
            <a:chExt cx="8494621" cy="2036415"/>
          </a:xfrm>
        </p:grpSpPr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2327710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789487" y="4362832"/>
              <a:ext cx="1965349" cy="53340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kubernetes概览，了解容器和kubernetes的关系，了解kubernetes在DevOps价值流中的应用</a:t>
              </a:r>
              <a:endParaRPr lang="en-US" alt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89487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鸟瞰</a:t>
              </a:r>
              <a:r>
                <a:rPr lang="en-US" altLang="zh-CN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kubernetes</a:t>
              </a:r>
              <a:endParaRPr lang="en-US" altLang="zh-CN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89487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4504134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65911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kubernetes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的网络插件，工作负载，服务发现与负载均衡机制，存储机制，服务暴露机制，调度机制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65911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资源对象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65911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6680558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42335" y="4362832"/>
              <a:ext cx="1965349" cy="64516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介绍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Prometheus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相关部署，</a:t>
              </a:r>
              <a:r>
                <a:rPr lang="en-US" alt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EFK</a:t>
              </a:r>
              <a:r>
                <a:rPr lang="zh-CN" altLang="en-US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ea"/>
                </a:rPr>
                <a:t>平台提供的日志系统</a:t>
              </a: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2335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监控与日志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42335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8856982" y="2971577"/>
              <a:ext cx="888902" cy="89154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318759" y="4362832"/>
              <a:ext cx="1965349" cy="275590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800" dirty="0">
                  <a:solidFill>
                    <a:schemeClr val="accent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实践与总结</a:t>
              </a:r>
              <a:endParaRPr lang="zh-CN" sz="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18759" y="3903094"/>
              <a:ext cx="1965348" cy="55308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实践与总结</a:t>
              </a:r>
              <a:endParaRPr lang="zh-CN" altLang="en-US" sz="20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318759" y="3140481"/>
              <a:ext cx="1965348" cy="58477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思源宋体 CN" panose="02020700000000000000" pitchFamily="18" charset="-122"/>
                  <a:ea typeface="思源宋体 CN" panose="02020700000000000000" pitchFamily="18" charset="-122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767245" y="1012756"/>
            <a:ext cx="265751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目  录</a:t>
            </a:r>
            <a:endParaRPr lang="zh-CN" altLang="en-US" sz="40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11373" y="1548879"/>
            <a:ext cx="1528148" cy="4591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cs typeface="Calibri" panose="020F0502020204030204" pitchFamily="34" charset="0"/>
              </a:rPr>
              <a:t>contents</a:t>
            </a:r>
            <a:endParaRPr lang="zh-CN" altLang="en-US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03300" y="1405890"/>
            <a:ext cx="7748905" cy="4716780"/>
            <a:chOff x="750" y="2923"/>
            <a:chExt cx="12203" cy="7428"/>
          </a:xfrm>
        </p:grpSpPr>
        <p:grpSp>
          <p:nvGrpSpPr>
            <p:cNvPr id="15" name="组合 14"/>
            <p:cNvGrpSpPr/>
            <p:nvPr/>
          </p:nvGrpSpPr>
          <p:grpSpPr>
            <a:xfrm>
              <a:off x="750" y="2923"/>
              <a:ext cx="2928" cy="3714"/>
              <a:chOff x="2550" y="2923"/>
              <a:chExt cx="2928" cy="371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work01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387" y="6637"/>
              <a:ext cx="2928" cy="3714"/>
              <a:chOff x="2550" y="2923"/>
              <a:chExt cx="2928" cy="37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work03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025" y="2923"/>
              <a:ext cx="2928" cy="3714"/>
              <a:chOff x="2550" y="2923"/>
              <a:chExt cx="2928" cy="371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550" y="2923"/>
                <a:ext cx="2928" cy="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50" y="2923"/>
                <a:ext cx="10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work02</a:t>
                </a:r>
                <a:endPara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图片 22" descr="resour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523" y="4097"/>
              <a:ext cx="657" cy="732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6061" y="4829"/>
              <a:ext cx="157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pod network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10.10.0.0/16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40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415" y="2923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10.10.2.0/24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77" y="6637"/>
              <a:ext cx="153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subnet: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10.10.3.0/24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六边形 27"/>
            <p:cNvSpPr/>
            <p:nvPr/>
          </p:nvSpPr>
          <p:spPr>
            <a:xfrm>
              <a:off x="7048" y="757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1686" y="4010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2261" y="3923"/>
              <a:ext cx="996" cy="906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160" y="482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10.10.1.1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47" y="8479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10.10.3.1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85" y="4916"/>
              <a:ext cx="119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1000" b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10.10.2.1</a:t>
              </a:r>
              <a:endParaRPr lang="en-US" altLang="zh-CN" sz="1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595" y="3089"/>
              <a:ext cx="4513" cy="274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424" y="3537"/>
              <a:ext cx="85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1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Vxlan</a:t>
              </a:r>
              <a:endParaRPr lang="en-US" alt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27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387" y="10080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025" y="6365"/>
              <a:ext cx="951" cy="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ens33</a:t>
              </a:r>
              <a:endParaRPr lang="en-US" altLang="zh-CN" sz="1000"/>
            </a:p>
          </p:txBody>
        </p:sp>
        <p:cxnSp>
          <p:nvCxnSpPr>
            <p:cNvPr id="45" name="曲线连接符 44"/>
            <p:cNvCxnSpPr>
              <a:stCxn id="36" idx="2"/>
              <a:endCxn id="34" idx="2"/>
            </p:cNvCxnSpPr>
            <p:nvPr/>
          </p:nvCxnSpPr>
          <p:spPr>
            <a:xfrm rot="5400000" flipH="1" flipV="1">
              <a:off x="2798" y="4854"/>
              <a:ext cx="2173" cy="1392"/>
            </a:xfrm>
            <a:prstGeom prst="curvedConnector4">
              <a:avLst>
                <a:gd name="adj1" fmla="val -17234"/>
                <a:gd name="adj2" fmla="val 6706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37" idx="1"/>
            </p:cNvCxnSpPr>
            <p:nvPr/>
          </p:nvCxnSpPr>
          <p:spPr>
            <a:xfrm rot="10800000" flipH="1">
              <a:off x="5372" y="5836"/>
              <a:ext cx="1390" cy="4380"/>
            </a:xfrm>
            <a:prstGeom prst="curvedConnector4">
              <a:avLst>
                <a:gd name="adj1" fmla="val -69352"/>
                <a:gd name="adj2" fmla="val 894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8" idx="1"/>
              <a:endCxn id="34" idx="6"/>
            </p:cNvCxnSpPr>
            <p:nvPr/>
          </p:nvCxnSpPr>
          <p:spPr>
            <a:xfrm rot="10800000">
              <a:off x="9093" y="4463"/>
              <a:ext cx="917" cy="2038"/>
            </a:xfrm>
            <a:prstGeom prst="curvedConnector3">
              <a:avLst>
                <a:gd name="adj1" fmla="val 499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endCxn id="37" idx="0"/>
            </p:cNvCxnSpPr>
            <p:nvPr/>
          </p:nvCxnSpPr>
          <p:spPr>
            <a:xfrm rot="10800000" flipV="1">
              <a:off x="5848" y="8855"/>
              <a:ext cx="1664" cy="122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31" idx="2"/>
              <a:endCxn id="36" idx="0"/>
            </p:cNvCxnSpPr>
            <p:nvPr/>
          </p:nvCxnSpPr>
          <p:spPr>
            <a:xfrm rot="5400000" flipV="1">
              <a:off x="2391" y="5568"/>
              <a:ext cx="1150" cy="44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33" idx="2"/>
              <a:endCxn id="38" idx="0"/>
            </p:cNvCxnSpPr>
            <p:nvPr/>
          </p:nvCxnSpPr>
          <p:spPr>
            <a:xfrm rot="5400000">
              <a:off x="10796" y="4992"/>
              <a:ext cx="1063" cy="1683"/>
            </a:xfrm>
            <a:prstGeom prst="curvedConnector3">
              <a:avLst>
                <a:gd name="adj1" fmla="val 5004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6892925" y="4009390"/>
            <a:ext cx="304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间不通过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节点代理可与所有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主机网络中的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可与其他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拥有自己的网络空间，看上去与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VM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非常相似，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地址存在于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范围内，这意味着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内的容器可以通过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localhost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网络空间互访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6320" y="2199005"/>
            <a:ext cx="778510" cy="907415"/>
            <a:chOff x="2371" y="2522"/>
            <a:chExt cx="1226" cy="1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673225"/>
            <a:ext cx="1710055" cy="5257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2160" y="5586095"/>
            <a:ext cx="2397760" cy="685800"/>
            <a:chOff x="7216" y="8797"/>
            <a:chExt cx="3776" cy="108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798445" y="3312795"/>
            <a:ext cx="2142490" cy="438150"/>
            <a:chOff x="4190" y="5025"/>
            <a:chExt cx="3374" cy="690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82160" y="4732020"/>
            <a:ext cx="2492375" cy="400050"/>
            <a:chOff x="8302" y="5085"/>
            <a:chExt cx="3925" cy="630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106170" y="4251325"/>
            <a:ext cx="1226820" cy="880110"/>
            <a:chOff x="1742" y="6695"/>
            <a:chExt cx="1932" cy="138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  <a:endPara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410" y="1260475"/>
            <a:ext cx="878840" cy="713740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7784465" y="4871720"/>
            <a:ext cx="1198880" cy="979805"/>
            <a:chOff x="12861" y="6855"/>
            <a:chExt cx="1888" cy="1543"/>
          </a:xfrm>
        </p:grpSpPr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7239000" y="3159760"/>
            <a:ext cx="1430020" cy="863600"/>
            <a:chOff x="14994" y="3381"/>
            <a:chExt cx="2252" cy="1360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73" name="图片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3110" y="5551170"/>
            <a:ext cx="1676400" cy="475615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8040" y="3996055"/>
            <a:ext cx="1172210" cy="50038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70" y="5586095"/>
            <a:ext cx="2053590" cy="6616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7830" y="3040380"/>
            <a:ext cx="911225" cy="9836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87950" y="1260475"/>
            <a:ext cx="2051050" cy="67056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64320" y="2199005"/>
            <a:ext cx="244602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379855"/>
            <a:ext cx="1123061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</a:t>
            </a:r>
            <a:endParaRPr lang="zh-CN" sz="1600" b="1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如果希望在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3~4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层对网络流量进行控制，可通过网络策略资源实现，其前提条件是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CNI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插件需要提供相应的支持。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默认情况下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是非隔离，接受全部流量。Pod 在被某 NetworkPolicy 选中时进入被隔离状态。 一旦名字空间中有 NetworkPolicy 选择了特定的 Pod，该 Pod 会拒绝该 NetworkPolicy 所不允许的连接。 多策略作用于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，将取策略并集，约束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流量。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4898390"/>
            <a:ext cx="11230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被网络策略选中，意味着开启默认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deny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hlinkClick r:id="rId1" action="ppaction://hlinkfile"/>
              </a:rPr>
              <a:t>网络策略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的定义实际上是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开启白名单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515" y="3046730"/>
            <a:ext cx="25400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Calico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Cilium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Kube-router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Romana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– Weave Net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容器网络插件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0695" y="1102995"/>
            <a:ext cx="1123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网络策略 </a:t>
            </a:r>
            <a:r>
              <a:rPr lang="en-US" altLang="zh-CN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 </a:t>
            </a:r>
            <a:r>
              <a:rPr lang="zh-CN" altLang="en-US" sz="1600" b="1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理解力测试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720215"/>
            <a:ext cx="2714625" cy="1933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967480"/>
            <a:ext cx="270510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20" y="1710690"/>
            <a:ext cx="2724150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3967480"/>
            <a:ext cx="2676525" cy="232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35" y="1610995"/>
            <a:ext cx="28098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Namespaces and 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3790"/>
            <a:ext cx="716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Namespaces</a:t>
            </a:r>
            <a:endParaRPr lang="zh-CN" altLang="en-US" sz="1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840" y="4550410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546225" y="2867660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142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36615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1810" y="2867660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1964690" y="339915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/>
          </a:p>
        </p:txBody>
      </p:sp>
      <p:sp>
        <p:nvSpPr>
          <p:cNvPr id="17" name="六边形 16"/>
          <p:cNvSpPr/>
          <p:nvPr/>
        </p:nvSpPr>
        <p:spPr>
          <a:xfrm>
            <a:off x="4741545" y="35712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6854190" y="345630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8548370" y="37528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445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17895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43570" y="2343785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2095" y="234378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07205" y="1743075"/>
            <a:ext cx="363220" cy="363220"/>
          </a:xfrm>
          <a:prstGeom prst="rect">
            <a:avLst/>
          </a:prstGeom>
        </p:spPr>
      </p:pic>
      <p:pic>
        <p:nvPicPr>
          <p:cNvPr id="26" name="图片 2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2855" y="1743075"/>
            <a:ext cx="363220" cy="363220"/>
          </a:xfrm>
          <a:prstGeom prst="rect">
            <a:avLst/>
          </a:prstGeom>
        </p:spPr>
      </p:pic>
      <p:pic>
        <p:nvPicPr>
          <p:cNvPr id="27" name="图片 26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08345" y="1743075"/>
            <a:ext cx="363220" cy="363220"/>
          </a:xfrm>
          <a:prstGeom prst="rect">
            <a:avLst/>
          </a:prstGeom>
        </p:spPr>
      </p:pic>
      <p:pic>
        <p:nvPicPr>
          <p:cNvPr id="28" name="图片 2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50025" y="1743075"/>
            <a:ext cx="363220" cy="363220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25" idx="2"/>
            <a:endCxn id="24" idx="0"/>
          </p:cNvCxnSpPr>
          <p:nvPr/>
        </p:nvCxnSpPr>
        <p:spPr>
          <a:xfrm flipH="1">
            <a:off x="2398395" y="2106295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  <a:endCxn id="21" idx="0"/>
          </p:cNvCxnSpPr>
          <p:nvPr/>
        </p:nvCxnSpPr>
        <p:spPr>
          <a:xfrm flipH="1">
            <a:off x="4592955" y="2106295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2"/>
            <a:endCxn id="22" idx="0"/>
          </p:cNvCxnSpPr>
          <p:nvPr/>
        </p:nvCxnSpPr>
        <p:spPr>
          <a:xfrm>
            <a:off x="5989955" y="2106295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2"/>
            <a:endCxn id="23" idx="0"/>
          </p:cNvCxnSpPr>
          <p:nvPr/>
        </p:nvCxnSpPr>
        <p:spPr>
          <a:xfrm>
            <a:off x="6731635" y="2106295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60565" y="1802130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2510790" y="305435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52600" y="4004945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  <a:endParaRPr lang="zh-CN" altLang="en-US" sz="1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307840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六边形 36"/>
          <p:cNvSpPr/>
          <p:nvPr/>
        </p:nvSpPr>
        <p:spPr>
          <a:xfrm>
            <a:off x="39509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六边形 37"/>
          <p:cNvSpPr/>
          <p:nvPr/>
        </p:nvSpPr>
        <p:spPr>
          <a:xfrm>
            <a:off x="6322695" y="295656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六边形 39"/>
          <p:cNvSpPr/>
          <p:nvPr/>
        </p:nvSpPr>
        <p:spPr>
          <a:xfrm>
            <a:off x="6262370" y="368554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>
            <a:off x="8548370" y="3128645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六边形 41"/>
          <p:cNvSpPr/>
          <p:nvPr/>
        </p:nvSpPr>
        <p:spPr>
          <a:xfrm>
            <a:off x="9169400" y="3013710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3550" y="5026660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左大括号 44"/>
          <p:cNvSpPr/>
          <p:nvPr/>
        </p:nvSpPr>
        <p:spPr>
          <a:xfrm rot="16200000">
            <a:off x="3060065" y="5321300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709545" y="5861685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构建集群时可自定义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DNS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service</a:t>
            </a:r>
            <a:endParaRPr lang="en-US" altLang="zh-CN" sz="1400" b="1"/>
          </a:p>
        </p:txBody>
      </p:sp>
      <p:sp>
        <p:nvSpPr>
          <p:cNvPr id="5" name="文本框 4"/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pod</a:t>
            </a:r>
            <a:endParaRPr lang="en-US" altLang="zh-CN" sz="1400" b="1"/>
          </a:p>
        </p:txBody>
      </p:sp>
      <p:sp>
        <p:nvSpPr>
          <p:cNvPr id="43" name="文本框 42"/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  <a:endParaRPr lang="zh-CN" altLang="en-US" sz="140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Default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16550" y="60420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ClusterFirstWithHostNet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None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工作负载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3550" y="1116965"/>
            <a:ext cx="262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运行于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kubernetes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的应用程序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51535" y="334200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appB.1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851535" y="1845310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appA</a:t>
            </a:r>
            <a:endParaRPr lang="en-US" altLang="zh-CN" sz="1200"/>
          </a:p>
        </p:txBody>
      </p:sp>
      <p:sp>
        <p:nvSpPr>
          <p:cNvPr id="9" name="椭圆 8"/>
          <p:cNvSpPr/>
          <p:nvPr/>
        </p:nvSpPr>
        <p:spPr>
          <a:xfrm>
            <a:off x="851535" y="4436745"/>
            <a:ext cx="984885" cy="9848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appB.2</a:t>
            </a:r>
            <a:endParaRPr lang="en-US" altLang="zh-CN" sz="1200"/>
          </a:p>
        </p:txBody>
      </p:sp>
      <p:sp>
        <p:nvSpPr>
          <p:cNvPr id="10" name="六边形 9"/>
          <p:cNvSpPr/>
          <p:nvPr/>
        </p:nvSpPr>
        <p:spPr>
          <a:xfrm>
            <a:off x="2646045" y="1920875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16" name="六边形 15"/>
          <p:cNvSpPr/>
          <p:nvPr/>
        </p:nvSpPr>
        <p:spPr>
          <a:xfrm>
            <a:off x="26460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cxnSp>
        <p:nvCxnSpPr>
          <p:cNvPr id="17" name="直接箭头连接符 16"/>
          <p:cNvCxnSpPr>
            <a:stCxn id="7" idx="6"/>
            <a:endCxn id="10" idx="3"/>
          </p:cNvCxnSpPr>
          <p:nvPr/>
        </p:nvCxnSpPr>
        <p:spPr>
          <a:xfrm>
            <a:off x="1836420" y="2338070"/>
            <a:ext cx="809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6"/>
            <a:endCxn id="16" idx="4"/>
          </p:cNvCxnSpPr>
          <p:nvPr/>
        </p:nvCxnSpPr>
        <p:spPr>
          <a:xfrm>
            <a:off x="1836420" y="3834765"/>
            <a:ext cx="1018540" cy="11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6" idx="2"/>
          </p:cNvCxnSpPr>
          <p:nvPr/>
        </p:nvCxnSpPr>
        <p:spPr>
          <a:xfrm flipV="1">
            <a:off x="1836420" y="4786630"/>
            <a:ext cx="101854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3712845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2" name="六边形 21"/>
          <p:cNvSpPr/>
          <p:nvPr/>
        </p:nvSpPr>
        <p:spPr>
          <a:xfrm>
            <a:off x="4780280" y="3952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podB</a:t>
            </a:r>
            <a:endParaRPr lang="en-US" altLang="zh-CN" sz="1400"/>
          </a:p>
        </p:txBody>
      </p:sp>
      <p:sp>
        <p:nvSpPr>
          <p:cNvPr id="24" name="六边形 23"/>
          <p:cNvSpPr/>
          <p:nvPr/>
        </p:nvSpPr>
        <p:spPr>
          <a:xfrm>
            <a:off x="3712845" y="1920240"/>
            <a:ext cx="939165" cy="83439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podA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2548890" y="1693545"/>
            <a:ext cx="223139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56510" y="3712210"/>
            <a:ext cx="3288030" cy="12172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07250" y="196659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207250" y="275526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StatefulSet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207250" y="355790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DaemonSet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207250" y="4344035"/>
            <a:ext cx="3469640" cy="670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Job/CronJob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6" name="组合 5"/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3" name="六边形 2"/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c1</a:t>
                </a:r>
                <a:endParaRPr lang="en-US" altLang="zh-CN" sz="1400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c2</a:t>
                </a:r>
                <a:endParaRPr lang="en-US" altLang="zh-CN" sz="1400"/>
              </a:p>
            </p:txBody>
          </p:sp>
          <p:sp>
            <p:nvSpPr>
              <p:cNvPr id="5" name="六边形 4"/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c3</a:t>
                </a:r>
                <a:endParaRPr lang="en-US" altLang="zh-CN" sz="14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曲线连接符 60"/>
          <p:cNvCxnSpPr>
            <a:stCxn id="60" idx="2"/>
            <a:endCxn id="58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曲线连接符 62"/>
          <p:cNvCxnSpPr>
            <a:stCxn id="62" idx="2"/>
            <a:endCxn id="58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85990" y="3850005"/>
            <a:ext cx="36226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hello.yaml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POD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生命周期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Pending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Succeeded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Failed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Unknown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9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0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3"/>
            <a:endCxn id="15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contaienr status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Waiting 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Terminated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Success（成功）：容器通过了诊断。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Failure（失败）：容器未通过诊断。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Unknown（未知）：诊断失败，因此不会采取任何行动。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73672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 Deployment 控制器为 Pods 和 ReplicaSets 提供声明式的更新能力。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2323465"/>
            <a:ext cx="11165840" cy="310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典型用例：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 Deployment 以将 ReplicaSet 上线。 ReplicaSet 在后台创建 Pods。 检查 ReplicaSet 的上线状态，查看其是否成功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 Deployment 的当前状态不稳定，回滚到较早的 Deployment 版本。 每次回滚都会更新 Deployment 的修订版本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扩大 Deployment 规模以承担更多负载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暂停 Deployment 以应用对 PodTemplateSpec 所作的多项修改， 然后恢复其执行以启动新的上线版本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Deployment 状态 来判定上线过程是否出现停滞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清理较旧的不再需要的 ReplicaSet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用例：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file"/>
              </a:rPr>
              <a:t>nginx-deployment.yaml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kubernetes</a:t>
            </a:r>
            <a:r>
              <a:rPr lang="en-US" altLang="zh-CN" sz="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概览，了解容器和kubernetes的关系，了解kubernetes在DevOps价值流中的应用</a:t>
            </a: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01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创建服务：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487805"/>
            <a:ext cx="5300345" cy="163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550" y="3275965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尝试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268345"/>
            <a:ext cx="7648575" cy="3324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5" y="1487805"/>
            <a:ext cx="542417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回滚操作：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1181100"/>
            <a:ext cx="8326120" cy="545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1181100"/>
            <a:ext cx="8340725" cy="485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4155" y="3556635"/>
            <a:ext cx="620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kubectl rollout undo deployment nginx-deployment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Deployment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缩放操作：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863725"/>
            <a:ext cx="73723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640330"/>
            <a:ext cx="5958205" cy="565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3604260"/>
            <a:ext cx="11312525" cy="1212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7855" y="5420995"/>
            <a:ext cx="7802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Deployment Spec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详解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 action="ppaction://hlinkfile"/>
              </a:rPr>
              <a:t>Deployment Spec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是用来管理有状态应用的工作负载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673860"/>
            <a:ext cx="111239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类似，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管理基于相同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为每个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维护了一个粘性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，持久化存储将自动与指定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关联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0" y="2136775"/>
            <a:ext cx="111239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稳定、唯一的网络标识符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稳定、持久的存储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有序的优雅的部署和缩放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有序的自动的滚动更新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3538855"/>
            <a:ext cx="111239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限制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的存储必须由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驱动基于请求的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storage 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来提供，或由管理员预先提供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并不会删除关联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pv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需要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headless 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提供唯一网络标识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删除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statefulset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不提供终止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的保证，建议伸缩副本数为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，再进行删除操作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可能需要人工参与滚动更新，以修复损坏的状态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</a:t>
            </a:r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 action="ppaction://hlinkfile"/>
              </a:rPr>
              <a:t>实例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586230"/>
            <a:ext cx="111061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  <a:endParaRPr 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/>
                <a:gridCol w="1871980"/>
                <a:gridCol w="1871980"/>
                <a:gridCol w="1871980"/>
                <a:gridCol w="1871980"/>
                <a:gridCol w="187198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StatefulSets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329690"/>
            <a:ext cx="95719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StatefulSets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扩缩容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对于包含 N 个 副本的 StatefulSet，当部署 Pod 时，它们是依次创建的，顺序为 0..N-1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当删除 Pod 时，它们是逆序终止的，顺序为 N-1..0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在将缩放操作应用到 Pod 之前，它前面的所有 Pod 必须是 Running 和 Ready 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 Pod 终止之前，所有的继任者必须完全关闭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603625"/>
            <a:ext cx="749681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DaemonSet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确保全部（或者某些）节点上运行一个 Pod 的副本。 当有节点加入集群时， 也会为他们新增一个 Pod 。 当有节点从集群移除时，这些 Pod 也会被回收。删除 DaemonSet 将会删除它创建的所有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695" y="2485390"/>
            <a:ext cx="11230610" cy="1430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典型用法：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在每个节点上运行集群守护进程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在每个节点上运行日志收集守护进程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在每个节点上运行监控守护进程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572635"/>
            <a:ext cx="1082929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会创建一个或者多个 Pods，并确保指定数量的 Pods 成功终止。 随着 Pods 成功结束，Job 跟踪记录成功完成的 Pods 个数。 当数量达到指定的成功个数阈值时，任务（即 Job）结束。 删除 Job 的操作会清除所创建的全部 Pods。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一种简单的使用场景下，你会创建一个 Job 对象以便以一种可靠的方式运行某 Pod 直到完成。 当第一个 Pod 失败或者被删除（比如因为节点硬件失效或者重启）时，Job 对象会启动一个新的 Pod。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你也可以使用 Job 以并行的方式运行多个 Pod，如下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816350"/>
            <a:ext cx="1073023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31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适合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运行的应用场景：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非并行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通常只启动一个 Pod，除非该 Pod 失败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 Pod 成功终止时，立即视 Job 为完成状态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具有 确定完成计数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.spec.completions 字段设置为非 0 的正数值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 用来代表整个任务，当对应于 1 和 .spec.completions 之间的每个整数都存在 一个成功的 Pod 时，Job 被视为完成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342900" lvl="1" indent="-342900" algn="l">
              <a:lnSpc>
                <a:spcPct val="150000"/>
              </a:lnSpc>
              <a:buClrTx/>
              <a:buSzTx/>
              <a:buFont typeface="+mj-lt"/>
              <a:buAutoNum type="arabicPeriod" startAt="3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带 工作队列 的并行 Job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不设置 spec.completions，默认值为 .spec.parallelism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多个 Pod 之间必须相互协调，或者借助外部服务确定每个 Pod 要处理哪个工作条目。 例如，任一 Pod 都可以从工作队列中取走最多 N 个工作条目。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每个 Pod 都可以独立确定是否其它 Pod 都已完成，进而确定 Job 是否完成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当Job中任意Pod成功终止，不再创建新Pod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一旦至少 1 个 Pod 成功完成，并且所有 Pod 都已终止，即可宣告 Job 成功完成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一旦任何 Pod 成功退出，任何其它 Pod 都不应再对此任务执行任何操作或生成任何输出。 所有 Pod 都应启动退出过程。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Freeform 24"/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Freeform 25"/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Freeform 26"/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27"/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Freeform 28"/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2" name="Freeform 30"/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3" name="Freeform 3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4" name="Freeform 3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6" name="Freeform 3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20000"/>
          </a:bodyPr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0" name="Rectangle 3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  <a:endParaRPr lang="en-US" altLang="zh-CN" sz="1800" b="1">
              <a:solidFill>
                <a:srgbClr val="FFFFFF"/>
              </a:solidFill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容器编排的行业标准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6" name="Rectangle 4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Rectangle 4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48" name="Rectangle 4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5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9" name="Rectangle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  <a:endParaRPr lang="en-US" altLang="zh-CN" sz="1800" b="1">
              <a:solidFill>
                <a:srgbClr val="44405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50" name="Rectangle 4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  <a:endParaRPr lang="zh-CN" altLang="en-US" sz="1800">
              <a:solidFill>
                <a:srgbClr val="4D4D4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1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  <a:endParaRPr lang="en-US" altLang="zh-CN" sz="1800" b="1">
              <a:solidFill>
                <a:srgbClr val="F2AB21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  <a:endParaRPr lang="en-US" altLang="zh-CN"/>
          </a:p>
        </p:txBody>
      </p:sp>
      <p:sp>
        <p:nvSpPr>
          <p:cNvPr id="44" name="Line 4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Line 4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 and parallelism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3550" y="2395855"/>
            <a:ext cx="2244090" cy="2066290"/>
            <a:chOff x="265" y="3203"/>
            <a:chExt cx="3534" cy="3254"/>
          </a:xfrm>
        </p:grpSpPr>
        <p:grpSp>
          <p:nvGrpSpPr>
            <p:cNvPr id="8" name="组合 7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0/3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54575" y="2395220"/>
            <a:ext cx="2244090" cy="2066925"/>
            <a:chOff x="265" y="3203"/>
            <a:chExt cx="3534" cy="3255"/>
          </a:xfrm>
        </p:grpSpPr>
        <p:grpSp>
          <p:nvGrpSpPr>
            <p:cNvPr id="17" name="组合 16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2/3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2707640" y="3428365"/>
            <a:ext cx="21469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59100" y="2907030"/>
            <a:ext cx="18592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pod-1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sussecced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pod-2 sussecced</a:t>
            </a:r>
            <a:endParaRPr lang="en-US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098665" y="3429000"/>
            <a:ext cx="2136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37095" y="3122295"/>
            <a:ext cx="18592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pod-3 </a:t>
            </a:r>
            <a:r>
              <a: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sussecced</a:t>
            </a:r>
            <a:endParaRPr lang="en-US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234805" y="2395855"/>
            <a:ext cx="2244090" cy="2066925"/>
            <a:chOff x="265" y="3203"/>
            <a:chExt cx="3534" cy="3255"/>
          </a:xfrm>
        </p:grpSpPr>
        <p:grpSp>
          <p:nvGrpSpPr>
            <p:cNvPr id="30" name="组合 29"/>
            <p:cNvGrpSpPr/>
            <p:nvPr/>
          </p:nvGrpSpPr>
          <p:grpSpPr>
            <a:xfrm>
              <a:off x="265" y="3203"/>
              <a:ext cx="3534" cy="3255"/>
              <a:chOff x="529" y="3203"/>
              <a:chExt cx="3534" cy="325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730" y="3783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completion=3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30" y="4542"/>
                <a:ext cx="2928" cy="57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parallelism=2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30" y="3203"/>
                <a:ext cx="890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J</a:t>
                </a:r>
                <a:r>
                  <a:rPr lang="en-US" altLang="zh-CN" i="1">
                    <a:latin typeface="微软雅黑" panose="020B0503020204020204" pitchFamily="34" charset="-122"/>
                    <a:ea typeface="微软雅黑" panose="020B0503020204020204" pitchFamily="34" charset="-122"/>
                    <a:cs typeface="楷体" panose="02010609060101010101" charset="-122"/>
                    <a:sym typeface="+mn-ea"/>
                  </a:rPr>
                  <a:t>ob</a:t>
                </a: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29" y="3203"/>
                <a:ext cx="3534" cy="3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66" y="5608"/>
              <a:ext cx="292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楷体" panose="02010609060101010101" charset="-122"/>
                  <a:sym typeface="+mn-ea"/>
                </a:rPr>
                <a:t>completions 3/3</a:t>
              </a:r>
              <a:endParaRPr lang="en-US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completions=6 and parallelism=2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7340" y="2350135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336925" y="2676525"/>
            <a:ext cx="583565" cy="336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3440430" y="276606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40430" y="327152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440430" y="377698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441065" y="428244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40430" y="478790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440430" y="5293360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17905" y="3975735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05450" y="2676525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44" name="下箭头 43"/>
          <p:cNvSpPr/>
          <p:nvPr/>
        </p:nvSpPr>
        <p:spPr>
          <a:xfrm>
            <a:off x="6133465" y="3002915"/>
            <a:ext cx="306070" cy="6826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59705" y="3507105"/>
            <a:ext cx="2106295" cy="252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7200" y="4099560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pod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5546090" y="4998085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worker pod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1" idx="3"/>
            <a:endCxn id="3" idx="1"/>
          </p:cNvCxnSpPr>
          <p:nvPr/>
        </p:nvCxnSpPr>
        <p:spPr>
          <a:xfrm flipV="1">
            <a:off x="2087880" y="2513330"/>
            <a:ext cx="759460" cy="161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36" idx="6"/>
          </p:cNvCxnSpPr>
          <p:nvPr/>
        </p:nvCxnSpPr>
        <p:spPr>
          <a:xfrm flipH="1" flipV="1">
            <a:off x="3816350" y="3459480"/>
            <a:ext cx="1720850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7" idx="1"/>
            <a:endCxn id="37" idx="6"/>
          </p:cNvCxnSpPr>
          <p:nvPr/>
        </p:nvCxnSpPr>
        <p:spPr>
          <a:xfrm flipH="1" flipV="1">
            <a:off x="3816350" y="3964940"/>
            <a:ext cx="17297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751195" y="6149340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8320" y="3271520"/>
            <a:ext cx="30543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每处理完一个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，直接退出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completions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达到预期值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191260"/>
            <a:ext cx="112306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ob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completions=None and parallelism=2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8285" y="2340610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277870" y="2667000"/>
            <a:ext cx="583565" cy="3360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3381375" y="275653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381375" y="326199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81375" y="376745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82010" y="427291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381375" y="477837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81375" y="5283835"/>
            <a:ext cx="375920" cy="3759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8850" y="3966210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6395" y="2667000"/>
            <a:ext cx="1562100" cy="326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Job</a:t>
            </a:r>
            <a:endParaRPr lang="en-US" altLang="zh-CN"/>
          </a:p>
        </p:txBody>
      </p:sp>
      <p:sp>
        <p:nvSpPr>
          <p:cNvPr id="44" name="下箭头 43"/>
          <p:cNvSpPr/>
          <p:nvPr/>
        </p:nvSpPr>
        <p:spPr>
          <a:xfrm>
            <a:off x="6074410" y="2993390"/>
            <a:ext cx="306070" cy="6826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00650" y="3497580"/>
            <a:ext cx="2106295" cy="252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478145" y="4090035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pod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5487035" y="4988560"/>
            <a:ext cx="1532890" cy="514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worker pod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1" idx="3"/>
            <a:endCxn id="3" idx="1"/>
          </p:cNvCxnSpPr>
          <p:nvPr/>
        </p:nvCxnSpPr>
        <p:spPr>
          <a:xfrm flipV="1">
            <a:off x="2028825" y="2503805"/>
            <a:ext cx="759460" cy="161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1"/>
            <a:endCxn id="36" idx="6"/>
          </p:cNvCxnSpPr>
          <p:nvPr/>
        </p:nvCxnSpPr>
        <p:spPr>
          <a:xfrm flipH="1" flipV="1">
            <a:off x="3757295" y="3449955"/>
            <a:ext cx="1720850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7" idx="1"/>
            <a:endCxn id="37" idx="6"/>
          </p:cNvCxnSpPr>
          <p:nvPr/>
        </p:nvCxnSpPr>
        <p:spPr>
          <a:xfrm flipH="1" flipV="1">
            <a:off x="3757295" y="3955415"/>
            <a:ext cx="1729740" cy="129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692140" y="6139815"/>
            <a:ext cx="1069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8320" y="3271520"/>
            <a:ext cx="35464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执行完成的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不退出，直至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Queue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清空，有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成功退出，代表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CronJob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042670"/>
            <a:ext cx="1123061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Cron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  </a:t>
            </a: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 创建基于时间调度的 Jobs</a:t>
            </a:r>
            <a:endParaRPr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示例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问题：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存在不稳定的现象，因此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应该是幂等的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spec.concurrencyPolicy=Allow/Forbid/Replace,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调度重叠的处理机制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需要慎重调整startingDeadlineSeconds，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Cronjob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会统计调度失败计数，达到上限会终止调度。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2145" y="4159885"/>
            <a:ext cx="10609580" cy="236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8370" y="6028690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*  *  *  *  *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14450" y="4565650"/>
            <a:ext cx="0" cy="14141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304925" y="459549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34460" y="4453255"/>
            <a:ext cx="22733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minute</a:t>
            </a:r>
            <a:r>
              <a:rPr lang="zh-CN" altLang="en-US" sz="1000"/>
              <a:t>（</a:t>
            </a:r>
            <a:r>
              <a:rPr lang="en-US" altLang="zh-CN" sz="1000"/>
              <a:t>0-59</a:t>
            </a:r>
            <a:r>
              <a:rPr lang="zh-CN" altLang="en-US" sz="1000"/>
              <a:t>）</a:t>
            </a:r>
            <a:r>
              <a:rPr lang="en-US" altLang="zh-CN" sz="1000"/>
              <a:t>, */n</a:t>
            </a:r>
            <a:r>
              <a:rPr lang="zh-CN" altLang="en-US" sz="1000"/>
              <a:t>表示每</a:t>
            </a:r>
            <a:r>
              <a:rPr lang="en-US" altLang="zh-CN" sz="1000"/>
              <a:t>n</a:t>
            </a:r>
            <a:r>
              <a:rPr lang="zh-CN" altLang="en-US" sz="1000"/>
              <a:t>分钟执行</a:t>
            </a:r>
            <a:endParaRPr lang="zh-CN" altLang="en-US" sz="100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541780" y="4852035"/>
            <a:ext cx="10160" cy="11277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759585" y="5128895"/>
            <a:ext cx="8255" cy="8509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1967230" y="5396230"/>
            <a:ext cx="6350" cy="5835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209165" y="5682615"/>
            <a:ext cx="5080" cy="2971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51940" y="485203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59585" y="512889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973580" y="5396230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14245" y="5682615"/>
            <a:ext cx="257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22420" y="4729480"/>
            <a:ext cx="9563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hour</a:t>
            </a:r>
            <a:r>
              <a:rPr lang="zh-CN" altLang="en-US" sz="1000"/>
              <a:t>（</a:t>
            </a:r>
            <a:r>
              <a:rPr lang="en-US" altLang="zh-CN" sz="1000"/>
              <a:t>0-23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4330065" y="5006340"/>
            <a:ext cx="1647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day of the month</a:t>
            </a:r>
            <a:r>
              <a:rPr lang="zh-CN" altLang="en-US" sz="1000"/>
              <a:t>（</a:t>
            </a:r>
            <a:r>
              <a:rPr lang="en-US" altLang="zh-CN" sz="1000"/>
              <a:t>1-31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4688205" y="5565775"/>
            <a:ext cx="12896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day of week</a:t>
            </a:r>
            <a:r>
              <a:rPr lang="zh-CN" altLang="en-US" sz="1000"/>
              <a:t>（</a:t>
            </a:r>
            <a:r>
              <a:rPr lang="en-US" altLang="zh-CN" sz="1000"/>
              <a:t>0-6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4509135" y="5293360"/>
            <a:ext cx="10604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month</a:t>
            </a:r>
            <a:r>
              <a:rPr lang="zh-CN" altLang="en-US" sz="1000"/>
              <a:t>（</a:t>
            </a:r>
            <a:r>
              <a:rPr lang="en-US" altLang="zh-CN" sz="1000"/>
              <a:t>1-12</a:t>
            </a:r>
            <a:r>
              <a:rPr lang="zh-CN" altLang="en-US" sz="1000"/>
              <a:t>）</a:t>
            </a:r>
            <a:endParaRPr lang="zh-CN" altLang="en-US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将运行在一组 Pods 上的应用程序公开为网络服务的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抽象方法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Kubernetes，你无需修改应用程序即可使用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自身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的服务发现机制。 Kubernetes 为 Pods 提供自己的 IP 地址，并为一组 Pod 提供相同的 DNS 名， 并且可以在它们之间进行负载均衡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动机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存在浮动性，当一组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对另一组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进行访问时，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服务如何寻找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服务呢？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是逻辑上的一组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通常称之为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微服务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501390"/>
            <a:ext cx="1451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3995420"/>
            <a:ext cx="208597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9680" y="3501390"/>
            <a:ext cx="695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特殊用法：</a:t>
            </a:r>
            <a:endParaRPr 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创建没有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selector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，自定义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endpoints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资源，从而引入集群外部服务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4191000"/>
            <a:ext cx="1924050" cy="21336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4191000"/>
            <a:ext cx="19145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user space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837690"/>
            <a:ext cx="8541385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iptabels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839595"/>
            <a:ext cx="599186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ipvs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2046605"/>
            <a:ext cx="6360160" cy="447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44970" y="2225675"/>
            <a:ext cx="5535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轮训算法：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rr: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round-robin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lc: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 (smallest number of open connections)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sh: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source hashing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sed: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shortest expected delay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nq: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never queue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多端口服务</a:t>
            </a:r>
            <a:endParaRPr 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63420"/>
            <a:ext cx="3028950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047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Headless Services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30470" y="3790315"/>
            <a:ext cx="66643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带选择算符的服务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对定义了选择算符的无头服务，Endpoint 控制器在 API 中创建了 Endpoints 记录， 并且修改 DNS 配置返回 A 记录（地址），通过这个地址直接到达 Service 的后端 Pod 上</a:t>
            </a: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，实现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DNS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轮询</a:t>
            </a:r>
            <a:endParaRPr lang="zh-CN" altLang="en-US" sz="1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0470" y="4918075"/>
            <a:ext cx="653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无选择算符的服务</a:t>
            </a:r>
            <a:endParaRPr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主要用以外部服务的引入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0470" y="1760220"/>
            <a:ext cx="6594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有时不需要或不想要负载均衡，以及单独的 Service IP。 遇到这种情况，可以通过指定 Cluster IP（spec.clusterIP）的值为 "None" 来创建 Headless Service。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你可以使用无头 Service 与其他服务发现机制进行接口，而不必与 Kubernetes 的实现捆绑在一起。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对这无头 Service 并不会分配 Cluster IP，kube-proxy 不会处理它们， 而且平台也不会为它们进行负载均衡和路由。 DNS 如何实现自动配置，依赖于 Service 是否定义了选择算符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服务类型（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serviceType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）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50" y="1718945"/>
            <a:ext cx="104616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对一些应用的某些部分（如前端），可能希望将其暴露给 Kubernetes 集群外部的用户。Kubernetes ServiceTypes 允许指定你所需要的 Service 类型，默认是 ClusterIP。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的取值以及行为如下：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ClusterIP：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通过集群的内部 IP 暴露服务，选择该值时服务只能够在集群内部访问。 这也是默认的 ServiceType。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NodePort：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通过每个节点上的 IP 和静态端口（NodePort）暴露服务。 NodePort 服务会路由到自动创建的 ClusterIP 服务。 通过请求 &lt;节点 IP&gt;:&lt;节点端口&gt;，你可以从集群的外部访问一个 NodePort 服务。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LoadBalancer：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使用云提供商的负载均衡器向外部暴露服务。 外部负载均衡器可以将流量路由到自动创建的 NodePort 服务和 ClusterIP 服务上。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ExternalName：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通过返回 CNAME 和对应值，可以将服务映射到 externalName 字段的内容（例如，foo.bar.example.com）。 无需创建任何类型代理。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443990" y="1367790"/>
            <a:ext cx="9789160" cy="5157039"/>
            <a:chOff x="1095" y="524"/>
            <a:chExt cx="17120" cy="10222"/>
          </a:xfrm>
        </p:grpSpPr>
        <p:pic>
          <p:nvPicPr>
            <p:cNvPr id="2" name="图片 1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5" name="图片 4" descr="C:/Users/liuzh/AppData/Local/Temp/kaimatting/20201204142216/output_aiMatting_20201204142226.pngoutput_aiMatting_20201204142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5" idx="3"/>
              <a:endCxn id="6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0" name="图片 9" descr="C:/Users/liuzh/AppData/Local/Temp/kaimatting/20201204142505/output_aiMatting_20201204142520.pngoutput_aiMatting_202012041425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9" name="直接箭头连接符 8"/>
            <p:cNvCxnSpPr>
              <a:stCxn id="10" idx="3"/>
              <a:endCxn id="4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3"/>
              <a:endCxn id="4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10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8" name="图片 17" descr="resource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21" name="六边形 20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六边形 21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六边形 23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六边形 25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3"/>
              <a:endCxn id="3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2" name="图片 31" descr="C:/Users/liuzh/AppData/Local/Temp/kaimatting/20201204143249/output_aiMatting_20201204143259.pngoutput_aiMatting_202012041432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33" name="曲线连接符 32"/>
            <p:cNvCxnSpPr>
              <a:stCxn id="32" idx="1"/>
              <a:endCxn id="3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35" name="曲线连接符 34"/>
            <p:cNvCxnSpPr>
              <a:stCxn id="3" idx="3"/>
              <a:endCxn id="32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38" name="图片 37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39" name="图片 3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40" name="曲线连接符 39"/>
            <p:cNvCxnSpPr>
              <a:stCxn id="37" idx="2"/>
              <a:endCxn id="2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3" name="曲线连接符 42"/>
            <p:cNvCxnSpPr>
              <a:stCxn id="2" idx="1"/>
              <a:endCxn id="38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5" name="曲线连接符 44"/>
            <p:cNvCxnSpPr>
              <a:stCxn id="38" idx="1"/>
              <a:endCxn id="39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48" name="曲线连接符 47"/>
            <p:cNvCxnSpPr>
              <a:stCxn id="47" idx="1"/>
              <a:endCxn id="6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0" name="曲线连接符 49"/>
            <p:cNvCxnSpPr>
              <a:stCxn id="49" idx="2"/>
              <a:endCxn id="42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53" name="图片 52" descr="C:/Users/liuzh/AppData/Local/Temp/kaimatting/20201204144322/output_aiMatting_20201204144331.pngoutput_aiMatting_202012041443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55" name="曲线连接符 54"/>
            <p:cNvCxnSpPr>
              <a:stCxn id="37" idx="3"/>
              <a:endCxn id="53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1" name="上下箭头 60"/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63" name="图片 62" descr="C:/Users/liuzh/AppData/Local/Temp/kaimatting/20201204144734/output_aiMatting_20201204144744.pngoutput_aiMatting_2020120414474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64" name="图片 63" descr="C:/Users/liuzh/AppData/Local/Temp/kaimatting/20201204144817/output_aiMatting_20201204144836.pngoutput_aiMatting_2020120414483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  <a:endParaRPr lang="en-US" altLang="zh-CN" sz="1000" b="1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9" name="右大括号 68"/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0" name="图片 69" descr="resource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2" name="曲线连接符 71"/>
            <p:cNvCxnSpPr>
              <a:stCxn id="65" idx="2"/>
              <a:endCxn id="70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66" idx="2"/>
              <a:endCxn id="70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图片 73" descr="C:/Users/liuzh/AppData/Local/Temp/kaimatting/20201204145417/output_aiMatting_20201204145430.pngoutput_aiMatting_2020120414543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76" name="曲线连接符 75"/>
            <p:cNvCxnSpPr>
              <a:stCxn id="70" idx="1"/>
              <a:endCxn id="74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燕尾形 76"/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  <a:endParaRPr lang="zh-CN" altLang="en-US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  <a:endParaRPr lang="zh-CN" altLang="en-US" sz="36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0" name="右箭头 79"/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  <a:endParaRPr lang="en-US" altLang="zh-CN" sz="10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123440"/>
            <a:ext cx="78962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2039620"/>
            <a:ext cx="918210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474470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ExternalName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289175"/>
            <a:ext cx="91725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099185"/>
            <a:ext cx="112312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  <a:hlinkClick r:id="rId1" action="ppaction://hlinkfile"/>
              </a:rPr>
              <a:t>nginx  deployment  replicas=2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kubectl expose delployment nginx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或通过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yaml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文件创建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3550" y="2568575"/>
            <a:ext cx="992124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集群内节点，可直接访问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 IP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，但集群外无法访问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079625"/>
            <a:ext cx="5814060" cy="3992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8620" y="1106805"/>
            <a:ext cx="49555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集群外访问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，非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k8s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原生机制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49745" y="3860165"/>
            <a:ext cx="2381885" cy="2263140"/>
            <a:chOff x="11738" y="3275"/>
            <a:chExt cx="3751" cy="3564"/>
          </a:xfrm>
        </p:grpSpPr>
        <p:sp>
          <p:nvSpPr>
            <p:cNvPr id="15" name="矩形 14"/>
            <p:cNvSpPr/>
            <p:nvPr/>
          </p:nvSpPr>
          <p:spPr>
            <a:xfrm>
              <a:off x="11738" y="3275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031" y="3700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72" y="4102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master03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685" y="4527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worker01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996" y="4981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worker02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309" y="5423"/>
              <a:ext cx="2181" cy="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400"/>
                <a:t>worker0N</a:t>
              </a:r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  <a:p>
              <a:pPr algn="l"/>
              <a:endParaRPr lang="en-US" altLang="zh-CN" sz="1400"/>
            </a:p>
          </p:txBody>
        </p:sp>
      </p:grpSp>
      <p:sp>
        <p:nvSpPr>
          <p:cNvPr id="22" name="矩形 21"/>
          <p:cNvSpPr/>
          <p:nvPr/>
        </p:nvSpPr>
        <p:spPr>
          <a:xfrm>
            <a:off x="6958330" y="2079625"/>
            <a:ext cx="2273935" cy="8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Client</a:t>
            </a:r>
            <a:endParaRPr lang="en-US" altLang="zh-CN" sz="1400"/>
          </a:p>
          <a:p>
            <a:pPr algn="l"/>
            <a:r>
              <a:rPr lang="en-US" altLang="zh-CN" sz="1400"/>
              <a:t>Outside the Cluster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endParaRPr lang="en-US" altLang="zh-CN" sz="1400"/>
          </a:p>
        </p:txBody>
      </p:sp>
      <p:cxnSp>
        <p:nvCxnSpPr>
          <p:cNvPr id="23" name="曲线连接符 22"/>
          <p:cNvCxnSpPr>
            <a:stCxn id="22" idx="3"/>
            <a:endCxn id="26" idx="0"/>
          </p:cNvCxnSpPr>
          <p:nvPr/>
        </p:nvCxnSpPr>
        <p:spPr>
          <a:xfrm>
            <a:off x="9232265" y="2529840"/>
            <a:ext cx="1605280" cy="22618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674485" y="3165475"/>
            <a:ext cx="34010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ip route add serviceIP via clusterVIP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9403080" y="3853815"/>
            <a:ext cx="672465" cy="2244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65080" y="4791710"/>
            <a:ext cx="1344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clusterVIP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的服务发现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如何知道与自己相关的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？？？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982470"/>
            <a:ext cx="10016490" cy="2190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550" y="4417695"/>
            <a:ext cx="58140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DNS	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850765"/>
            <a:ext cx="68008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Service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应用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581406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暴露</a:t>
            </a: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  NodePort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我们暴露的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，将在集群全部节点开放。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api-server   --service-node-port-range=N-M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定义了可用的范围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438400"/>
            <a:ext cx="5561330" cy="4118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8630" y="1106805"/>
            <a:ext cx="4875530" cy="909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LoadBalancer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当你拥有云平台时，可通过指定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ServiceType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annotations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自动为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创建外部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SLB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438400"/>
            <a:ext cx="550799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728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是对集群中服务的外部访问进行管理的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对象，典型的访问方式是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是什么？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Ingress公开了From集群外部to集群内部的HTTP和HTTPS（7层）路由，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是一种资源定义，需要具体的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不负责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之外的服务暴露（但具体取决于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ingress-controller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的实现），非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http/https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LoadBalancer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 b="1" 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3312795"/>
            <a:ext cx="919162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路由规则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扇出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content path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虚拟主机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hostname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0540" y="1106805"/>
            <a:ext cx="4833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Default Backend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当无法匹配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规则，请求将被路由至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Default Backend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2896870"/>
            <a:ext cx="5650230" cy="289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10" y="2896235"/>
            <a:ext cx="623189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28575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安全引入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TLS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7060"/>
            <a:ext cx="350520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877060"/>
            <a:ext cx="29718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2380" y="1419860"/>
            <a:ext cx="9598025" cy="4668520"/>
            <a:chOff x="2533" y="802"/>
            <a:chExt cx="15115" cy="7352"/>
          </a:xfrm>
        </p:grpSpPr>
        <p:pic>
          <p:nvPicPr>
            <p:cNvPr id="9" name="图片 8" descr="C:/Users/liuzh/AppData/Local/Temp/kaimatting/20201204141936/output_aiMatting_20201204142018.pngoutput_aiMatting_20201204142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16" name="图片 1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32" name="图片 31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36" name="图片 3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57" name="图片 56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58" name="图片 5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59" name="图片 58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60" name="图片 5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82" name="图片 8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83" name="组合 82"/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84" name="六边形 83"/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5" name="六边形 84"/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6" name="六边形 85"/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7" name="六边形 86"/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8" name="六边形 87"/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  <p:sp>
            <p:nvSpPr>
              <p:cNvPr id="89" name="六边形 88"/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00"/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  <a:endParaRPr lang="en-US" altLang="zh-CN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1" name="图片 90" descr="C:/Users/liuzh/AppData/Local/Temp/kaimatting/20201204150428/output_aiMatting_20201204150455.pngoutput_aiMatting_202012041504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92" name="文本框 91"/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93" name="曲线连接符 92"/>
            <p:cNvCxnSpPr>
              <a:stCxn id="88" idx="1"/>
              <a:endCxn id="16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95" name="图片 94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96" name="图片 95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97" name="图片 96" descr="resource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98" name="图片 97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99" name="图片 98" descr="resource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100" name="图片 99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101" name="图片 100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102" name="图片 101" descr="resource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  <a:endParaRPr lang="zh-CN" altLang="en-US" sz="1400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Ingress Controller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026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Controller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为了让 Ingress 资源工作，集群必须有一个正在运行的 Ingress 控制器。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 作为一个项目，目前支持和维护 GCE 和 nginx 控制器</a:t>
            </a:r>
            <a:endParaRPr 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部署一个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" action="ppaction://hlinkfile"/>
              </a:rPr>
              <a:t>nginx-controller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  <a:hlinkClick r:id="rId1" action="ppaction://hlinkfile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可以使用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暴露，可以修改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Deployment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DaemonSet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，并使用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hostNetwork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，从而实现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80/443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的直接引用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3532505"/>
            <a:ext cx="1023937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048067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</a:t>
            </a:r>
            <a:endParaRPr 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docker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中也有类似的概念，用以数据持久化。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，主要应用于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数据持久化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zh-CN" altLang="en-US" sz="1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容器共享存储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。Kubernetes 支持很多类型的卷。 Pod 可以同时使用任意数目的卷类型。 临时卷类型的生命周期与 Pod 相同，但持久卷可以比 Pod 的存活期长。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卷的核心是包含一些数据的一个目录，Pod 中的容器可以访问该目录。 所采用的特定的卷类型将决定该目录如何形成的、使用何种介质保存数据以及目录中存放 的内容。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使用卷时, 在 .spec.volumes 字段中设置为 Pod 提供的卷，并在 .spec.containers[*].volumeMounts 字段中声明卷在容器中的挂载位置。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3324225"/>
            <a:ext cx="2335530" cy="279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 </a:t>
            </a:r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cephfs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configMap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emptyDir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glusterfs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nfs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portworxVolume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rbd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secret 	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5700" y="3324225"/>
            <a:ext cx="71869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Subpath</a:t>
            </a:r>
            <a:endParaRPr lang="en-US" altLang="zh-CN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volumeMounts.subPath 属性可用于指定所引用的卷内的子路径，而不是其根路径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使用subPathExpr ，与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subPath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互斥。使用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Downward 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可动态创建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 and PVC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 子系统为用户 和管理员提供了一组 API，将存储如何供应的细节从其如何被使用中抽象出来。 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引入了两个新的 API 资源：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，集群内的一块存储，可以由管理员预建或通过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stroageClass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，消费者，消耗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，作为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挂载入工作负载中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，封装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供应者的实现细节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动态供应与静态供应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静态供应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，集群管理员创建若干 PV 卷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，根据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申请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回收策略</a:t>
            </a:r>
            <a:endParaRPr lang="zh-CN" alt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Retain，删除之后，保留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，保留外部设备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Delete，删除之后，删除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，删除外部设备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PV类型</a:t>
            </a:r>
            <a:endParaRPr lang="en-US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GCEPersistentDisk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AWSElasticBlockStore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AzureFile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AzureDisk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FlexVolume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Flocker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iSCSI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RBD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Cinder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VsphereVolume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Quobyte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HostPath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Portworx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ScaleIO 卷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StorageOS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106805"/>
            <a:ext cx="1129284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727835"/>
            <a:ext cx="3981450" cy="3933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47030" y="3532505"/>
            <a:ext cx="296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volumeMode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Filesystem/Block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7030" y="3995420"/>
            <a:ext cx="47561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accessModes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ReadWriteOnce -- 卷可以被一个节点以读写方式挂载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ReadOnlyMany -- 卷可以被多个节点以只读方式挂载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ReadWriteMany -- 卷可以被多个节点以读写方式挂载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030" y="5200015"/>
            <a:ext cx="4662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nodeAffinity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的亲和性，大多数并不需要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28005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Available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02370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Bound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628005" y="263017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Released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02370" y="256794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Failed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PVC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968500"/>
            <a:ext cx="4295775" cy="37052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40" y="1968500"/>
            <a:ext cx="2819400" cy="3324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57340" y="1483995"/>
            <a:ext cx="42957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挂载PVC</a:t>
            </a:r>
            <a:endParaRPr lang="en-US" altLang="zh-CN" sz="18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Volumes</a:t>
            </a:r>
            <a:endParaRPr 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1409700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StorageClass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1918970"/>
            <a:ext cx="1123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 StorageClass 都包含 provisioner、parameters 和 reclaimPolicy 字段， 这些字段会在 StorageClass 需要动态分配 PersistentVolume 时会使用到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971800"/>
            <a:ext cx="2981325" cy="2733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21810" y="2971800"/>
            <a:ext cx="6574155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allowVolumeExpansion为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时，以下存储插件支持扩容操作gcePersistentDisk、awsElasticBlockStore、Cinder、glusterfs、rbd、Azure File、Azure Disk、Portworx、FlexVolume、CSI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mountOptions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</a:rPr>
              <a:t>provisioner</a:t>
            </a:r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支持拓扑结构，以适应不同可用区或故障域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configMap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695" y="1128395"/>
            <a:ext cx="112306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r>
              <a:rPr lang="zh-CN" altLang="en-US"/>
              <a:t>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 API 对象，用来将非机密性的数据保存到健值对中。使用时， Pods 可以将其用作环境变量、命令行参数或者存储卷中的配置文件。ConfigMap 将您的环境配置信息和 容器镜像 解耦，便于应用配置的修改。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807210"/>
            <a:ext cx="4276725" cy="3686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1807210"/>
            <a:ext cx="4215765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35" y="1807210"/>
            <a:ext cx="202882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09257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资源对象 </a:t>
            </a:r>
            <a:r>
              <a:rPr lang="zh-CN" altLang="en-US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资源调度</a:t>
            </a:r>
            <a:endParaRPr lang="zh-CN" altLang="en-US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544639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资源限制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spec.containers[].resources.requests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spec.containers[].resources.limits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2609850"/>
            <a:ext cx="5446395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Taint and Tolerations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taint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tolerations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亲和与反亲和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nodeAffinity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podAntiAffinity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93211" y="2944765"/>
            <a:ext cx="3405578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监控与日志</a:t>
            </a:r>
            <a:endParaRPr lang="zh-CN" altLang="en-US" sz="2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45900" y="3394855"/>
            <a:ext cx="3100200" cy="29908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介绍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Prometheus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相关部署，</a:t>
            </a:r>
            <a:r>
              <a:rPr lang="en-US" altLang="zh-CN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EFK</a:t>
            </a:r>
            <a:r>
              <a:rPr lang="zh-CN" alt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+mn-ea"/>
              </a:rPr>
              <a:t>平台提供的日志系统</a:t>
            </a:r>
            <a:endParaRPr lang="en-US" sz="9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454511" y="2408865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Part  03</a:t>
            </a:r>
            <a:endParaRPr lang="zh-CN" altLang="en-US" sz="1600" dirty="0">
              <a:solidFill>
                <a:schemeClr val="bg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794042" y="4277585"/>
            <a:ext cx="26039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dashboard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dashboard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Dashboard 是基于网页的 Kubernetes 用户界面。 你可以使用 Dashboard 将容器应用部署到 Kubernetes 集群中，也可以对容器应用排错，还能管理集群资源。 你可以使用 Dashboard 获取运行在集群中的应用的概览信息，也可以创建或者修改 Kubernetes 资源 （如 Deployment，Job，DaemonSet 等等）。 例如，你可以对 Deployment 实现弹性伸缩、发起滚动升级、重启 Pod 或者使用向导创建新的应用。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966085"/>
            <a:ext cx="7345680" cy="335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38515" y="3482340"/>
            <a:ext cx="22701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资源文件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Dashboard.yaml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Hypervisor</a:t>
            </a:r>
            <a:endParaRPr lang="en-US" altLang="zh-CN" sz="1000"/>
          </a:p>
        </p:txBody>
      </p:sp>
      <p:sp>
        <p:nvSpPr>
          <p:cNvPr id="18" name="矩形 17"/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29" name="矩形 28"/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VM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1" name="矩形 30"/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2" name="矩形 31"/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33" name="矩形 32"/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Operating System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Hardware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Container Runtime</a:t>
            </a:r>
            <a:endParaRPr lang="en-US" altLang="zh-CN" sz="1000"/>
          </a:p>
        </p:txBody>
      </p:sp>
      <p:sp>
        <p:nvSpPr>
          <p:cNvPr id="37" name="矩形 36"/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5" name="矩形 44"/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  <a:endParaRPr lang="en-US" altLang="zh-CN" sz="1000"/>
          </a:p>
        </p:txBody>
      </p:sp>
      <p:sp>
        <p:nvSpPr>
          <p:cNvPr id="46" name="矩形 45"/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/>
              <a:t>APP</a:t>
            </a:r>
            <a:endParaRPr lang="en-US" altLang="zh-CN" sz="600"/>
          </a:p>
        </p:txBody>
      </p:sp>
      <p:sp>
        <p:nvSpPr>
          <p:cNvPr id="47" name="燕尾形箭头 46"/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22" name="图片 21" descr="C:/Users/liuzh/AppData/Local/Temp/kaimatting/20201204141936/output_aiMatting_20201204142018.pngoutput_aiMatting_20201204142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  <a:endParaRPr lang="zh-CN" altLang="en-US" sz="1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  <a:endParaRPr lang="en-US" altLang="zh-CN" sz="12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365250"/>
            <a:ext cx="11231245" cy="3967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rometheus 是一套开源的系统监控报警框架。它启发于 Google 的 borgmon 监控系统，由工作在 SoundCloud 的 google 前员工在 2012 年创建，作为社区开源项目进行开发，并于 2015 年正式发布。2016 年，Prometheus 正式加入 Cloud Native Computing Foundation，成为受欢迎度仅次于 Kubernetes 的项目。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特性：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强大的多维度数据模型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灵活而强大的查询语句（PromQL）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易于管理： Prometheus server 是一个单独的二进制文件，可直接在本地工作，不依赖于分布式存储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高效：平均每个采样点仅占 3.5 bytes，且一个 Prometheus server 可以处理数百万的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pull 模式采集时间序列数据，这样不仅有利于本机测试而且可以避免有问题的服务器推送坏的 metrics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可以采用 push gateway 的方式把时间序列数据推送至 Prometheus server 端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可以通过服务发现或者静态配置去获取监控的 targets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有多种可视化图形界面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易于伸缩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架构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619885"/>
            <a:ext cx="8311515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数据模型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550" y="1593850"/>
            <a:ext cx="890714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&lt;metric name&gt;{&lt;label name&gt;=&lt;label value&gt;, ...}    </a:t>
            </a:r>
            <a:r>
              <a:rPr lang="en-US" altLang="zh-CN" sz="1400" i="1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每个时间序列都由这样的数据模型唯一标识</a:t>
            </a:r>
            <a:endParaRPr lang="zh-CN" altLang="en-US" sz="1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915" y="2579370"/>
            <a:ext cx="11231245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metrics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Counter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单调增加的计数器，只能增加或归零，例如可以用来统计访问次数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Gauge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表示一个可以上下浮动的计量值，例如可以计量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CPU Usage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Histogram：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按照一定的数据划分规则，分类统计，并提供统计求和</a:t>
            </a:r>
            <a:endParaRPr lang="en-US" alt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Summary：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类似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Histogram,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但可在滑动时间窗口上，配置分位数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3550" y="457517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Job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与</a:t>
            </a:r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Instance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采样点我们称之为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instance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，而一组采样点，我们称之为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job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50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安装prometheus-community/kube-prometheus-stack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下载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二进制包，添加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prometheus-community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仓库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repo add prometheus-community https://prometheus-community.github.io/helm-charts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repo update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fetch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show values prometheus-community/kube-prometheus-stack &gt; prometheus.yaml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install prometheus -f prometheus.yaml 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helm upgrade 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prometheus -f prometheus.yaml prometheus-community/kube-prometheus-stack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608195"/>
            <a:ext cx="10544175" cy="195707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 </a:t>
            </a:r>
            <a:r>
              <a:rPr lang="zh-CN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部署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1709420"/>
            <a:ext cx="7226935" cy="3564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10" y="3250565"/>
            <a:ext cx="6784340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Prometheus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Prometheus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生产级架构规划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619885"/>
            <a:ext cx="4319270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4610735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监控与日志 </a:t>
            </a:r>
            <a:r>
              <a:rPr lang="en-US" altLang="zh-CN" sz="1400" spc="3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  <a:sym typeface="+mn-ea"/>
              </a:rPr>
              <a:t>EFK</a:t>
            </a:r>
            <a:endParaRPr lang="en-US" altLang="zh-CN" sz="1400" spc="3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550" y="1157605"/>
            <a:ext cx="11231245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EFK</a:t>
            </a:r>
            <a:endParaRPr 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项目地址：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kubernetes/kubernetes/cluster/addons/fluentd-elasticsearch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910" y="1887855"/>
            <a:ext cx="1123124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日志架构</a:t>
            </a: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2336165"/>
            <a:ext cx="3677920" cy="2205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70" y="2753995"/>
            <a:ext cx="3385820" cy="2342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5" y="2753995"/>
            <a:ext cx="2958465" cy="2348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" y="4718050"/>
            <a:ext cx="41148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0"/>
            <a:ext cx="7929563" cy="3200400"/>
            <a:chOff x="0" y="0"/>
            <a:chExt cx="10572750" cy="426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572750" cy="426720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3988538"/>
            <a:ext cx="7680960" cy="286946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69268" y="1981424"/>
            <a:ext cx="7253466" cy="20612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r>
              <a:rPr lang="zh-CN" altLang="en-US" sz="64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训练营 圆满闭营</a:t>
            </a:r>
            <a:endParaRPr lang="zh-CN" altLang="en-US" sz="64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4055" y="4208615"/>
            <a:ext cx="46838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12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还有考试，不要紧张，比较简单，认知为主</a:t>
            </a:r>
            <a:endParaRPr lang="zh-CN" sz="1200" spc="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27894" y="6327625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4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63630" y="925075"/>
            <a:ext cx="11230530" cy="0"/>
            <a:chOff x="585550" y="727790"/>
            <a:chExt cx="11230530" cy="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85550" y="727790"/>
              <a:ext cx="79865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84204" y="727790"/>
              <a:ext cx="1043187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262380" y="349250"/>
            <a:ext cx="395351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鸟瞰</a:t>
            </a:r>
            <a:r>
              <a:rPr lang="en-US" altLang="zh-CN" sz="2400" spc="6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kubernetes</a:t>
            </a:r>
            <a:endParaRPr lang="en-US" altLang="zh-CN" sz="2400" spc="6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773" y="287420"/>
            <a:ext cx="1217706" cy="5835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思源宋体 CN" panose="02020700000000000000" pitchFamily="18" charset="-122"/>
                <a:ea typeface="思源宋体 CN" panose="02020700000000000000" pitchFamily="18" charset="-122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思源宋体 CN" panose="02020700000000000000" pitchFamily="18" charset="-122"/>
              <a:ea typeface="思源宋体 CN" panose="02020700000000000000" pitchFamily="18" charset="-122"/>
            </a:endParaRPr>
          </a:p>
        </p:txBody>
      </p:sp>
      <p:sp>
        <p:nvSpPr>
          <p:cNvPr id="5" name="矩形 3"/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b="1" spc="16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8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ABLE_BEAUTIFY" val="smartTable{a5011325-0c93-4923-9032-2c27b1c5b8cc}"/>
</p:tagLst>
</file>

<file path=ppt/tags/tag63.xml><?xml version="1.0" encoding="utf-8"?>
<p:tagLst xmlns:p="http://schemas.openxmlformats.org/presentationml/2006/main">
  <p:tag name="KSO_WM_UNIT_PLACING_PICTURE_USER_VIEWPORT" val="{&quot;height&quot;:6030,&quot;width&quot;:2032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15059</Words>
  <Application>WPS 演示</Application>
  <PresentationFormat>宽屏</PresentationFormat>
  <Paragraphs>1429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8" baseType="lpstr">
      <vt:lpstr>Arial</vt:lpstr>
      <vt:lpstr>宋体</vt:lpstr>
      <vt:lpstr>Wingdings</vt:lpstr>
      <vt:lpstr>思源宋体 CN</vt:lpstr>
      <vt:lpstr>思源宋体</vt:lpstr>
      <vt:lpstr>Calibri Light</vt:lpstr>
      <vt:lpstr>Calibri</vt:lpstr>
      <vt:lpstr>黑体</vt:lpstr>
      <vt:lpstr>Tempus Sans ITC</vt:lpstr>
      <vt:lpstr>幼圆</vt:lpstr>
      <vt:lpstr>楷体</vt:lpstr>
      <vt:lpstr>微软雅黑</vt:lpstr>
      <vt:lpstr>Segoe UI</vt:lpstr>
      <vt:lpstr>Wingdings</vt:lpstr>
      <vt:lpstr>等线</vt:lpstr>
      <vt:lpstr>Arial Unicode MS</vt:lpstr>
      <vt:lpstr>等线 Light</vt:lpstr>
      <vt:lpstr>Times New Roman</vt:lpstr>
      <vt:lpstr>微软雅黑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刘智</cp:lastModifiedBy>
  <cp:revision>32</cp:revision>
  <dcterms:created xsi:type="dcterms:W3CDTF">2019-05-10T01:11:00Z</dcterms:created>
  <dcterms:modified xsi:type="dcterms:W3CDTF">2020-12-21T09:52:23Z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