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408" r:id="rId25"/>
    <p:sldId id="409" r:id="rId26"/>
    <p:sldId id="317" r:id="rId27"/>
    <p:sldId id="318" r:id="rId28"/>
    <p:sldId id="329" r:id="rId30"/>
    <p:sldId id="261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462" r:id="rId44"/>
    <p:sldId id="463" r:id="rId45"/>
    <p:sldId id="464" r:id="rId46"/>
    <p:sldId id="343" r:id="rId47"/>
    <p:sldId id="330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44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10" r:id="rId65"/>
    <p:sldId id="411" r:id="rId66"/>
    <p:sldId id="412" r:id="rId67"/>
    <p:sldId id="413" r:id="rId68"/>
    <p:sldId id="414" r:id="rId69"/>
    <p:sldId id="345" r:id="rId70"/>
    <p:sldId id="416" r:id="rId71"/>
    <p:sldId id="263" r:id="rId72"/>
    <p:sldId id="270" r:id="rId73"/>
    <p:sldId id="417" r:id="rId74"/>
    <p:sldId id="418" r:id="rId75"/>
    <p:sldId id="419" r:id="rId76"/>
    <p:sldId id="420" r:id="rId77"/>
    <p:sldId id="465" r:id="rId78"/>
    <p:sldId id="466" r:id="rId79"/>
    <p:sldId id="467" r:id="rId80"/>
    <p:sldId id="260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047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etwork-policy.yaml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hyperlink" Target="yaml\nginx-statefulset.ya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hyperlink" Target="yaml\job.ya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hyperlink" Target="yaml\nginx-deployment.ya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hyperlink" Target="yaml\nginx-controller.ya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yaml\dashboard.yaml" TargetMode="External"/><Relationship Id="rId1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  <p:sp>
        <p:nvSpPr>
          <p:cNvPr id="2" name="文本框 1"/>
          <p:cNvSpPr txBox="1"/>
          <p:nvPr/>
        </p:nvSpPr>
        <p:spPr>
          <a:xfrm>
            <a:off x="5754370" y="1154430"/>
            <a:ext cx="265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kubectl apply -f  ***.yaml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实践与总结</a:t>
              </a:r>
              <a:endParaRPr 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实践与总结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379855"/>
            <a:ext cx="1123061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</a:t>
            </a:r>
            <a:endParaRPr lang="zh-CN" sz="1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如果希望在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3~4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层对网络流量进行控制，可通过网络策略资源实现，其前提条件是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CNI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插件需要提供相应的支持。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默认情况下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是非隔离，接受全部流量。Pod 在被某 NetworkPolicy 选中时进入被隔离状态。 一旦名字空间中有 NetworkPolicy 选择了特定的 Pod，该 Pod 会拒绝该 NetworkPolicy 所不允许的连接。 多策略作用于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，将取策略并集，约束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流量。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4898390"/>
            <a:ext cx="11230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被网络策略选中，意味着开启默认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deny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hlinkClick r:id="rId1" action="ppaction://hlinkfile"/>
              </a:rPr>
              <a:t>网络策略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的定义实际上是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开启白名单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15" y="3046730"/>
            <a:ext cx="2540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Calico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Cilium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Kube-router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Romana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Weave Net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10299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 </a:t>
            </a:r>
            <a:r>
              <a: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 </a:t>
            </a:r>
            <a:r>
              <a:rPr lang="zh-CN" altLang="en-US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理解力测试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720215"/>
            <a:ext cx="27146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67480"/>
            <a:ext cx="27051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0" y="1710690"/>
            <a:ext cx="272415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967480"/>
            <a:ext cx="2676525" cy="232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1610995"/>
            <a:ext cx="2809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当Job中任意Pod成功终止，不再创建新Pod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 and parallelism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3550" y="2395855"/>
            <a:ext cx="2244090" cy="2066290"/>
            <a:chOff x="265" y="3203"/>
            <a:chExt cx="3534" cy="3254"/>
          </a:xfrm>
        </p:grpSpPr>
        <p:grpSp>
          <p:nvGrpSpPr>
            <p:cNvPr id="8" name="组合 7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0/3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54575" y="2395220"/>
            <a:ext cx="2244090" cy="2066925"/>
            <a:chOff x="265" y="3203"/>
            <a:chExt cx="3534" cy="3255"/>
          </a:xfrm>
        </p:grpSpPr>
        <p:grpSp>
          <p:nvGrpSpPr>
            <p:cNvPr id="17" name="组合 16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2/3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2707640" y="3428365"/>
            <a:ext cx="21469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59100" y="2907030"/>
            <a:ext cx="1859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pod-1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pod-2 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098665" y="3429000"/>
            <a:ext cx="2136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37095" y="3122295"/>
            <a:ext cx="18592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pod-3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234805" y="2395855"/>
            <a:ext cx="2244090" cy="2066925"/>
            <a:chOff x="265" y="3203"/>
            <a:chExt cx="3534" cy="3255"/>
          </a:xfrm>
        </p:grpSpPr>
        <p:grpSp>
          <p:nvGrpSpPr>
            <p:cNvPr id="30" name="组合 29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3/3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completions=6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7340" y="235013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36925" y="2676525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440430" y="27660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40430" y="327152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440430" y="377698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441065" y="428244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40430" y="478790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40430" y="52933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17905" y="397573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05450" y="267652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133465" y="3002915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59705" y="3507105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7200" y="4099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546090" y="499808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87880" y="2513330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816350" y="3459480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816350" y="3964940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751195" y="614934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0543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每处理完一个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，直接退出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completions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达到预期值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completions=None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8285" y="234061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277870" y="2667000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381375" y="27565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381375" y="326199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81375" y="376745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82010" y="427291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381375" y="477837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81375" y="52838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8850" y="396621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6395" y="266700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074410" y="2993390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00650" y="3497580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478145" y="409003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487035" y="4988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28825" y="2503805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757295" y="3449955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757295" y="3955415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692140" y="613981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5464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执行完成的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不退出，直至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Queue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清空，有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成功退出，代表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04267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spec.concurrencyPolicy=Allow/Forbid/Replace,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调度重叠的处理机制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2145" y="4159885"/>
            <a:ext cx="10609580" cy="236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8370" y="6028690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*  *  *  *  *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14450" y="4565650"/>
            <a:ext cx="0" cy="14141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304925" y="45954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34460" y="4453255"/>
            <a:ext cx="22733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minute</a:t>
            </a:r>
            <a:r>
              <a:rPr lang="zh-CN" altLang="en-US" sz="1000"/>
              <a:t>（</a:t>
            </a:r>
            <a:r>
              <a:rPr lang="en-US" altLang="zh-CN" sz="1000"/>
              <a:t>0-59</a:t>
            </a:r>
            <a:r>
              <a:rPr lang="zh-CN" altLang="en-US" sz="1000"/>
              <a:t>）</a:t>
            </a:r>
            <a:r>
              <a:rPr lang="en-US" altLang="zh-CN" sz="1000"/>
              <a:t>, */n</a:t>
            </a:r>
            <a:r>
              <a:rPr lang="zh-CN" altLang="en-US" sz="1000"/>
              <a:t>表示每</a:t>
            </a:r>
            <a:r>
              <a:rPr lang="en-US" altLang="zh-CN" sz="1000"/>
              <a:t>n</a:t>
            </a:r>
            <a:r>
              <a:rPr lang="zh-CN" altLang="en-US" sz="1000"/>
              <a:t>分钟执行</a:t>
            </a:r>
            <a:endParaRPr lang="zh-CN" altLang="en-US" sz="100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541780" y="4852035"/>
            <a:ext cx="10160" cy="11277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759585" y="5128895"/>
            <a:ext cx="8255" cy="8509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967230" y="5396230"/>
            <a:ext cx="6350" cy="5835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09165" y="5682615"/>
            <a:ext cx="5080" cy="2971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51940" y="485203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59585" y="51288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73580" y="5396230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14245" y="568261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22420" y="4729480"/>
            <a:ext cx="9563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hour</a:t>
            </a:r>
            <a:r>
              <a:rPr lang="zh-CN" altLang="en-US" sz="1000"/>
              <a:t>（</a:t>
            </a:r>
            <a:r>
              <a:rPr lang="en-US" altLang="zh-CN" sz="1000"/>
              <a:t>0-23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4330065" y="5006340"/>
            <a:ext cx="1647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the month</a:t>
            </a:r>
            <a:r>
              <a:rPr lang="zh-CN" altLang="en-US" sz="1000"/>
              <a:t>（</a:t>
            </a:r>
            <a:r>
              <a:rPr lang="en-US" altLang="zh-CN" sz="1000"/>
              <a:t>1-31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688205" y="5565775"/>
            <a:ext cx="12896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week</a:t>
            </a:r>
            <a:r>
              <a:rPr lang="zh-CN" altLang="en-US" sz="1000"/>
              <a:t>（</a:t>
            </a:r>
            <a:r>
              <a:rPr lang="en-US" altLang="zh-CN" sz="1000"/>
              <a:t>0-6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4509135" y="5293360"/>
            <a:ext cx="10604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month</a:t>
            </a:r>
            <a:r>
              <a:rPr lang="zh-CN" altLang="en-US" sz="1000"/>
              <a:t>（</a:t>
            </a:r>
            <a:r>
              <a:rPr lang="en-US" altLang="zh-CN" sz="1000"/>
              <a:t>1-12</a:t>
            </a:r>
            <a:r>
              <a:rPr lang="zh-CN" altLang="en-US" sz="1000"/>
              <a:t>）</a:t>
            </a:r>
            <a:endParaRPr lang="zh-CN" altLang="en-US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99185"/>
            <a:ext cx="112312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  <a:hlinkClick r:id="rId1" action="ppaction://hlinkfile"/>
              </a:rPr>
              <a:t>nginx  deployment  replicas=2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kubectl expose delployment nginx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或通过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yaml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文件创建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550" y="2568575"/>
            <a:ext cx="992124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集群内节点，可直接访问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，但集群外无法访问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079625"/>
            <a:ext cx="5814060" cy="3992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8620" y="1106805"/>
            <a:ext cx="4955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集群外访问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，非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k8s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原生机制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49745" y="3860165"/>
            <a:ext cx="2381885" cy="2263140"/>
            <a:chOff x="11738" y="3275"/>
            <a:chExt cx="3751" cy="3564"/>
          </a:xfrm>
        </p:grpSpPr>
        <p:sp>
          <p:nvSpPr>
            <p:cNvPr id="15" name="矩形 14"/>
            <p:cNvSpPr/>
            <p:nvPr/>
          </p:nvSpPr>
          <p:spPr>
            <a:xfrm>
              <a:off x="11738" y="3275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031" y="3700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72" y="4102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master03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85" y="4527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996" y="4981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09" y="5423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worker0N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8330" y="2079625"/>
            <a:ext cx="22739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Client</a:t>
            </a:r>
            <a:endParaRPr lang="en-US" altLang="zh-CN" sz="1400"/>
          </a:p>
          <a:p>
            <a:pPr algn="l"/>
            <a:r>
              <a:rPr lang="en-US" altLang="zh-CN" sz="1400"/>
              <a:t>Outside the Cluster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23" name="曲线连接符 22"/>
          <p:cNvCxnSpPr>
            <a:stCxn id="22" idx="3"/>
            <a:endCxn id="26" idx="0"/>
          </p:cNvCxnSpPr>
          <p:nvPr/>
        </p:nvCxnSpPr>
        <p:spPr>
          <a:xfrm>
            <a:off x="9232265" y="2529840"/>
            <a:ext cx="1605280" cy="22618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4485" y="3165475"/>
            <a:ext cx="34010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ip route add serviceIP via clusterVIP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9403080" y="3853815"/>
            <a:ext cx="672465" cy="2244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65080" y="4791710"/>
            <a:ext cx="1344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clusterVIP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的服务发现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如何知道与自己相关的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？？？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82470"/>
            <a:ext cx="10016490" cy="2190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550" y="4417695"/>
            <a:ext cx="5814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DNS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50765"/>
            <a:ext cx="68008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暴露</a:t>
            </a: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 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我们暴露的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，将在集群全部节点开放。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api-server   --service-node-port-range=N-M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定义了可用的范围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8400"/>
            <a:ext cx="5561330" cy="411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8630" y="1106805"/>
            <a:ext cx="4875530" cy="90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当你拥有云平台时，可通过指定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ServiceType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annotations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自动为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SLB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438400"/>
            <a:ext cx="550799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安全引入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TLS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7060"/>
            <a:ext cx="35052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877060"/>
            <a:ext cx="29718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 Controller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026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Controller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为了让 Ingress 资源工作，集群必须有一个正在运行的 Ingress 控制器。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 作为一个项目，目前支持和维护 GCE 和 nginx 控制器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部署一个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nginx-controller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暴露，可以修改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，并使用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hostNetwork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，从而实现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80/443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的直接引用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3532505"/>
            <a:ext cx="1023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  <a:endParaRPr 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 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  <a:endParaRPr lang="en-US" alt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 子系统为用户 和管理员提供了一组 API，将存储如何供应的细节从其如何被使用中抽象出来。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 API 资源：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  <a:endParaRPr lang="zh-CN" alt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Available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Bound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Released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Failed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968500"/>
            <a:ext cx="4295775" cy="3705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  <a:endParaRPr lang="en-US" altLang="zh-CN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StorageClass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18970"/>
            <a:ext cx="1123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 StorageClass 都包含 provisioner、parameters 和 reclaimPolicy 字段， 这些字段会在 StorageClass 需要动态分配 PersistentVolume 时会使用到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971800"/>
            <a:ext cx="2981325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1810" y="2971800"/>
            <a:ext cx="65741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allowVolumeExpansion为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时，以下存储插件支持扩容操作gcePersistentDisk、awsElasticBlockStore、Cinder、glusterfs、rbd、Azure File、Azure Disk、Portworx、FlexVolume、CSI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mountOptions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provisioner</a:t>
            </a:r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支持拓扑结构，以适应不同可用区或故障域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configMap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128395"/>
            <a:ext cx="11230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/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 API 对象，用来将非机密性的数据保存到健值对中。使用时， Pods 可以将其用作环境变量、命令行参数或者存储卷中的配置文件。ConfigMap 将您的环境配置信息和 容器镜像 解耦，便于应用配置的修改。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807210"/>
            <a:ext cx="4276725" cy="368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807210"/>
            <a:ext cx="4215765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35" y="1807210"/>
            <a:ext cx="20288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资源调度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544639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资源限制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2609850"/>
            <a:ext cx="544639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Taint and Tolerations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taint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tolerations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亲和与反亲和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podAntiAffinity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监控与日志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299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Prometheus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相关部署，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EFK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平台提供的日志系统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dashboard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dashboard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Dashboard 是基于网页的 Kubernetes 用户界面。 你可以使用 Dashboard 将容器应用部署到 Kubernetes 集群中，也可以对容器应用排错，还能管理集群资源。 你可以使用 Dashboard 获取运行在集群中的应用的概览信息，也可以创建或者修改 Kubernetes 资源 （如 Deployment，Job，DaemonSet 等等）。 例如，你可以对 Deployment 实现弹性伸缩、发起滚动升级、重启 Pod 或者使用向导创建新的应用。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966085"/>
            <a:ext cx="7345680" cy="335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8515" y="3482340"/>
            <a:ext cx="22701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资源文件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Dashboard.yaml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3967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rometheus 是一套开源的系统监控报警框架。它启发于 Google 的 borgmon 监控系统，由工作在 SoundCloud 的 google 前员工在 2012 年创建，作为社区开源项目进行开发，并于 2015 年正式发布。2016 年，Prometheus 正式加入 Cloud Native Computing Foundation，成为受欢迎度仅次于 Kubernetes 的项目。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特性：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强大的多维度数据模型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灵活而强大的查询语句（PromQL）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易于管理： Prometheus server 是一个单独的二进制文件，可直接在本地工作，不依赖于分布式存储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高效：平均每个采样点仅占 3.5 bytes，且一个 Prometheus server 可以处理数百万的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pull 模式采集时间序列数据，这样不仅有利于本机测试而且可以避免有问题的服务器推送坏的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可以采用 push gateway 的方式把时间序列数据推送至 Prometheus server 端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可以通过服务发现或者静态配置去获取监控的 targets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有多种可视化图形界面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易于伸缩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架构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19885"/>
            <a:ext cx="831151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数据模型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89071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&lt;metric name&gt;{&lt;label name&gt;=&lt;label value&gt;, ...}    </a:t>
            </a:r>
            <a:r>
              <a:rPr lang="en-US" altLang="zh-CN" sz="1400" i="1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每个时间序列都由这样的数据模型唯一标识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15" y="2579370"/>
            <a:ext cx="1123124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metrics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Counter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单调增加的计数器，只能增加或归零，例如可以用来统计访问次数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Gauge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表示一个可以上下浮动的计量值，例如可以计量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CPU Usage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Histogram：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按照一定的数据划分规则，分类统计，并提供统计求和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Summary：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类似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Histogram,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但可在滑动时间窗口上，配置分位数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457517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Instance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采样点我们称之为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instance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，而一组采样点，我们称之为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5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安装prometheus-community/kube-prometheus-stack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下载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二进制包，添加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prometheus-community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仓库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add prometheus-community https://prometheus-community.github.io/helm-charts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update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show values prometheus-community/kube-prometheus-stack &gt; prometheus.yaml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install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upgrade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608195"/>
            <a:ext cx="10544175" cy="195707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709420"/>
            <a:ext cx="7226935" cy="3564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10" y="3250565"/>
            <a:ext cx="6784340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生产级架构规划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619885"/>
            <a:ext cx="431927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EFK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EFK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项目地址：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kubernetes/kubernetes/cluster/addons/fluentd-elasticsearch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910" y="188785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日志架构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2336165"/>
            <a:ext cx="3677920" cy="2205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70" y="2753995"/>
            <a:ext cx="3385820" cy="2342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753995"/>
            <a:ext cx="2958465" cy="2348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4718050"/>
            <a:ext cx="41148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1981424"/>
            <a:ext cx="7253466" cy="20612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训练营 圆满闭营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还有考试，不要紧张，比较简单，认知为主</a:t>
            </a:r>
            <a:endParaRPr lang="zh-CN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63.xml><?xml version="1.0" encoding="utf-8"?>
<p:tagLst xmlns:p="http://schemas.openxmlformats.org/presentationml/2006/main">
  <p:tag name="KSO_WM_UNIT_PLACING_PICTURE_USER_VIEWPORT" val="{&quot;height&quot;:6030,&quot;width&quot;:203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15006</Words>
  <Application>WPS 演示</Application>
  <PresentationFormat>宽屏</PresentationFormat>
  <Paragraphs>1429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微软雅黑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31</cp:revision>
  <dcterms:created xsi:type="dcterms:W3CDTF">2019-05-10T01:11:00Z</dcterms:created>
  <dcterms:modified xsi:type="dcterms:W3CDTF">2020-12-17T07:19:37Z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