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10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9"/>
  </p:notesMasterIdLst>
  <p:sldIdLst>
    <p:sldId id="259" r:id="rId4"/>
    <p:sldId id="258" r:id="rId5"/>
    <p:sldId id="265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6" r:id="rId14"/>
    <p:sldId id="285" r:id="rId15"/>
    <p:sldId id="287" r:id="rId16"/>
    <p:sldId id="288" r:id="rId17"/>
    <p:sldId id="289" r:id="rId18"/>
    <p:sldId id="290" r:id="rId19"/>
    <p:sldId id="291" r:id="rId20"/>
    <p:sldId id="262" r:id="rId21"/>
    <p:sldId id="304" r:id="rId22"/>
    <p:sldId id="305" r:id="rId23"/>
    <p:sldId id="306" r:id="rId24"/>
    <p:sldId id="408" r:id="rId25"/>
    <p:sldId id="409" r:id="rId26"/>
    <p:sldId id="317" r:id="rId27"/>
    <p:sldId id="318" r:id="rId28"/>
    <p:sldId id="329" r:id="rId30"/>
    <p:sldId id="261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30" r:id="rId45"/>
    <p:sldId id="364" r:id="rId46"/>
    <p:sldId id="365" r:id="rId47"/>
    <p:sldId id="366" r:id="rId48"/>
    <p:sldId id="367" r:id="rId49"/>
    <p:sldId id="368" r:id="rId50"/>
    <p:sldId id="369" r:id="rId51"/>
    <p:sldId id="370" r:id="rId52"/>
    <p:sldId id="371" r:id="rId53"/>
    <p:sldId id="344" r:id="rId54"/>
    <p:sldId id="401" r:id="rId55"/>
    <p:sldId id="402" r:id="rId56"/>
    <p:sldId id="403" r:id="rId57"/>
    <p:sldId id="404" r:id="rId58"/>
    <p:sldId id="405" r:id="rId59"/>
    <p:sldId id="406" r:id="rId60"/>
    <p:sldId id="407" r:id="rId61"/>
    <p:sldId id="410" r:id="rId62"/>
    <p:sldId id="411" r:id="rId63"/>
    <p:sldId id="412" r:id="rId64"/>
    <p:sldId id="413" r:id="rId65"/>
    <p:sldId id="414" r:id="rId66"/>
    <p:sldId id="345" r:id="rId67"/>
    <p:sldId id="416" r:id="rId68"/>
    <p:sldId id="263" r:id="rId69"/>
    <p:sldId id="270" r:id="rId70"/>
    <p:sldId id="417" r:id="rId71"/>
    <p:sldId id="418" r:id="rId72"/>
    <p:sldId id="419" r:id="rId73"/>
    <p:sldId id="420" r:id="rId74"/>
    <p:sldId id="269" r:id="rId75"/>
    <p:sldId id="264" r:id="rId76"/>
    <p:sldId id="272" r:id="rId77"/>
    <p:sldId id="271" r:id="rId78"/>
    <p:sldId id="260" r:id="rId7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934" y="734"/>
      </p:cViewPr>
      <p:guideLst>
        <p:guide orient="horz" pos="2092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2" Type="http://schemas.openxmlformats.org/officeDocument/2006/relationships/tableStyles" Target="tableStyles.xml"/><Relationship Id="rId81" Type="http://schemas.openxmlformats.org/officeDocument/2006/relationships/viewProps" Target="viewProps.xml"/><Relationship Id="rId80" Type="http://schemas.openxmlformats.org/officeDocument/2006/relationships/presProps" Target="presProps.xml"/><Relationship Id="rId8" Type="http://schemas.openxmlformats.org/officeDocument/2006/relationships/slide" Target="slides/slide5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svg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8" Type="http://schemas.openxmlformats.org/officeDocument/2006/relationships/slideLayout" Target="../slideLayouts/slideLayout1.xml"/><Relationship Id="rId27" Type="http://schemas.openxmlformats.org/officeDocument/2006/relationships/tags" Target="../tags/tag61.xml"/><Relationship Id="rId26" Type="http://schemas.openxmlformats.org/officeDocument/2006/relationships/tags" Target="../tags/tag60.xml"/><Relationship Id="rId25" Type="http://schemas.openxmlformats.org/officeDocument/2006/relationships/tags" Target="../tags/tag59.xml"/><Relationship Id="rId24" Type="http://schemas.openxmlformats.org/officeDocument/2006/relationships/tags" Target="../tags/tag58.xml"/><Relationship Id="rId23" Type="http://schemas.openxmlformats.org/officeDocument/2006/relationships/tags" Target="../tags/tag57.xml"/><Relationship Id="rId22" Type="http://schemas.openxmlformats.org/officeDocument/2006/relationships/tags" Target="../tags/tag56.xml"/><Relationship Id="rId21" Type="http://schemas.openxmlformats.org/officeDocument/2006/relationships/tags" Target="../tags/tag55.xml"/><Relationship Id="rId20" Type="http://schemas.openxmlformats.org/officeDocument/2006/relationships/tags" Target="../tags/tag54.xml"/><Relationship Id="rId2" Type="http://schemas.openxmlformats.org/officeDocument/2006/relationships/tags" Target="../tags/tag36.xml"/><Relationship Id="rId19" Type="http://schemas.openxmlformats.org/officeDocument/2006/relationships/tags" Target="../tags/tag53.xml"/><Relationship Id="rId18" Type="http://schemas.openxmlformats.org/officeDocument/2006/relationships/tags" Target="../tags/tag52.xml"/><Relationship Id="rId17" Type="http://schemas.openxmlformats.org/officeDocument/2006/relationships/tags" Target="../tags/tag51.xml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svg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42.png"/><Relationship Id="rId15" Type="http://schemas.openxmlformats.org/officeDocument/2006/relationships/image" Target="../media/image41.png"/><Relationship Id="rId14" Type="http://schemas.openxmlformats.org/officeDocument/2006/relationships/image" Target="../media/image40.png"/><Relationship Id="rId13" Type="http://schemas.openxmlformats.org/officeDocument/2006/relationships/image" Target="../media/image39.png"/><Relationship Id="rId12" Type="http://schemas.openxmlformats.org/officeDocument/2006/relationships/image" Target="../media/image38.png"/><Relationship Id="rId11" Type="http://schemas.openxmlformats.org/officeDocument/2006/relationships/image" Target="../media/image37.png"/><Relationship Id="rId10" Type="http://schemas.openxmlformats.org/officeDocument/2006/relationships/image" Target="../media/image36.png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yaml\network-policy.yaml" TargetMode="Externa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svg"/><Relationship Id="rId1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yaml\hello.ya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yaml\nginx-deployment.ya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yaml\v1Deployment.yaml" TargetMode="External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1" Type="http://schemas.openxmlformats.org/officeDocument/2006/relationships/hyperlink" Target="yaml\nginx-statefulset.ya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1" Type="http://schemas.openxmlformats.org/officeDocument/2006/relationships/hyperlink" Target="yaml\job.ya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7" Type="http://schemas.openxmlformats.org/officeDocument/2006/relationships/slideLayout" Target="../slideLayouts/slideLayout12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yaml\cronjob.yaml" TargetMode="Externa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1.sv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7" Type="http://schemas.openxmlformats.org/officeDocument/2006/relationships/slideLayout" Target="../slideLayouts/slideLayout12.xml"/><Relationship Id="rId16" Type="http://schemas.openxmlformats.org/officeDocument/2006/relationships/image" Target="../media/image16.png"/><Relationship Id="rId15" Type="http://schemas.openxmlformats.org/officeDocument/2006/relationships/image" Target="../media/image2.sv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2.png"/><Relationship Id="rId2" Type="http://schemas.openxmlformats.org/officeDocument/2006/relationships/tags" Target="../tags/tag63.xml"/><Relationship Id="rId1" Type="http://schemas.openxmlformats.org/officeDocument/2006/relationships/hyperlink" Target="yaml\nginx-deployment.yaml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1" Type="http://schemas.openxmlformats.org/officeDocument/2006/relationships/hyperlink" Target="yaml\nginx-controller.yaml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20.png"/><Relationship Id="rId7" Type="http://schemas.openxmlformats.org/officeDocument/2006/relationships/image" Target="../media/image5.svg"/><Relationship Id="rId6" Type="http://schemas.openxmlformats.org/officeDocument/2006/relationships/image" Target="../media/image19.png"/><Relationship Id="rId5" Type="http://schemas.openxmlformats.org/officeDocument/2006/relationships/image" Target="../media/image4.svg"/><Relationship Id="rId4" Type="http://schemas.openxmlformats.org/officeDocument/2006/relationships/image" Target="../media/image18.png"/><Relationship Id="rId3" Type="http://schemas.openxmlformats.org/officeDocument/2006/relationships/image" Target="../media/image3.svg"/><Relationship Id="rId2" Type="http://schemas.openxmlformats.org/officeDocument/2006/relationships/image" Target="../media/image17.png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7.png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image" Target="../media/image8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yaml\dashboard.yaml" TargetMode="External"/><Relationship Id="rId1" Type="http://schemas.openxmlformats.org/officeDocument/2006/relationships/image" Target="../media/image9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2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7.svg"/><Relationship Id="rId3" Type="http://schemas.openxmlformats.org/officeDocument/2006/relationships/image" Target="../media/image22.png"/><Relationship Id="rId2" Type="http://schemas.openxmlformats.org/officeDocument/2006/relationships/image" Target="../media/image6.svg"/><Relationship Id="rId1" Type="http://schemas.openxmlformats.org/officeDocument/2006/relationships/image" Target="../media/image2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0667" y="2592607"/>
            <a:ext cx="7750668" cy="95313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5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25929" y="3562359"/>
            <a:ext cx="6141220" cy="299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>
                <a:solidFill>
                  <a:srgbClr val="4D4D4D">
                    <a:lumMod val="60000"/>
                    <a:lumOff val="40000"/>
                  </a:srgbClr>
                </a:solidFill>
                <a:sym typeface="+mn-ea"/>
              </a:rPr>
              <a:t>自动化，服务自治理，大规模编排容器云平台</a:t>
            </a:r>
            <a:endParaRPr lang="zh-CN" altLang="en-US" sz="900">
              <a:solidFill>
                <a:srgbClr val="4D4D4D">
                  <a:lumMod val="60000"/>
                  <a:lumOff val="40000"/>
                </a:srgbClr>
              </a:solidFill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96155" y="4250690"/>
            <a:ext cx="2599055" cy="290195"/>
            <a:chOff x="4675852" y="4351567"/>
            <a:chExt cx="2923699" cy="246645"/>
          </a:xfrm>
        </p:grpSpPr>
        <p:sp>
          <p:nvSpPr>
            <p:cNvPr id="13" name="矩形: 圆角 12"/>
            <p:cNvSpPr/>
            <p:nvPr/>
          </p:nvSpPr>
          <p:spPr>
            <a:xfrm>
              <a:off x="4675852" y="4351567"/>
              <a:ext cx="1257459" cy="24664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sz="900" dirty="0">
                  <a:solidFill>
                    <a:schemeClr val="bg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主讲人：</a:t>
              </a:r>
              <a:r>
                <a:rPr lang="zh-CN" altLang="en-US" sz="900" dirty="0" err="1">
                  <a:solidFill>
                    <a:schemeClr val="bg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刘智</a:t>
              </a:r>
              <a:endParaRPr lang="zh-CN" altLang="en-US" sz="900" dirty="0" err="1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14" name="矩形: 圆角 13"/>
            <p:cNvSpPr/>
            <p:nvPr/>
          </p:nvSpPr>
          <p:spPr>
            <a:xfrm>
              <a:off x="6213776" y="4351567"/>
              <a:ext cx="1385775" cy="246645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sz="9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时间：</a:t>
              </a:r>
              <a:r>
                <a:rPr lang="en-US" altLang="zh-CN" sz="9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2020/12/15</a:t>
              </a:r>
              <a:endParaRPr lang="en-US" altLang="zh-CN" sz="9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788780" y="2178153"/>
            <a:ext cx="461444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Massive</a:t>
            </a:r>
            <a:r>
              <a:rPr lang="zh-CN" altLang="en-US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C</a:t>
            </a:r>
            <a:r>
              <a:rPr lang="zh-CN" altLang="en-US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ontainer </a:t>
            </a:r>
            <a:r>
              <a:rPr lang="en-US" altLang="zh-CN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O</a:t>
            </a:r>
            <a:r>
              <a:rPr lang="zh-CN" altLang="en-US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rchestration </a:t>
            </a:r>
            <a:r>
              <a:rPr lang="en-US" altLang="zh-CN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P</a:t>
            </a:r>
            <a:r>
              <a:rPr lang="zh-CN" altLang="en-US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latform</a:t>
            </a:r>
            <a:endParaRPr lang="zh-CN" altLang="en-US" sz="1200" dirty="0">
              <a:solidFill>
                <a:schemeClr val="accent1"/>
              </a:solidFill>
              <a:latin typeface="思源宋体" panose="02020400000000000000" pitchFamily="18" charset="-122"/>
              <a:ea typeface="思源宋体" panose="02020400000000000000" pitchFamily="18" charset="-122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245235"/>
            <a:ext cx="10965180" cy="50203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13840" y="1548765"/>
            <a:ext cx="9286875" cy="4232910"/>
            <a:chOff x="2608" y="1784"/>
            <a:chExt cx="14625" cy="6666"/>
          </a:xfrm>
        </p:grpSpPr>
        <p:sp>
          <p:nvSpPr>
            <p:cNvPr id="2" name="文本框 1"/>
            <p:cNvSpPr txBox="1"/>
            <p:nvPr/>
          </p:nvSpPr>
          <p:spPr>
            <a:xfrm>
              <a:off x="3051" y="2767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API SERVER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indent="0">
                <a:buFont typeface="Arial" panose="020B0604020202020204" pitchFamily="34" charset="0"/>
                <a:buNone/>
              </a:pPr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提供集群控制平面的</a:t>
              </a: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API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051" y="4197"/>
              <a:ext cx="7241" cy="1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CONTROLLER MANAGER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node controller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replicaton controller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endpoints  controller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service account &amp; token controller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51" y="6841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ETCD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持久化存储，用以记录</a:t>
              </a: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cluster</a:t>
              </a:r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状态</a:t>
              </a:r>
              <a:endPara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993" y="4236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KUBE-PROXY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分布式负载均衡，服务发现</a:t>
              </a:r>
              <a:endPara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993" y="5705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SCHEDULER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服务调度</a:t>
              </a:r>
              <a:endPara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608" y="1784"/>
              <a:ext cx="13984" cy="666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993" y="2767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KUBELET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控制</a:t>
              </a: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node</a:t>
              </a:r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节点的</a:t>
              </a: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CRI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582" y="7967"/>
              <a:ext cx="201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Control Panel</a:t>
              </a:r>
              <a:endParaRPr 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567" y="2316"/>
              <a:ext cx="6447" cy="3093"/>
            </a:xfrm>
            <a:prstGeom prst="rect">
              <a:avLst/>
            </a:prstGeom>
            <a:noFill/>
            <a:ln>
              <a:solidFill>
                <a:schemeClr val="accent5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5032" y="4926"/>
              <a:ext cx="98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Node</a:t>
              </a:r>
              <a:endParaRPr 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4860" y="1466215"/>
            <a:ext cx="3325495" cy="4716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54860" y="5578475"/>
            <a:ext cx="3316605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ens33</a:t>
            </a:r>
            <a:endParaRPr lang="en-US" altLang="zh-CN" sz="1400"/>
          </a:p>
          <a:p>
            <a:pPr algn="l"/>
            <a:r>
              <a:rPr lang="en-US" altLang="zh-CN" sz="1400"/>
              <a:t>kube-master</a:t>
            </a:r>
            <a:endParaRPr lang="en-US" altLang="zh-CN" sz="1400"/>
          </a:p>
        </p:txBody>
      </p:sp>
      <p:sp>
        <p:nvSpPr>
          <p:cNvPr id="6" name="圆角矩形 5"/>
          <p:cNvSpPr/>
          <p:nvPr/>
        </p:nvSpPr>
        <p:spPr>
          <a:xfrm>
            <a:off x="3027680" y="23317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API Server</a:t>
            </a:r>
            <a:endParaRPr lang="en-US" altLang="zh-CN" sz="1200"/>
          </a:p>
        </p:txBody>
      </p:sp>
      <p:sp>
        <p:nvSpPr>
          <p:cNvPr id="7" name="圆角矩形 6"/>
          <p:cNvSpPr/>
          <p:nvPr/>
        </p:nvSpPr>
        <p:spPr>
          <a:xfrm>
            <a:off x="2181860" y="29159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Scheduler</a:t>
            </a:r>
            <a:endParaRPr lang="en-US" altLang="zh-CN" sz="1200"/>
          </a:p>
        </p:txBody>
      </p:sp>
      <p:sp>
        <p:nvSpPr>
          <p:cNvPr id="8" name="圆角矩形 7"/>
          <p:cNvSpPr/>
          <p:nvPr/>
        </p:nvSpPr>
        <p:spPr>
          <a:xfrm>
            <a:off x="3880485" y="29159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Controller</a:t>
            </a:r>
            <a:endParaRPr lang="en-US" altLang="zh-CN" sz="1200"/>
          </a:p>
          <a:p>
            <a:pPr algn="ctr"/>
            <a:r>
              <a:rPr lang="en-US" altLang="zh-CN" sz="1200"/>
              <a:t>Manager</a:t>
            </a:r>
            <a:endParaRPr lang="en-US" altLang="zh-CN" sz="1200"/>
          </a:p>
        </p:txBody>
      </p:sp>
      <p:grpSp>
        <p:nvGrpSpPr>
          <p:cNvPr id="2" name="组合 1"/>
          <p:cNvGrpSpPr/>
          <p:nvPr/>
        </p:nvGrpSpPr>
        <p:grpSpPr>
          <a:xfrm>
            <a:off x="3260725" y="3602355"/>
            <a:ext cx="914400" cy="914400"/>
            <a:chOff x="8086" y="5223"/>
            <a:chExt cx="1440" cy="1440"/>
          </a:xfrm>
        </p:grpSpPr>
        <p:pic>
          <p:nvPicPr>
            <p:cNvPr id="9" name="图片 8" descr="303b333634303538353bb3ddc2d6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086" y="5223"/>
              <a:ext cx="1440" cy="144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8181" y="5653"/>
              <a:ext cx="125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/>
                <a:t>etcd</a:t>
              </a:r>
              <a:endParaRPr lang="en-US" altLang="zh-CN" sz="1400"/>
            </a:p>
          </p:txBody>
        </p:sp>
      </p:grpSp>
      <p:sp>
        <p:nvSpPr>
          <p:cNvPr id="3" name="圆角矩形 2"/>
          <p:cNvSpPr/>
          <p:nvPr/>
        </p:nvSpPr>
        <p:spPr>
          <a:xfrm>
            <a:off x="2054860" y="5017770"/>
            <a:ext cx="3317240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Overlay Network</a:t>
            </a:r>
            <a:endParaRPr lang="en-US" altLang="zh-CN" sz="1400"/>
          </a:p>
        </p:txBody>
      </p:sp>
      <p:sp>
        <p:nvSpPr>
          <p:cNvPr id="15" name="矩形 14"/>
          <p:cNvSpPr/>
          <p:nvPr/>
        </p:nvSpPr>
        <p:spPr>
          <a:xfrm>
            <a:off x="6006465" y="1466215"/>
            <a:ext cx="3325495" cy="4716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06465" y="5578475"/>
            <a:ext cx="3316605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ens33</a:t>
            </a:r>
            <a:endParaRPr lang="en-US" altLang="zh-CN" sz="1400"/>
          </a:p>
          <a:p>
            <a:pPr algn="l"/>
            <a:r>
              <a:rPr lang="en-US" altLang="zh-CN" sz="1400"/>
              <a:t>kube-worker</a:t>
            </a:r>
            <a:endParaRPr lang="en-US" altLang="zh-CN" sz="1400"/>
          </a:p>
        </p:txBody>
      </p:sp>
      <p:sp>
        <p:nvSpPr>
          <p:cNvPr id="17" name="圆角矩形 16"/>
          <p:cNvSpPr/>
          <p:nvPr/>
        </p:nvSpPr>
        <p:spPr>
          <a:xfrm>
            <a:off x="6229350" y="23317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kubelet</a:t>
            </a:r>
            <a:endParaRPr lang="en-US" altLang="zh-CN" sz="1200"/>
          </a:p>
        </p:txBody>
      </p:sp>
      <p:sp>
        <p:nvSpPr>
          <p:cNvPr id="21" name="圆角矩形 20"/>
          <p:cNvSpPr/>
          <p:nvPr/>
        </p:nvSpPr>
        <p:spPr>
          <a:xfrm>
            <a:off x="6006465" y="5017770"/>
            <a:ext cx="3317240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Overlay Network</a:t>
            </a:r>
            <a:endParaRPr lang="en-US" altLang="zh-CN" sz="1400"/>
          </a:p>
        </p:txBody>
      </p:sp>
      <p:sp>
        <p:nvSpPr>
          <p:cNvPr id="22" name="圆角矩形 21"/>
          <p:cNvSpPr/>
          <p:nvPr/>
        </p:nvSpPr>
        <p:spPr>
          <a:xfrm>
            <a:off x="7791450" y="23317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kube-proxy</a:t>
            </a:r>
            <a:endParaRPr lang="en-US" altLang="zh-CN" sz="1200"/>
          </a:p>
        </p:txBody>
      </p:sp>
      <p:sp>
        <p:nvSpPr>
          <p:cNvPr id="23" name="圆角矩形 22"/>
          <p:cNvSpPr/>
          <p:nvPr/>
        </p:nvSpPr>
        <p:spPr>
          <a:xfrm>
            <a:off x="2181860" y="1696085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kubelet</a:t>
            </a:r>
            <a:endParaRPr lang="en-US" altLang="zh-CN" sz="1200"/>
          </a:p>
        </p:txBody>
      </p:sp>
      <p:sp>
        <p:nvSpPr>
          <p:cNvPr id="24" name="圆角矩形 23"/>
          <p:cNvSpPr/>
          <p:nvPr/>
        </p:nvSpPr>
        <p:spPr>
          <a:xfrm>
            <a:off x="3880485" y="1696085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kube-proxy</a:t>
            </a:r>
            <a:endParaRPr lang="en-US" altLang="zh-CN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804035" y="1800225"/>
            <a:ext cx="2622550" cy="39636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00580" y="2284095"/>
            <a:ext cx="2029460" cy="1332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spec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2100580" y="4032250"/>
            <a:ext cx="2029460" cy="1332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status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001520" y="1800225"/>
            <a:ext cx="7651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object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010275" y="1800225"/>
            <a:ext cx="3681095" cy="30359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bject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的集合，表示了集群的状态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容器运行的应用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应用可用的资源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应用运行的行为、策略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spec：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定义了用户对object的期望状态</a:t>
            </a: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status：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描述了object的当前状态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1400"/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多数情况卡使用.yaml文件描述一个object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27875" y="1866265"/>
            <a:ext cx="3125470" cy="35585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400290" y="2202815"/>
            <a:ext cx="2591435" cy="5676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apiVersion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400290" y="2970530"/>
            <a:ext cx="2591435" cy="5676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kind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400290" y="3738245"/>
            <a:ext cx="2591435" cy="5676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metadata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400290" y="4505960"/>
            <a:ext cx="2591435" cy="5676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spec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958215" y="1177290"/>
            <a:ext cx="361188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apiVersion: apps/v1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kind: Deployment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metadata</a:t>
            </a:r>
            <a:r>
              <a:rPr lang="zh-CN" altLang="en-US"/>
              <a:t>:</a:t>
            </a:r>
            <a:endParaRPr lang="zh-CN" altLang="en-US"/>
          </a:p>
          <a:p>
            <a:r>
              <a:rPr lang="zh-CN" altLang="en-US"/>
              <a:t>  name: nginx-deployment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spec</a:t>
            </a:r>
            <a:r>
              <a:rPr lang="zh-CN" altLang="en-US"/>
              <a:t>:</a:t>
            </a:r>
            <a:endParaRPr lang="zh-CN" altLang="en-US"/>
          </a:p>
          <a:p>
            <a:r>
              <a:rPr lang="zh-CN" altLang="en-US"/>
              <a:t>  selector:</a:t>
            </a:r>
            <a:endParaRPr lang="zh-CN" altLang="en-US"/>
          </a:p>
          <a:p>
            <a:r>
              <a:rPr lang="zh-CN" altLang="en-US"/>
              <a:t>    matchLabels:</a:t>
            </a:r>
            <a:endParaRPr lang="zh-CN" altLang="en-US"/>
          </a:p>
          <a:p>
            <a:r>
              <a:rPr lang="zh-CN" altLang="en-US"/>
              <a:t>      app: nginx</a:t>
            </a:r>
            <a:endParaRPr lang="zh-CN" altLang="en-US"/>
          </a:p>
          <a:p>
            <a:r>
              <a:rPr lang="zh-CN" altLang="en-US"/>
              <a:t>  replicas: 2 </a:t>
            </a:r>
            <a:endParaRPr lang="zh-CN" altLang="en-US"/>
          </a:p>
          <a:p>
            <a:r>
              <a:rPr lang="zh-CN" altLang="en-US"/>
              <a:t>  template:</a:t>
            </a:r>
            <a:endParaRPr lang="zh-CN" altLang="en-US"/>
          </a:p>
          <a:p>
            <a:r>
              <a:rPr lang="zh-CN" altLang="en-US"/>
              <a:t>    metadata:</a:t>
            </a:r>
            <a:endParaRPr lang="zh-CN" altLang="en-US"/>
          </a:p>
          <a:p>
            <a:r>
              <a:rPr lang="zh-CN" altLang="en-US"/>
              <a:t>      labels:</a:t>
            </a:r>
            <a:endParaRPr lang="zh-CN" altLang="en-US"/>
          </a:p>
          <a:p>
            <a:r>
              <a:rPr lang="zh-CN" altLang="en-US"/>
              <a:t>        app: nginx</a:t>
            </a:r>
            <a:endParaRPr lang="zh-CN" altLang="en-US"/>
          </a:p>
          <a:p>
            <a:r>
              <a:rPr lang="zh-CN" altLang="en-US"/>
              <a:t>    spec:</a:t>
            </a:r>
            <a:endParaRPr lang="zh-CN" altLang="en-US"/>
          </a:p>
          <a:p>
            <a:r>
              <a:rPr lang="zh-CN" altLang="en-US"/>
              <a:t>      containers:</a:t>
            </a:r>
            <a:endParaRPr lang="zh-CN" altLang="en-US"/>
          </a:p>
          <a:p>
            <a:r>
              <a:rPr lang="zh-CN" altLang="en-US"/>
              <a:t>      - name: nginx</a:t>
            </a:r>
            <a:endParaRPr lang="zh-CN" altLang="en-US"/>
          </a:p>
          <a:p>
            <a:r>
              <a:rPr lang="zh-CN" altLang="en-US"/>
              <a:t>        image: nginx:1.14.2</a:t>
            </a:r>
            <a:endParaRPr lang="zh-CN" altLang="en-US"/>
          </a:p>
          <a:p>
            <a:r>
              <a:rPr lang="zh-CN" altLang="en-US"/>
              <a:t>        ports:</a:t>
            </a:r>
            <a:endParaRPr lang="zh-CN" altLang="en-US"/>
          </a:p>
          <a:p>
            <a:r>
              <a:rPr lang="zh-CN" altLang="en-US"/>
              <a:t>        - containerPort: 80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6590" y="1569085"/>
            <a:ext cx="6231255" cy="4292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PODS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是可以创建管理的最小的可部署单元，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是一个或多个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container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的组合，共享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storage/network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，指定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container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如何运行。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Pods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一般情况下不会直接定义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，而是通过工作负载对象来管理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 that run a single container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 that run multiple containers that need to work together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当应用需要横向扩展应用程序，应该使用多个副本（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replication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），通常使用一种工作负载来创建和管理一组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副本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中的容器被同步调动，拥有相同的生命周期，本地通信，可通过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volme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进行资源共享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8420" y="1729740"/>
            <a:ext cx="3724275" cy="39719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7845" y="1757680"/>
            <a:ext cx="1090866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服务的有状态与无状态：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对服务器程序来说，究竟是有状态服务，还是无状态服务，其判断依旧——两个来自相同发起者的请求在服务器端是否具备上下文关系。</a:t>
            </a:r>
            <a:endParaRPr 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状态化请求，服务器端一般都要保存请求的相关信息，每个请求可以默认地使用以前的请求信息。</a:t>
            </a:r>
            <a:endParaRPr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无状态请求，服务器端所能够处理的过程必须全部来自于请求所携带的信息，以及其他服务器端自身所保存的、并且可以被所有请求所使用的公共信息。</a:t>
            </a:r>
            <a:endParaRPr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有状态重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事务，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无状态重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伸缩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有状态：</a:t>
            </a:r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statfulSet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无状态：</a:t>
            </a:r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deployment</a:t>
            </a:r>
            <a:endParaRPr lang="en-US" altLang="zh-CN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这些管理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副本集的高级抽象概念，在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kubernetes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中称之为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workloads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00910" y="2297430"/>
            <a:ext cx="3525520" cy="423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81775" y="2297430"/>
            <a:ext cx="3649980" cy="4237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00910" y="2297430"/>
            <a:ext cx="7321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node01</a:t>
            </a:r>
            <a:endParaRPr lang="en-US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6581775" y="2297430"/>
            <a:ext cx="7321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node02</a:t>
            </a:r>
            <a:endParaRPr lang="en-US" altLang="zh-CN" sz="1400"/>
          </a:p>
        </p:txBody>
      </p:sp>
      <p:sp>
        <p:nvSpPr>
          <p:cNvPr id="7" name="六边形 6"/>
          <p:cNvSpPr/>
          <p:nvPr/>
        </p:nvSpPr>
        <p:spPr>
          <a:xfrm>
            <a:off x="4585335" y="4958080"/>
            <a:ext cx="1016000" cy="8324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Pod-xx1</a:t>
            </a:r>
            <a:endParaRPr lang="zh-CN" altLang="en-US" sz="1000"/>
          </a:p>
        </p:txBody>
      </p:sp>
      <p:sp>
        <p:nvSpPr>
          <p:cNvPr id="8" name="六边形 7"/>
          <p:cNvSpPr/>
          <p:nvPr/>
        </p:nvSpPr>
        <p:spPr>
          <a:xfrm>
            <a:off x="6811645" y="4958080"/>
            <a:ext cx="1016000" cy="8324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Pod-xx</a:t>
            </a:r>
            <a:r>
              <a:rPr lang="en-US" sz="1000"/>
              <a:t>2</a:t>
            </a:r>
            <a:endParaRPr lang="en-US" sz="1000"/>
          </a:p>
        </p:txBody>
      </p:sp>
      <p:sp>
        <p:nvSpPr>
          <p:cNvPr id="9" name="矩形 8"/>
          <p:cNvSpPr/>
          <p:nvPr/>
        </p:nvSpPr>
        <p:spPr>
          <a:xfrm>
            <a:off x="3953510" y="4535805"/>
            <a:ext cx="4504690" cy="1677670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53510" y="4535805"/>
            <a:ext cx="1053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deployment</a:t>
            </a:r>
            <a:endParaRPr lang="en-US" altLang="zh-CN" sz="1400"/>
          </a:p>
        </p:txBody>
      </p:sp>
      <p:sp>
        <p:nvSpPr>
          <p:cNvPr id="15" name="矩形 14"/>
          <p:cNvSpPr/>
          <p:nvPr/>
        </p:nvSpPr>
        <p:spPr>
          <a:xfrm>
            <a:off x="3076575" y="229743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kube-proxy</a:t>
            </a:r>
            <a:endParaRPr lang="en-US" altLang="zh-CN" sz="1400"/>
          </a:p>
        </p:txBody>
      </p:sp>
      <p:sp>
        <p:nvSpPr>
          <p:cNvPr id="16" name="矩形 15"/>
          <p:cNvSpPr/>
          <p:nvPr/>
        </p:nvSpPr>
        <p:spPr>
          <a:xfrm>
            <a:off x="8858885" y="229743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kube-proxy</a:t>
            </a:r>
            <a:endParaRPr lang="en-US" altLang="zh-CN" sz="1400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53510" y="3876040"/>
            <a:ext cx="4504055" cy="520065"/>
          </a:xfrm>
          <a:prstGeom prst="rect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  <a:p>
            <a:pPr algn="ctr"/>
            <a:r>
              <a:rPr lang="en-US" altLang="zh-CN"/>
              <a:t>endpoint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092065" y="4358005"/>
            <a:ext cx="9525" cy="5835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336155" y="4377055"/>
            <a:ext cx="0" cy="5835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461510" y="229743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ingress</a:t>
            </a:r>
            <a:endParaRPr lang="en-US" altLang="zh-CN" sz="1400"/>
          </a:p>
          <a:p>
            <a:pPr algn="ctr"/>
            <a:r>
              <a:rPr lang="en-US" altLang="zh-CN" sz="1400"/>
              <a:t>controller</a:t>
            </a:r>
            <a:endParaRPr lang="en-US" altLang="zh-CN" sz="1400"/>
          </a:p>
        </p:txBody>
      </p:sp>
      <p:sp>
        <p:nvSpPr>
          <p:cNvPr id="24" name="矩形 23"/>
          <p:cNvSpPr/>
          <p:nvPr/>
        </p:nvSpPr>
        <p:spPr>
          <a:xfrm>
            <a:off x="7411720" y="229743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ingress</a:t>
            </a:r>
            <a:endParaRPr lang="en-US" altLang="zh-CN" sz="1400"/>
          </a:p>
          <a:p>
            <a:pPr algn="ctr"/>
            <a:r>
              <a:rPr lang="en-US" altLang="zh-CN" sz="1400"/>
              <a:t>controller</a:t>
            </a:r>
            <a:endParaRPr lang="en-US" altLang="zh-CN" sz="1400"/>
          </a:p>
        </p:txBody>
      </p:sp>
      <p:sp>
        <p:nvSpPr>
          <p:cNvPr id="25" name="矩形 24"/>
          <p:cNvSpPr/>
          <p:nvPr/>
        </p:nvSpPr>
        <p:spPr>
          <a:xfrm>
            <a:off x="3954145" y="3282950"/>
            <a:ext cx="4504055" cy="520065"/>
          </a:xfrm>
          <a:prstGeom prst="rect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ingress</a:t>
            </a:r>
            <a:endParaRPr lang="en-US" altLang="zh-CN"/>
          </a:p>
        </p:txBody>
      </p:sp>
      <p:cxnSp>
        <p:nvCxnSpPr>
          <p:cNvPr id="26" name="直接箭头连接符 25"/>
          <p:cNvCxnSpPr>
            <a:stCxn id="23" idx="2"/>
          </p:cNvCxnSpPr>
          <p:nvPr/>
        </p:nvCxnSpPr>
        <p:spPr>
          <a:xfrm flipH="1">
            <a:off x="5092065" y="2690495"/>
            <a:ext cx="1905" cy="599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8041005" y="2689860"/>
            <a:ext cx="5715" cy="5899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笑脸 27"/>
          <p:cNvSpPr/>
          <p:nvPr/>
        </p:nvSpPr>
        <p:spPr>
          <a:xfrm>
            <a:off x="3709035" y="1061085"/>
            <a:ext cx="469900" cy="47879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8" idx="5"/>
            <a:endCxn id="23" idx="0"/>
          </p:cNvCxnSpPr>
          <p:nvPr/>
        </p:nvCxnSpPr>
        <p:spPr>
          <a:xfrm>
            <a:off x="4110355" y="1470025"/>
            <a:ext cx="983615" cy="827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617085" y="1664970"/>
            <a:ext cx="4768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4-7</a:t>
            </a:r>
            <a:r>
              <a:rPr lang="zh-CN" altLang="en-US" sz="1000"/>
              <a:t>层</a:t>
            </a:r>
            <a:endParaRPr lang="zh-CN" altLang="en-US" sz="1000"/>
          </a:p>
        </p:txBody>
      </p:sp>
      <p:sp>
        <p:nvSpPr>
          <p:cNvPr id="31" name="文本框 30"/>
          <p:cNvSpPr txBox="1"/>
          <p:nvPr/>
        </p:nvSpPr>
        <p:spPr>
          <a:xfrm>
            <a:off x="2200910" y="3952240"/>
            <a:ext cx="5099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/>
              <a:t>CNI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9721850" y="3952240"/>
            <a:ext cx="5099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/>
              <a:t>CNI</a:t>
            </a:r>
            <a:endParaRPr lang="en-US" altLang="zh-CN"/>
          </a:p>
        </p:txBody>
      </p:sp>
      <p:cxnSp>
        <p:nvCxnSpPr>
          <p:cNvPr id="33" name="曲线连接符 32"/>
          <p:cNvCxnSpPr>
            <a:stCxn id="16" idx="2"/>
            <a:endCxn id="17" idx="3"/>
          </p:cNvCxnSpPr>
          <p:nvPr/>
        </p:nvCxnSpPr>
        <p:spPr>
          <a:xfrm rot="5400000">
            <a:off x="8251825" y="2896235"/>
            <a:ext cx="1445895" cy="1033780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15" idx="2"/>
            <a:endCxn id="17" idx="1"/>
          </p:cNvCxnSpPr>
          <p:nvPr/>
        </p:nvCxnSpPr>
        <p:spPr>
          <a:xfrm rot="5400000" flipV="1">
            <a:off x="3108325" y="3290570"/>
            <a:ext cx="1445895" cy="24447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034983" y="5252085"/>
            <a:ext cx="93980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 b="1"/>
              <a:t>Pod Network</a:t>
            </a:r>
            <a:endParaRPr lang="en-US" altLang="zh-CN" sz="1000" b="1"/>
          </a:p>
        </p:txBody>
      </p:sp>
      <p:sp>
        <p:nvSpPr>
          <p:cNvPr id="36" name="文本框 35"/>
          <p:cNvSpPr txBox="1"/>
          <p:nvPr/>
        </p:nvSpPr>
        <p:spPr>
          <a:xfrm>
            <a:off x="6811645" y="3891280"/>
            <a:ext cx="72961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 b="1"/>
              <a:t>Cluster IP</a:t>
            </a:r>
            <a:endParaRPr lang="en-US" altLang="zh-CN" sz="1000" b="1"/>
          </a:p>
        </p:txBody>
      </p:sp>
      <p:sp>
        <p:nvSpPr>
          <p:cNvPr id="2" name="文本框 1"/>
          <p:cNvSpPr txBox="1"/>
          <p:nvPr/>
        </p:nvSpPr>
        <p:spPr>
          <a:xfrm>
            <a:off x="5754370" y="1154430"/>
            <a:ext cx="2658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kubectl apply -f  ***.yaml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3211" y="2944765"/>
            <a:ext cx="3405578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资源对象</a:t>
            </a:r>
            <a:endParaRPr lang="zh-CN" altLang="en-US" sz="2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5900" y="3394855"/>
            <a:ext cx="3100200" cy="50673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介绍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kubernetes</a:t>
            </a:r>
            <a:r>
              <a:rPr lang="zh-CN" altLang="en-US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的网络插件，工作负载，服务发现与负载均衡机制，存储机制，服务暴露机制，调度机制</a:t>
            </a:r>
            <a:endParaRPr lang="zh-CN" altLang="en-US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454511" y="2408865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02</a:t>
            </a:r>
            <a:endParaRPr lang="zh-CN" altLang="en-US" sz="16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94042" y="4277585"/>
            <a:ext cx="26039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 flipH="1">
            <a:off x="3608299" y="2404381"/>
            <a:ext cx="889312" cy="171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3" name="直接连接符 2"/>
          <p:cNvCxnSpPr/>
          <p:nvPr>
            <p:custDataLst>
              <p:tags r:id="rId2"/>
            </p:custDataLst>
          </p:nvPr>
        </p:nvCxnSpPr>
        <p:spPr>
          <a:xfrm rot="16200000" flipV="1">
            <a:off x="4448024" y="2442855"/>
            <a:ext cx="410271" cy="328195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4" name="直接连接符 3"/>
          <p:cNvCxnSpPr/>
          <p:nvPr>
            <p:custDataLst>
              <p:tags r:id="rId3"/>
            </p:custDataLst>
          </p:nvPr>
        </p:nvCxnSpPr>
        <p:spPr>
          <a:xfrm>
            <a:off x="7381932" y="2364680"/>
            <a:ext cx="889312" cy="171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>
          <a:xfrm rot="5400000" flipH="1" flipV="1">
            <a:off x="7021248" y="2403154"/>
            <a:ext cx="410271" cy="328195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6" name="直接连接符 5"/>
          <p:cNvCxnSpPr/>
          <p:nvPr>
            <p:custDataLst>
              <p:tags r:id="rId5"/>
            </p:custDataLst>
          </p:nvPr>
        </p:nvCxnSpPr>
        <p:spPr>
          <a:xfrm flipH="1" flipV="1">
            <a:off x="3608299" y="5332430"/>
            <a:ext cx="889312" cy="171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53" name="直接连接符 52"/>
          <p:cNvCxnSpPr/>
          <p:nvPr>
            <p:custDataLst>
              <p:tags r:id="rId6"/>
            </p:custDataLst>
          </p:nvPr>
        </p:nvCxnSpPr>
        <p:spPr>
          <a:xfrm rot="5400000">
            <a:off x="4448024" y="4967470"/>
            <a:ext cx="410271" cy="328195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54" name="直接连接符 53"/>
          <p:cNvCxnSpPr/>
          <p:nvPr>
            <p:custDataLst>
              <p:tags r:id="rId7"/>
            </p:custDataLst>
          </p:nvPr>
        </p:nvCxnSpPr>
        <p:spPr>
          <a:xfrm flipV="1">
            <a:off x="7381932" y="5267989"/>
            <a:ext cx="889312" cy="171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55" name="直接连接符 54"/>
          <p:cNvCxnSpPr/>
          <p:nvPr>
            <p:custDataLst>
              <p:tags r:id="rId8"/>
            </p:custDataLst>
          </p:nvPr>
        </p:nvCxnSpPr>
        <p:spPr>
          <a:xfrm rot="16200000" flipH="1">
            <a:off x="7021248" y="4903029"/>
            <a:ext cx="410271" cy="328195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56" name="任意多边形 55"/>
          <p:cNvSpPr/>
          <p:nvPr>
            <p:custDataLst>
              <p:tags r:id="rId9"/>
            </p:custDataLst>
          </p:nvPr>
        </p:nvSpPr>
        <p:spPr bwMode="auto">
          <a:xfrm>
            <a:off x="4307482" y="3475850"/>
            <a:ext cx="948412" cy="1704938"/>
          </a:xfrm>
          <a:custGeom>
            <a:avLst/>
            <a:gdLst/>
            <a:ahLst/>
            <a:cxnLst>
              <a:cxn ang="0">
                <a:pos x="318" y="410"/>
              </a:cxn>
              <a:cxn ang="0">
                <a:pos x="318" y="101"/>
              </a:cxn>
              <a:cxn ang="0">
                <a:pos x="76" y="0"/>
              </a:cxn>
              <a:cxn ang="0">
                <a:pos x="33" y="0"/>
              </a:cxn>
              <a:cxn ang="0">
                <a:pos x="0" y="181"/>
              </a:cxn>
              <a:cxn ang="0">
                <a:pos x="172" y="249"/>
              </a:cxn>
              <a:cxn ang="0">
                <a:pos x="173" y="250"/>
              </a:cxn>
              <a:cxn ang="0">
                <a:pos x="180" y="368"/>
              </a:cxn>
              <a:cxn ang="0">
                <a:pos x="176" y="369"/>
              </a:cxn>
              <a:cxn ang="0">
                <a:pos x="17" y="454"/>
              </a:cxn>
              <a:cxn ang="0">
                <a:pos x="75" y="630"/>
              </a:cxn>
              <a:cxn ang="0">
                <a:pos x="259" y="607"/>
              </a:cxn>
              <a:cxn ang="0">
                <a:pos x="260" y="606"/>
              </a:cxn>
              <a:cxn ang="0">
                <a:pos x="324" y="706"/>
              </a:cxn>
              <a:cxn ang="0">
                <a:pos x="320" y="710"/>
              </a:cxn>
              <a:cxn ang="0">
                <a:pos x="222" y="861"/>
              </a:cxn>
              <a:cxn ang="0">
                <a:pos x="300" y="933"/>
              </a:cxn>
              <a:cxn ang="0">
                <a:pos x="518" y="727"/>
              </a:cxn>
              <a:cxn ang="0">
                <a:pos x="318" y="410"/>
              </a:cxn>
            </a:cxnLst>
            <a:rect l="0" t="0" r="r" b="b"/>
            <a:pathLst>
              <a:path w="518" h="933">
                <a:moveTo>
                  <a:pt x="318" y="410"/>
                </a:moveTo>
                <a:cubicBezTo>
                  <a:pt x="291" y="305"/>
                  <a:pt x="293" y="199"/>
                  <a:pt x="318" y="101"/>
                </a:cubicBezTo>
                <a:cubicBezTo>
                  <a:pt x="76" y="0"/>
                  <a:pt x="76" y="0"/>
                  <a:pt x="76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0" y="181"/>
                  <a:pt x="0" y="181"/>
                  <a:pt x="0" y="181"/>
                </a:cubicBezTo>
                <a:cubicBezTo>
                  <a:pt x="172" y="249"/>
                  <a:pt x="172" y="249"/>
                  <a:pt x="172" y="249"/>
                </a:cubicBezTo>
                <a:cubicBezTo>
                  <a:pt x="173" y="250"/>
                  <a:pt x="173" y="250"/>
                  <a:pt x="173" y="250"/>
                </a:cubicBezTo>
                <a:cubicBezTo>
                  <a:pt x="172" y="289"/>
                  <a:pt x="174" y="328"/>
                  <a:pt x="180" y="368"/>
                </a:cubicBezTo>
                <a:cubicBezTo>
                  <a:pt x="176" y="369"/>
                  <a:pt x="176" y="369"/>
                  <a:pt x="176" y="369"/>
                </a:cubicBezTo>
                <a:cubicBezTo>
                  <a:pt x="17" y="454"/>
                  <a:pt x="17" y="454"/>
                  <a:pt x="17" y="454"/>
                </a:cubicBezTo>
                <a:cubicBezTo>
                  <a:pt x="75" y="630"/>
                  <a:pt x="75" y="630"/>
                  <a:pt x="75" y="630"/>
                </a:cubicBezTo>
                <a:cubicBezTo>
                  <a:pt x="259" y="607"/>
                  <a:pt x="259" y="607"/>
                  <a:pt x="259" y="607"/>
                </a:cubicBezTo>
                <a:cubicBezTo>
                  <a:pt x="260" y="606"/>
                  <a:pt x="260" y="606"/>
                  <a:pt x="260" y="606"/>
                </a:cubicBezTo>
                <a:cubicBezTo>
                  <a:pt x="279" y="641"/>
                  <a:pt x="300" y="675"/>
                  <a:pt x="324" y="706"/>
                </a:cubicBezTo>
                <a:cubicBezTo>
                  <a:pt x="320" y="710"/>
                  <a:pt x="320" y="710"/>
                  <a:pt x="320" y="710"/>
                </a:cubicBezTo>
                <a:cubicBezTo>
                  <a:pt x="222" y="861"/>
                  <a:pt x="222" y="861"/>
                  <a:pt x="222" y="861"/>
                </a:cubicBezTo>
                <a:cubicBezTo>
                  <a:pt x="300" y="933"/>
                  <a:pt x="300" y="933"/>
                  <a:pt x="300" y="933"/>
                </a:cubicBezTo>
                <a:cubicBezTo>
                  <a:pt x="518" y="727"/>
                  <a:pt x="518" y="727"/>
                  <a:pt x="518" y="727"/>
                </a:cubicBezTo>
                <a:cubicBezTo>
                  <a:pt x="423" y="648"/>
                  <a:pt x="351" y="539"/>
                  <a:pt x="318" y="410"/>
                </a:cubicBezTo>
                <a:close/>
              </a:path>
            </a:pathLst>
          </a:custGeom>
          <a:solidFill>
            <a:srgbClr val="9BBB59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57" name="任意多边形 56"/>
          <p:cNvSpPr/>
          <p:nvPr>
            <p:custDataLst>
              <p:tags r:id="rId10"/>
            </p:custDataLst>
          </p:nvPr>
        </p:nvSpPr>
        <p:spPr bwMode="auto">
          <a:xfrm>
            <a:off x="6023446" y="2293646"/>
            <a:ext cx="1526283" cy="1250581"/>
          </a:xfrm>
          <a:custGeom>
            <a:avLst/>
            <a:gdLst/>
            <a:ahLst/>
            <a:cxnLst>
              <a:cxn ang="0">
                <a:pos x="547" y="684"/>
              </a:cxn>
              <a:cxn ang="0">
                <a:pos x="834" y="605"/>
              </a:cxn>
              <a:cxn ang="0">
                <a:pos x="811" y="534"/>
              </a:cxn>
              <a:cxn ang="0">
                <a:pos x="627" y="557"/>
              </a:cxn>
              <a:cxn ang="0">
                <a:pos x="563" y="456"/>
              </a:cxn>
              <a:cxn ang="0">
                <a:pos x="566" y="453"/>
              </a:cxn>
              <a:cxn ang="0">
                <a:pos x="664" y="303"/>
              </a:cxn>
              <a:cxn ang="0">
                <a:pos x="529" y="177"/>
              </a:cxn>
              <a:cxn ang="0">
                <a:pos x="379" y="285"/>
              </a:cxn>
              <a:cxn ang="0">
                <a:pos x="275" y="227"/>
              </a:cxn>
              <a:cxn ang="0">
                <a:pos x="276" y="224"/>
              </a:cxn>
              <a:cxn ang="0">
                <a:pos x="289" y="45"/>
              </a:cxn>
              <a:cxn ang="0">
                <a:pos x="110" y="0"/>
              </a:cxn>
              <a:cxn ang="0">
                <a:pos x="30" y="166"/>
              </a:cxn>
              <a:cxn ang="0">
                <a:pos x="0" y="163"/>
              </a:cxn>
              <a:cxn ang="0">
                <a:pos x="0" y="290"/>
              </a:cxn>
              <a:cxn ang="0">
                <a:pos x="547" y="684"/>
              </a:cxn>
            </a:cxnLst>
            <a:rect l="0" t="0" r="r" b="b"/>
            <a:pathLst>
              <a:path w="834" h="684">
                <a:moveTo>
                  <a:pt x="547" y="684"/>
                </a:moveTo>
                <a:cubicBezTo>
                  <a:pt x="834" y="605"/>
                  <a:pt x="834" y="605"/>
                  <a:pt x="834" y="605"/>
                </a:cubicBezTo>
                <a:cubicBezTo>
                  <a:pt x="811" y="534"/>
                  <a:pt x="811" y="534"/>
                  <a:pt x="811" y="534"/>
                </a:cubicBezTo>
                <a:cubicBezTo>
                  <a:pt x="627" y="557"/>
                  <a:pt x="627" y="557"/>
                  <a:pt x="627" y="557"/>
                </a:cubicBezTo>
                <a:cubicBezTo>
                  <a:pt x="608" y="521"/>
                  <a:pt x="587" y="487"/>
                  <a:pt x="563" y="456"/>
                </a:cubicBezTo>
                <a:cubicBezTo>
                  <a:pt x="566" y="453"/>
                  <a:pt x="566" y="453"/>
                  <a:pt x="566" y="453"/>
                </a:cubicBezTo>
                <a:cubicBezTo>
                  <a:pt x="664" y="303"/>
                  <a:pt x="664" y="303"/>
                  <a:pt x="664" y="303"/>
                </a:cubicBezTo>
                <a:cubicBezTo>
                  <a:pt x="529" y="177"/>
                  <a:pt x="529" y="177"/>
                  <a:pt x="529" y="177"/>
                </a:cubicBezTo>
                <a:cubicBezTo>
                  <a:pt x="379" y="285"/>
                  <a:pt x="379" y="285"/>
                  <a:pt x="379" y="285"/>
                </a:cubicBezTo>
                <a:cubicBezTo>
                  <a:pt x="346" y="263"/>
                  <a:pt x="311" y="244"/>
                  <a:pt x="275" y="227"/>
                </a:cubicBezTo>
                <a:cubicBezTo>
                  <a:pt x="276" y="224"/>
                  <a:pt x="276" y="224"/>
                  <a:pt x="276" y="224"/>
                </a:cubicBezTo>
                <a:cubicBezTo>
                  <a:pt x="289" y="45"/>
                  <a:pt x="289" y="45"/>
                  <a:pt x="289" y="45"/>
                </a:cubicBezTo>
                <a:cubicBezTo>
                  <a:pt x="110" y="0"/>
                  <a:pt x="110" y="0"/>
                  <a:pt x="110" y="0"/>
                </a:cubicBezTo>
                <a:cubicBezTo>
                  <a:pt x="30" y="166"/>
                  <a:pt x="30" y="166"/>
                  <a:pt x="30" y="166"/>
                </a:cubicBezTo>
                <a:cubicBezTo>
                  <a:pt x="19" y="165"/>
                  <a:pt x="12" y="164"/>
                  <a:pt x="0" y="163"/>
                </a:cubicBezTo>
                <a:cubicBezTo>
                  <a:pt x="0" y="290"/>
                  <a:pt x="0" y="290"/>
                  <a:pt x="0" y="290"/>
                </a:cubicBezTo>
                <a:cubicBezTo>
                  <a:pt x="240" y="300"/>
                  <a:pt x="459" y="453"/>
                  <a:pt x="547" y="684"/>
                </a:cubicBezTo>
                <a:close/>
              </a:path>
            </a:pathLst>
          </a:custGeom>
          <a:solidFill>
            <a:srgbClr val="1AA3AA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58" name="任意多边形 57"/>
          <p:cNvSpPr/>
          <p:nvPr>
            <p:custDataLst>
              <p:tags r:id="rId11"/>
            </p:custDataLst>
          </p:nvPr>
        </p:nvSpPr>
        <p:spPr bwMode="auto">
          <a:xfrm>
            <a:off x="4660377" y="2300264"/>
            <a:ext cx="1268226" cy="1266019"/>
          </a:xfrm>
          <a:custGeom>
            <a:avLst/>
            <a:gdLst/>
            <a:ahLst/>
            <a:cxnLst>
              <a:cxn ang="0">
                <a:pos x="566" y="305"/>
              </a:cxn>
              <a:cxn ang="0">
                <a:pos x="694" y="286"/>
              </a:cxn>
              <a:cxn ang="0">
                <a:pos x="694" y="159"/>
              </a:cxn>
              <a:cxn ang="0">
                <a:pos x="655" y="163"/>
              </a:cxn>
              <a:cxn ang="0">
                <a:pos x="654" y="160"/>
              </a:cxn>
              <a:cxn ang="0">
                <a:pos x="584" y="0"/>
              </a:cxn>
              <a:cxn ang="0">
                <a:pos x="405" y="46"/>
              </a:cxn>
              <a:cxn ang="0">
                <a:pos x="415" y="227"/>
              </a:cxn>
              <a:cxn ang="0">
                <a:pos x="280" y="305"/>
              </a:cxn>
              <a:cxn ang="0">
                <a:pos x="278" y="302"/>
              </a:cxn>
              <a:cxn ang="0">
                <a:pos x="128" y="201"/>
              </a:cxn>
              <a:cxn ang="0">
                <a:pos x="0" y="334"/>
              </a:cxn>
              <a:cxn ang="0">
                <a:pos x="106" y="484"/>
              </a:cxn>
              <a:cxn ang="0">
                <a:pos x="24" y="642"/>
              </a:cxn>
              <a:cxn ang="0">
                <a:pos x="24" y="642"/>
              </a:cxn>
              <a:cxn ang="0">
                <a:pos x="141" y="692"/>
              </a:cxn>
              <a:cxn ang="0">
                <a:pos x="566" y="305"/>
              </a:cxn>
            </a:cxnLst>
            <a:rect l="0" t="0" r="r" b="b"/>
            <a:pathLst>
              <a:path w="694" h="692">
                <a:moveTo>
                  <a:pt x="566" y="305"/>
                </a:moveTo>
                <a:cubicBezTo>
                  <a:pt x="608" y="294"/>
                  <a:pt x="650" y="288"/>
                  <a:pt x="694" y="286"/>
                </a:cubicBezTo>
                <a:cubicBezTo>
                  <a:pt x="694" y="159"/>
                  <a:pt x="694" y="159"/>
                  <a:pt x="694" y="159"/>
                </a:cubicBezTo>
                <a:cubicBezTo>
                  <a:pt x="682" y="159"/>
                  <a:pt x="670" y="161"/>
                  <a:pt x="655" y="163"/>
                </a:cubicBezTo>
                <a:cubicBezTo>
                  <a:pt x="654" y="160"/>
                  <a:pt x="654" y="160"/>
                  <a:pt x="654" y="160"/>
                </a:cubicBezTo>
                <a:cubicBezTo>
                  <a:pt x="584" y="0"/>
                  <a:pt x="584" y="0"/>
                  <a:pt x="584" y="0"/>
                </a:cubicBezTo>
                <a:cubicBezTo>
                  <a:pt x="405" y="46"/>
                  <a:pt x="405" y="46"/>
                  <a:pt x="405" y="46"/>
                </a:cubicBezTo>
                <a:cubicBezTo>
                  <a:pt x="415" y="227"/>
                  <a:pt x="415" y="227"/>
                  <a:pt x="415" y="227"/>
                </a:cubicBezTo>
                <a:cubicBezTo>
                  <a:pt x="367" y="249"/>
                  <a:pt x="322" y="274"/>
                  <a:pt x="280" y="305"/>
                </a:cubicBezTo>
                <a:cubicBezTo>
                  <a:pt x="278" y="302"/>
                  <a:pt x="278" y="302"/>
                  <a:pt x="278" y="302"/>
                </a:cubicBezTo>
                <a:cubicBezTo>
                  <a:pt x="128" y="201"/>
                  <a:pt x="128" y="201"/>
                  <a:pt x="128" y="201"/>
                </a:cubicBezTo>
                <a:cubicBezTo>
                  <a:pt x="0" y="334"/>
                  <a:pt x="0" y="334"/>
                  <a:pt x="0" y="334"/>
                </a:cubicBezTo>
                <a:cubicBezTo>
                  <a:pt x="106" y="484"/>
                  <a:pt x="106" y="484"/>
                  <a:pt x="106" y="484"/>
                </a:cubicBezTo>
                <a:cubicBezTo>
                  <a:pt x="73" y="534"/>
                  <a:pt x="45" y="586"/>
                  <a:pt x="24" y="642"/>
                </a:cubicBezTo>
                <a:cubicBezTo>
                  <a:pt x="24" y="642"/>
                  <a:pt x="24" y="642"/>
                  <a:pt x="24" y="642"/>
                </a:cubicBezTo>
                <a:cubicBezTo>
                  <a:pt x="141" y="692"/>
                  <a:pt x="141" y="692"/>
                  <a:pt x="141" y="692"/>
                </a:cubicBezTo>
                <a:cubicBezTo>
                  <a:pt x="207" y="507"/>
                  <a:pt x="361" y="358"/>
                  <a:pt x="566" y="305"/>
                </a:cubicBezTo>
                <a:close/>
              </a:path>
            </a:pathLst>
          </a:custGeom>
          <a:solidFill>
            <a:srgbClr val="3498DB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59" name="任意多边形 58"/>
          <p:cNvSpPr/>
          <p:nvPr>
            <p:custDataLst>
              <p:tags r:id="rId12"/>
            </p:custDataLst>
          </p:nvPr>
        </p:nvSpPr>
        <p:spPr bwMode="auto">
          <a:xfrm>
            <a:off x="4925050" y="4863177"/>
            <a:ext cx="1784339" cy="741084"/>
          </a:xfrm>
          <a:custGeom>
            <a:avLst/>
            <a:gdLst/>
            <a:ahLst/>
            <a:cxnLst>
              <a:cxn ang="0">
                <a:pos x="728" y="92"/>
              </a:cxn>
              <a:cxn ang="0">
                <a:pos x="222" y="0"/>
              </a:cxn>
              <a:cxn ang="0">
                <a:pos x="0" y="210"/>
              </a:cxn>
              <a:cxn ang="0">
                <a:pos x="19" y="227"/>
              </a:cxn>
              <a:cxn ang="0">
                <a:pos x="169" y="119"/>
              </a:cxn>
              <a:cxn ang="0">
                <a:pos x="171" y="117"/>
              </a:cxn>
              <a:cxn ang="0">
                <a:pos x="274" y="174"/>
              </a:cxn>
              <a:cxn ang="0">
                <a:pos x="272" y="180"/>
              </a:cxn>
              <a:cxn ang="0">
                <a:pos x="259" y="359"/>
              </a:cxn>
              <a:cxn ang="0">
                <a:pos x="438" y="405"/>
              </a:cxn>
              <a:cxn ang="0">
                <a:pos x="517" y="237"/>
              </a:cxn>
              <a:cxn ang="0">
                <a:pos x="530" y="232"/>
              </a:cxn>
              <a:cxn ang="0">
                <a:pos x="661" y="228"/>
              </a:cxn>
              <a:cxn ang="0">
                <a:pos x="663" y="235"/>
              </a:cxn>
              <a:cxn ang="0">
                <a:pos x="706" y="383"/>
              </a:cxn>
              <a:cxn ang="0">
                <a:pos x="884" y="337"/>
              </a:cxn>
              <a:cxn ang="0">
                <a:pos x="876" y="163"/>
              </a:cxn>
              <a:cxn ang="0">
                <a:pos x="877" y="166"/>
              </a:cxn>
              <a:cxn ang="0">
                <a:pos x="976" y="115"/>
              </a:cxn>
              <a:cxn ang="0">
                <a:pos x="908" y="13"/>
              </a:cxn>
              <a:cxn ang="0">
                <a:pos x="728" y="92"/>
              </a:cxn>
            </a:cxnLst>
            <a:rect l="0" t="0" r="r" b="b"/>
            <a:pathLst>
              <a:path w="976" h="405">
                <a:moveTo>
                  <a:pt x="728" y="92"/>
                </a:moveTo>
                <a:cubicBezTo>
                  <a:pt x="547" y="139"/>
                  <a:pt x="364" y="99"/>
                  <a:pt x="222" y="0"/>
                </a:cubicBezTo>
                <a:cubicBezTo>
                  <a:pt x="0" y="210"/>
                  <a:pt x="0" y="210"/>
                  <a:pt x="0" y="210"/>
                </a:cubicBezTo>
                <a:cubicBezTo>
                  <a:pt x="19" y="227"/>
                  <a:pt x="19" y="227"/>
                  <a:pt x="19" y="227"/>
                </a:cubicBezTo>
                <a:cubicBezTo>
                  <a:pt x="169" y="119"/>
                  <a:pt x="169" y="119"/>
                  <a:pt x="169" y="119"/>
                </a:cubicBezTo>
                <a:cubicBezTo>
                  <a:pt x="171" y="117"/>
                  <a:pt x="171" y="117"/>
                  <a:pt x="171" y="117"/>
                </a:cubicBezTo>
                <a:cubicBezTo>
                  <a:pt x="204" y="139"/>
                  <a:pt x="238" y="158"/>
                  <a:pt x="274" y="174"/>
                </a:cubicBezTo>
                <a:cubicBezTo>
                  <a:pt x="272" y="180"/>
                  <a:pt x="272" y="180"/>
                  <a:pt x="272" y="180"/>
                </a:cubicBezTo>
                <a:cubicBezTo>
                  <a:pt x="259" y="359"/>
                  <a:pt x="259" y="359"/>
                  <a:pt x="259" y="359"/>
                </a:cubicBezTo>
                <a:cubicBezTo>
                  <a:pt x="438" y="405"/>
                  <a:pt x="438" y="405"/>
                  <a:pt x="438" y="405"/>
                </a:cubicBezTo>
                <a:cubicBezTo>
                  <a:pt x="517" y="237"/>
                  <a:pt x="517" y="237"/>
                  <a:pt x="517" y="237"/>
                </a:cubicBezTo>
                <a:cubicBezTo>
                  <a:pt x="530" y="232"/>
                  <a:pt x="530" y="232"/>
                  <a:pt x="530" y="232"/>
                </a:cubicBezTo>
                <a:cubicBezTo>
                  <a:pt x="569" y="235"/>
                  <a:pt x="601" y="236"/>
                  <a:pt x="661" y="228"/>
                </a:cubicBezTo>
                <a:cubicBezTo>
                  <a:pt x="663" y="235"/>
                  <a:pt x="663" y="235"/>
                  <a:pt x="663" y="235"/>
                </a:cubicBezTo>
                <a:cubicBezTo>
                  <a:pt x="706" y="383"/>
                  <a:pt x="706" y="383"/>
                  <a:pt x="706" y="383"/>
                </a:cubicBezTo>
                <a:cubicBezTo>
                  <a:pt x="884" y="337"/>
                  <a:pt x="884" y="337"/>
                  <a:pt x="884" y="337"/>
                </a:cubicBezTo>
                <a:cubicBezTo>
                  <a:pt x="876" y="163"/>
                  <a:pt x="876" y="163"/>
                  <a:pt x="876" y="163"/>
                </a:cubicBezTo>
                <a:cubicBezTo>
                  <a:pt x="877" y="166"/>
                  <a:pt x="877" y="166"/>
                  <a:pt x="877" y="166"/>
                </a:cubicBezTo>
                <a:cubicBezTo>
                  <a:pt x="911" y="151"/>
                  <a:pt x="944" y="134"/>
                  <a:pt x="976" y="115"/>
                </a:cubicBezTo>
                <a:cubicBezTo>
                  <a:pt x="908" y="13"/>
                  <a:pt x="908" y="13"/>
                  <a:pt x="908" y="13"/>
                </a:cubicBezTo>
                <a:cubicBezTo>
                  <a:pt x="854" y="48"/>
                  <a:pt x="794" y="75"/>
                  <a:pt x="728" y="92"/>
                </a:cubicBezTo>
                <a:close/>
              </a:path>
            </a:pathLst>
          </a:custGeom>
          <a:solidFill>
            <a:srgbClr val="1F74AD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0" name="任意多边形 59"/>
          <p:cNvSpPr/>
          <p:nvPr>
            <p:custDataLst>
              <p:tags r:id="rId13"/>
            </p:custDataLst>
          </p:nvPr>
        </p:nvSpPr>
        <p:spPr bwMode="auto">
          <a:xfrm>
            <a:off x="6663072" y="3489086"/>
            <a:ext cx="981498" cy="1738021"/>
          </a:xfrm>
          <a:custGeom>
            <a:avLst/>
            <a:gdLst/>
            <a:ahLst/>
            <a:cxnLst>
              <a:cxn ang="0">
                <a:pos x="364" y="260"/>
              </a:cxn>
              <a:cxn ang="0">
                <a:pos x="357" y="142"/>
              </a:cxn>
              <a:cxn ang="0">
                <a:pos x="361" y="140"/>
              </a:cxn>
              <a:cxn ang="0">
                <a:pos x="519" y="55"/>
              </a:cxn>
              <a:cxn ang="0">
                <a:pos x="501" y="0"/>
              </a:cxn>
              <a:cxn ang="0">
                <a:pos x="214" y="80"/>
              </a:cxn>
              <a:cxn ang="0">
                <a:pos x="219" y="95"/>
              </a:cxn>
              <a:cxn ang="0">
                <a:pos x="0" y="735"/>
              </a:cxn>
              <a:cxn ang="0">
                <a:pos x="85" y="862"/>
              </a:cxn>
              <a:cxn ang="0">
                <a:pos x="215" y="951"/>
              </a:cxn>
              <a:cxn ang="0">
                <a:pos x="343" y="818"/>
              </a:cxn>
              <a:cxn ang="0">
                <a:pos x="237" y="666"/>
              </a:cxn>
              <a:cxn ang="0">
                <a:pos x="236" y="665"/>
              </a:cxn>
              <a:cxn ang="0">
                <a:pos x="318" y="507"/>
              </a:cxn>
              <a:cxn ang="0">
                <a:pos x="324" y="508"/>
              </a:cxn>
              <a:cxn ang="0">
                <a:pos x="503" y="510"/>
              </a:cxn>
              <a:cxn ang="0">
                <a:pos x="537" y="328"/>
              </a:cxn>
              <a:cxn ang="0">
                <a:pos x="365" y="260"/>
              </a:cxn>
              <a:cxn ang="0">
                <a:pos x="364" y="260"/>
              </a:cxn>
            </a:cxnLst>
            <a:rect l="0" t="0" r="r" b="b"/>
            <a:pathLst>
              <a:path w="537" h="951">
                <a:moveTo>
                  <a:pt x="364" y="260"/>
                </a:moveTo>
                <a:cubicBezTo>
                  <a:pt x="365" y="221"/>
                  <a:pt x="363" y="181"/>
                  <a:pt x="357" y="142"/>
                </a:cubicBezTo>
                <a:cubicBezTo>
                  <a:pt x="361" y="140"/>
                  <a:pt x="361" y="140"/>
                  <a:pt x="361" y="140"/>
                </a:cubicBezTo>
                <a:cubicBezTo>
                  <a:pt x="519" y="55"/>
                  <a:pt x="519" y="55"/>
                  <a:pt x="519" y="55"/>
                </a:cubicBezTo>
                <a:cubicBezTo>
                  <a:pt x="501" y="0"/>
                  <a:pt x="501" y="0"/>
                  <a:pt x="501" y="0"/>
                </a:cubicBezTo>
                <a:cubicBezTo>
                  <a:pt x="214" y="80"/>
                  <a:pt x="214" y="80"/>
                  <a:pt x="214" y="80"/>
                </a:cubicBezTo>
                <a:cubicBezTo>
                  <a:pt x="216" y="85"/>
                  <a:pt x="217" y="90"/>
                  <a:pt x="219" y="95"/>
                </a:cubicBezTo>
                <a:cubicBezTo>
                  <a:pt x="282" y="340"/>
                  <a:pt x="188" y="589"/>
                  <a:pt x="0" y="735"/>
                </a:cubicBezTo>
                <a:cubicBezTo>
                  <a:pt x="85" y="862"/>
                  <a:pt x="85" y="862"/>
                  <a:pt x="85" y="862"/>
                </a:cubicBezTo>
                <a:cubicBezTo>
                  <a:pt x="215" y="951"/>
                  <a:pt x="215" y="951"/>
                  <a:pt x="215" y="951"/>
                </a:cubicBezTo>
                <a:cubicBezTo>
                  <a:pt x="343" y="818"/>
                  <a:pt x="343" y="818"/>
                  <a:pt x="343" y="818"/>
                </a:cubicBezTo>
                <a:cubicBezTo>
                  <a:pt x="237" y="666"/>
                  <a:pt x="237" y="666"/>
                  <a:pt x="237" y="666"/>
                </a:cubicBezTo>
                <a:cubicBezTo>
                  <a:pt x="236" y="665"/>
                  <a:pt x="236" y="665"/>
                  <a:pt x="236" y="665"/>
                </a:cubicBezTo>
                <a:cubicBezTo>
                  <a:pt x="269" y="616"/>
                  <a:pt x="297" y="563"/>
                  <a:pt x="318" y="507"/>
                </a:cubicBezTo>
                <a:cubicBezTo>
                  <a:pt x="324" y="508"/>
                  <a:pt x="324" y="508"/>
                  <a:pt x="324" y="508"/>
                </a:cubicBezTo>
                <a:cubicBezTo>
                  <a:pt x="503" y="510"/>
                  <a:pt x="503" y="510"/>
                  <a:pt x="503" y="510"/>
                </a:cubicBezTo>
                <a:cubicBezTo>
                  <a:pt x="537" y="328"/>
                  <a:pt x="537" y="328"/>
                  <a:pt x="537" y="328"/>
                </a:cubicBezTo>
                <a:cubicBezTo>
                  <a:pt x="365" y="260"/>
                  <a:pt x="365" y="260"/>
                  <a:pt x="365" y="260"/>
                </a:cubicBezTo>
                <a:lnTo>
                  <a:pt x="364" y="260"/>
                </a:lnTo>
                <a:close/>
              </a:path>
            </a:pathLst>
          </a:custGeom>
          <a:solidFill>
            <a:srgbClr val="69A35B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1" name="任意多边形 60"/>
          <p:cNvSpPr/>
          <p:nvPr>
            <p:custDataLst>
              <p:tags r:id="rId14"/>
            </p:custDataLst>
          </p:nvPr>
        </p:nvSpPr>
        <p:spPr bwMode="auto">
          <a:xfrm>
            <a:off x="4839035" y="2811965"/>
            <a:ext cx="2273984" cy="2273983"/>
          </a:xfrm>
          <a:custGeom>
            <a:avLst/>
            <a:gdLst/>
            <a:ahLst/>
            <a:cxnLst>
              <a:cxn ang="0">
                <a:pos x="1116" y="391"/>
              </a:cxn>
              <a:cxn ang="0">
                <a:pos x="391" y="127"/>
              </a:cxn>
              <a:cxn ang="0">
                <a:pos x="127" y="851"/>
              </a:cxn>
              <a:cxn ang="0">
                <a:pos x="851" y="1115"/>
              </a:cxn>
              <a:cxn ang="0">
                <a:pos x="1116" y="391"/>
              </a:cxn>
            </a:cxnLst>
            <a:rect l="0" t="0" r="r" b="b"/>
            <a:pathLst>
              <a:path w="1243" h="1243">
                <a:moveTo>
                  <a:pt x="1116" y="391"/>
                </a:moveTo>
                <a:cubicBezTo>
                  <a:pt x="989" y="118"/>
                  <a:pt x="664" y="0"/>
                  <a:pt x="391" y="127"/>
                </a:cubicBezTo>
                <a:cubicBezTo>
                  <a:pt x="118" y="254"/>
                  <a:pt x="0" y="578"/>
                  <a:pt x="127" y="851"/>
                </a:cubicBezTo>
                <a:cubicBezTo>
                  <a:pt x="254" y="1124"/>
                  <a:pt x="579" y="1243"/>
                  <a:pt x="851" y="1115"/>
                </a:cubicBezTo>
                <a:cubicBezTo>
                  <a:pt x="1124" y="988"/>
                  <a:pt x="1243" y="664"/>
                  <a:pt x="1116" y="391"/>
                </a:cubicBezTo>
                <a:close/>
              </a:path>
            </a:pathLst>
          </a:custGeom>
          <a:solidFill>
            <a:srgbClr val="1F74AD">
              <a:lumMod val="20000"/>
              <a:lumOff val="80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2" name="任意多边形 61"/>
          <p:cNvSpPr/>
          <p:nvPr>
            <p:custDataLst>
              <p:tags r:id="rId15"/>
            </p:custDataLst>
          </p:nvPr>
        </p:nvSpPr>
        <p:spPr bwMode="auto">
          <a:xfrm>
            <a:off x="5404673" y="3371632"/>
            <a:ext cx="1182522" cy="744548"/>
          </a:xfrm>
          <a:custGeom>
            <a:avLst/>
            <a:gdLst/>
            <a:ahLst/>
            <a:cxnLst>
              <a:cxn ang="0">
                <a:pos x="880" y="447"/>
              </a:cxn>
              <a:cxn ang="0">
                <a:pos x="879" y="427"/>
              </a:cxn>
              <a:cxn ang="0">
                <a:pos x="431" y="0"/>
              </a:cxn>
              <a:cxn ang="0">
                <a:pos x="3" y="317"/>
              </a:cxn>
              <a:cxn ang="0">
                <a:pos x="0" y="326"/>
              </a:cxn>
              <a:cxn ang="0">
                <a:pos x="108" y="326"/>
              </a:cxn>
              <a:cxn ang="0">
                <a:pos x="109" y="322"/>
              </a:cxn>
              <a:cxn ang="0">
                <a:pos x="431" y="102"/>
              </a:cxn>
              <a:cxn ang="0">
                <a:pos x="776" y="424"/>
              </a:cxn>
              <a:cxn ang="0">
                <a:pos x="778" y="447"/>
              </a:cxn>
              <a:cxn ang="0">
                <a:pos x="729" y="447"/>
              </a:cxn>
              <a:cxn ang="0">
                <a:pos x="826" y="580"/>
              </a:cxn>
              <a:cxn ang="0">
                <a:pos x="921" y="447"/>
              </a:cxn>
              <a:cxn ang="0">
                <a:pos x="880" y="447"/>
              </a:cxn>
            </a:cxnLst>
            <a:rect l="0" t="0" r="r" b="b"/>
            <a:pathLst>
              <a:path w="921" h="580">
                <a:moveTo>
                  <a:pt x="880" y="447"/>
                </a:moveTo>
                <a:cubicBezTo>
                  <a:pt x="879" y="427"/>
                  <a:pt x="879" y="427"/>
                  <a:pt x="879" y="427"/>
                </a:cubicBezTo>
                <a:cubicBezTo>
                  <a:pt x="867" y="187"/>
                  <a:pt x="670" y="0"/>
                  <a:pt x="431" y="0"/>
                </a:cubicBezTo>
                <a:cubicBezTo>
                  <a:pt x="236" y="0"/>
                  <a:pt x="60" y="130"/>
                  <a:pt x="3" y="317"/>
                </a:cubicBezTo>
                <a:cubicBezTo>
                  <a:pt x="0" y="326"/>
                  <a:pt x="0" y="326"/>
                  <a:pt x="0" y="326"/>
                </a:cubicBezTo>
                <a:cubicBezTo>
                  <a:pt x="108" y="326"/>
                  <a:pt x="108" y="326"/>
                  <a:pt x="108" y="326"/>
                </a:cubicBezTo>
                <a:cubicBezTo>
                  <a:pt x="109" y="322"/>
                  <a:pt x="109" y="322"/>
                  <a:pt x="109" y="322"/>
                </a:cubicBezTo>
                <a:cubicBezTo>
                  <a:pt x="162" y="188"/>
                  <a:pt x="288" y="102"/>
                  <a:pt x="431" y="102"/>
                </a:cubicBezTo>
                <a:cubicBezTo>
                  <a:pt x="612" y="102"/>
                  <a:pt x="763" y="244"/>
                  <a:pt x="776" y="424"/>
                </a:cubicBezTo>
                <a:cubicBezTo>
                  <a:pt x="778" y="447"/>
                  <a:pt x="778" y="447"/>
                  <a:pt x="778" y="447"/>
                </a:cubicBezTo>
                <a:cubicBezTo>
                  <a:pt x="729" y="447"/>
                  <a:pt x="729" y="447"/>
                  <a:pt x="729" y="447"/>
                </a:cubicBezTo>
                <a:cubicBezTo>
                  <a:pt x="826" y="580"/>
                  <a:pt x="826" y="580"/>
                  <a:pt x="826" y="580"/>
                </a:cubicBezTo>
                <a:cubicBezTo>
                  <a:pt x="921" y="447"/>
                  <a:pt x="921" y="447"/>
                  <a:pt x="921" y="447"/>
                </a:cubicBezTo>
                <a:lnTo>
                  <a:pt x="880" y="447"/>
                </a:ln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3" name="任意多边形 62"/>
          <p:cNvSpPr/>
          <p:nvPr>
            <p:custDataLst>
              <p:tags r:id="rId16"/>
            </p:custDataLst>
          </p:nvPr>
        </p:nvSpPr>
        <p:spPr bwMode="auto">
          <a:xfrm>
            <a:off x="5364858" y="3964882"/>
            <a:ext cx="1075018" cy="561397"/>
          </a:xfrm>
          <a:custGeom>
            <a:avLst/>
            <a:gdLst/>
            <a:ahLst/>
            <a:cxnLst>
              <a:cxn ang="0">
                <a:pos x="704" y="235"/>
              </a:cxn>
              <a:cxn ang="0">
                <a:pos x="462" y="334"/>
              </a:cxn>
              <a:cxn ang="0">
                <a:pos x="166" y="166"/>
              </a:cxn>
              <a:cxn ang="0">
                <a:pos x="147" y="134"/>
              </a:cxn>
              <a:cxn ang="0">
                <a:pos x="192" y="134"/>
              </a:cxn>
              <a:cxn ang="0">
                <a:pos x="95" y="0"/>
              </a:cxn>
              <a:cxn ang="0">
                <a:pos x="0" y="134"/>
              </a:cxn>
              <a:cxn ang="0">
                <a:pos x="38" y="134"/>
              </a:cxn>
              <a:cxn ang="0">
                <a:pos x="43" y="147"/>
              </a:cxn>
              <a:cxn ang="0">
                <a:pos x="462" y="436"/>
              </a:cxn>
              <a:cxn ang="0">
                <a:pos x="830" y="244"/>
              </a:cxn>
              <a:cxn ang="0">
                <a:pos x="838" y="233"/>
              </a:cxn>
              <a:cxn ang="0">
                <a:pos x="706" y="233"/>
              </a:cxn>
              <a:cxn ang="0">
                <a:pos x="704" y="235"/>
              </a:cxn>
            </a:cxnLst>
            <a:rect l="0" t="0" r="r" b="b"/>
            <a:pathLst>
              <a:path w="838" h="436">
                <a:moveTo>
                  <a:pt x="704" y="235"/>
                </a:moveTo>
                <a:cubicBezTo>
                  <a:pt x="640" y="298"/>
                  <a:pt x="551" y="334"/>
                  <a:pt x="462" y="334"/>
                </a:cubicBezTo>
                <a:cubicBezTo>
                  <a:pt x="342" y="334"/>
                  <a:pt x="228" y="270"/>
                  <a:pt x="166" y="166"/>
                </a:cubicBezTo>
                <a:cubicBezTo>
                  <a:pt x="147" y="134"/>
                  <a:pt x="147" y="134"/>
                  <a:pt x="147" y="134"/>
                </a:cubicBezTo>
                <a:cubicBezTo>
                  <a:pt x="192" y="134"/>
                  <a:pt x="192" y="134"/>
                  <a:pt x="192" y="134"/>
                </a:cubicBezTo>
                <a:cubicBezTo>
                  <a:pt x="95" y="0"/>
                  <a:pt x="95" y="0"/>
                  <a:pt x="95" y="0"/>
                </a:cubicBezTo>
                <a:cubicBezTo>
                  <a:pt x="0" y="134"/>
                  <a:pt x="0" y="134"/>
                  <a:pt x="0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109" y="320"/>
                  <a:pt x="278" y="436"/>
                  <a:pt x="462" y="436"/>
                </a:cubicBezTo>
                <a:cubicBezTo>
                  <a:pt x="609" y="436"/>
                  <a:pt x="746" y="364"/>
                  <a:pt x="830" y="244"/>
                </a:cubicBezTo>
                <a:cubicBezTo>
                  <a:pt x="838" y="233"/>
                  <a:pt x="838" y="233"/>
                  <a:pt x="838" y="233"/>
                </a:cubicBezTo>
                <a:cubicBezTo>
                  <a:pt x="706" y="233"/>
                  <a:pt x="706" y="233"/>
                  <a:pt x="706" y="233"/>
                </a:cubicBezTo>
                <a:lnTo>
                  <a:pt x="704" y="235"/>
                </a:ln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4" name="任意多边形 63"/>
          <p:cNvSpPr/>
          <p:nvPr>
            <p:custDataLst>
              <p:tags r:id="rId17"/>
            </p:custDataLst>
          </p:nvPr>
        </p:nvSpPr>
        <p:spPr bwMode="auto">
          <a:xfrm>
            <a:off x="5591808" y="3602561"/>
            <a:ext cx="724642" cy="704733"/>
          </a:xfrm>
          <a:custGeom>
            <a:avLst/>
            <a:gdLst/>
            <a:ahLst/>
            <a:cxnLst>
              <a:cxn ang="0">
                <a:pos x="0" y="227"/>
              </a:cxn>
              <a:cxn ang="0">
                <a:pos x="0" y="327"/>
              </a:cxn>
              <a:cxn ang="0">
                <a:pos x="46" y="327"/>
              </a:cxn>
              <a:cxn ang="0">
                <a:pos x="80" y="407"/>
              </a:cxn>
              <a:cxn ang="0">
                <a:pos x="48" y="439"/>
              </a:cxn>
              <a:cxn ang="0">
                <a:pos x="119" y="510"/>
              </a:cxn>
              <a:cxn ang="0">
                <a:pos x="151" y="478"/>
              </a:cxn>
              <a:cxn ang="0">
                <a:pos x="230" y="511"/>
              </a:cxn>
              <a:cxn ang="0">
                <a:pos x="230" y="550"/>
              </a:cxn>
              <a:cxn ang="0">
                <a:pos x="330" y="550"/>
              </a:cxn>
              <a:cxn ang="0">
                <a:pos x="330" y="512"/>
              </a:cxn>
              <a:cxn ang="0">
                <a:pos x="414" y="478"/>
              </a:cxn>
              <a:cxn ang="0">
                <a:pos x="444" y="509"/>
              </a:cxn>
              <a:cxn ang="0">
                <a:pos x="515" y="438"/>
              </a:cxn>
              <a:cxn ang="0">
                <a:pos x="485" y="408"/>
              </a:cxn>
              <a:cxn ang="0">
                <a:pos x="520" y="327"/>
              </a:cxn>
              <a:cxn ang="0">
                <a:pos x="564" y="327"/>
              </a:cxn>
              <a:cxn ang="0">
                <a:pos x="564" y="227"/>
              </a:cxn>
              <a:cxn ang="0">
                <a:pos x="521" y="227"/>
              </a:cxn>
              <a:cxn ang="0">
                <a:pos x="486" y="143"/>
              </a:cxn>
              <a:cxn ang="0">
                <a:pos x="518" y="111"/>
              </a:cxn>
              <a:cxn ang="0">
                <a:pos x="447" y="40"/>
              </a:cxn>
              <a:cxn ang="0">
                <a:pos x="415" y="72"/>
              </a:cxn>
              <a:cxn ang="0">
                <a:pos x="330" y="38"/>
              </a:cxn>
              <a:cxn ang="0">
                <a:pos x="330" y="0"/>
              </a:cxn>
              <a:cxn ang="0">
                <a:pos x="230" y="0"/>
              </a:cxn>
              <a:cxn ang="0">
                <a:pos x="230" y="39"/>
              </a:cxn>
              <a:cxn ang="0">
                <a:pos x="150" y="73"/>
              </a:cxn>
              <a:cxn ang="0">
                <a:pos x="116" y="39"/>
              </a:cxn>
              <a:cxn ang="0">
                <a:pos x="45" y="110"/>
              </a:cxn>
              <a:cxn ang="0">
                <a:pos x="79" y="144"/>
              </a:cxn>
              <a:cxn ang="0">
                <a:pos x="45" y="227"/>
              </a:cxn>
              <a:cxn ang="0">
                <a:pos x="0" y="227"/>
              </a:cxn>
              <a:cxn ang="0">
                <a:pos x="283" y="104"/>
              </a:cxn>
              <a:cxn ang="0">
                <a:pos x="456" y="275"/>
              </a:cxn>
              <a:cxn ang="0">
                <a:pos x="283" y="446"/>
              </a:cxn>
              <a:cxn ang="0">
                <a:pos x="110" y="275"/>
              </a:cxn>
              <a:cxn ang="0">
                <a:pos x="283" y="104"/>
              </a:cxn>
            </a:cxnLst>
            <a:rect l="0" t="0" r="r" b="b"/>
            <a:pathLst>
              <a:path w="564" h="550">
                <a:moveTo>
                  <a:pt x="0" y="227"/>
                </a:moveTo>
                <a:cubicBezTo>
                  <a:pt x="0" y="327"/>
                  <a:pt x="0" y="327"/>
                  <a:pt x="0" y="327"/>
                </a:cubicBezTo>
                <a:cubicBezTo>
                  <a:pt x="46" y="327"/>
                  <a:pt x="46" y="327"/>
                  <a:pt x="46" y="327"/>
                </a:cubicBezTo>
                <a:cubicBezTo>
                  <a:pt x="52" y="356"/>
                  <a:pt x="64" y="383"/>
                  <a:pt x="80" y="407"/>
                </a:cubicBezTo>
                <a:cubicBezTo>
                  <a:pt x="48" y="439"/>
                  <a:pt x="48" y="439"/>
                  <a:pt x="48" y="439"/>
                </a:cubicBezTo>
                <a:cubicBezTo>
                  <a:pt x="119" y="510"/>
                  <a:pt x="119" y="510"/>
                  <a:pt x="119" y="510"/>
                </a:cubicBezTo>
                <a:cubicBezTo>
                  <a:pt x="151" y="478"/>
                  <a:pt x="151" y="478"/>
                  <a:pt x="151" y="478"/>
                </a:cubicBezTo>
                <a:cubicBezTo>
                  <a:pt x="175" y="493"/>
                  <a:pt x="202" y="504"/>
                  <a:pt x="230" y="511"/>
                </a:cubicBezTo>
                <a:cubicBezTo>
                  <a:pt x="230" y="550"/>
                  <a:pt x="230" y="550"/>
                  <a:pt x="230" y="550"/>
                </a:cubicBezTo>
                <a:cubicBezTo>
                  <a:pt x="330" y="550"/>
                  <a:pt x="330" y="550"/>
                  <a:pt x="330" y="550"/>
                </a:cubicBezTo>
                <a:cubicBezTo>
                  <a:pt x="330" y="512"/>
                  <a:pt x="330" y="512"/>
                  <a:pt x="330" y="512"/>
                </a:cubicBezTo>
                <a:cubicBezTo>
                  <a:pt x="360" y="506"/>
                  <a:pt x="389" y="494"/>
                  <a:pt x="414" y="478"/>
                </a:cubicBezTo>
                <a:cubicBezTo>
                  <a:pt x="444" y="509"/>
                  <a:pt x="444" y="509"/>
                  <a:pt x="444" y="509"/>
                </a:cubicBezTo>
                <a:cubicBezTo>
                  <a:pt x="515" y="438"/>
                  <a:pt x="515" y="438"/>
                  <a:pt x="515" y="438"/>
                </a:cubicBezTo>
                <a:cubicBezTo>
                  <a:pt x="485" y="408"/>
                  <a:pt x="485" y="408"/>
                  <a:pt x="485" y="408"/>
                </a:cubicBezTo>
                <a:cubicBezTo>
                  <a:pt x="502" y="384"/>
                  <a:pt x="514" y="356"/>
                  <a:pt x="520" y="327"/>
                </a:cubicBezTo>
                <a:cubicBezTo>
                  <a:pt x="564" y="327"/>
                  <a:pt x="564" y="327"/>
                  <a:pt x="564" y="327"/>
                </a:cubicBezTo>
                <a:cubicBezTo>
                  <a:pt x="564" y="227"/>
                  <a:pt x="564" y="227"/>
                  <a:pt x="564" y="227"/>
                </a:cubicBezTo>
                <a:cubicBezTo>
                  <a:pt x="521" y="227"/>
                  <a:pt x="521" y="227"/>
                  <a:pt x="521" y="227"/>
                </a:cubicBezTo>
                <a:cubicBezTo>
                  <a:pt x="515" y="196"/>
                  <a:pt x="503" y="168"/>
                  <a:pt x="486" y="143"/>
                </a:cubicBezTo>
                <a:cubicBezTo>
                  <a:pt x="518" y="111"/>
                  <a:pt x="518" y="111"/>
                  <a:pt x="518" y="111"/>
                </a:cubicBezTo>
                <a:cubicBezTo>
                  <a:pt x="447" y="40"/>
                  <a:pt x="447" y="40"/>
                  <a:pt x="447" y="40"/>
                </a:cubicBezTo>
                <a:cubicBezTo>
                  <a:pt x="415" y="72"/>
                  <a:pt x="415" y="72"/>
                  <a:pt x="415" y="72"/>
                </a:cubicBezTo>
                <a:cubicBezTo>
                  <a:pt x="389" y="56"/>
                  <a:pt x="361" y="44"/>
                  <a:pt x="330" y="38"/>
                </a:cubicBezTo>
                <a:cubicBezTo>
                  <a:pt x="330" y="0"/>
                  <a:pt x="330" y="0"/>
                  <a:pt x="330" y="0"/>
                </a:cubicBezTo>
                <a:cubicBezTo>
                  <a:pt x="230" y="0"/>
                  <a:pt x="230" y="0"/>
                  <a:pt x="230" y="0"/>
                </a:cubicBezTo>
                <a:cubicBezTo>
                  <a:pt x="230" y="39"/>
                  <a:pt x="230" y="39"/>
                  <a:pt x="230" y="39"/>
                </a:cubicBezTo>
                <a:cubicBezTo>
                  <a:pt x="201" y="46"/>
                  <a:pt x="174" y="57"/>
                  <a:pt x="150" y="73"/>
                </a:cubicBezTo>
                <a:cubicBezTo>
                  <a:pt x="116" y="39"/>
                  <a:pt x="116" y="39"/>
                  <a:pt x="116" y="39"/>
                </a:cubicBezTo>
                <a:cubicBezTo>
                  <a:pt x="45" y="110"/>
                  <a:pt x="45" y="110"/>
                  <a:pt x="45" y="110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63" y="169"/>
                  <a:pt x="51" y="197"/>
                  <a:pt x="45" y="227"/>
                </a:cubicBezTo>
                <a:lnTo>
                  <a:pt x="0" y="227"/>
                </a:lnTo>
                <a:close/>
                <a:moveTo>
                  <a:pt x="283" y="104"/>
                </a:moveTo>
                <a:cubicBezTo>
                  <a:pt x="378" y="104"/>
                  <a:pt x="456" y="181"/>
                  <a:pt x="456" y="275"/>
                </a:cubicBezTo>
                <a:cubicBezTo>
                  <a:pt x="456" y="369"/>
                  <a:pt x="378" y="446"/>
                  <a:pt x="283" y="446"/>
                </a:cubicBezTo>
                <a:cubicBezTo>
                  <a:pt x="188" y="446"/>
                  <a:pt x="110" y="369"/>
                  <a:pt x="110" y="275"/>
                </a:cubicBezTo>
                <a:cubicBezTo>
                  <a:pt x="110" y="181"/>
                  <a:pt x="188" y="104"/>
                  <a:pt x="283" y="104"/>
                </a:cubicBez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5" name="任意多边形 64"/>
          <p:cNvSpPr/>
          <p:nvPr>
            <p:custDataLst>
              <p:tags r:id="rId18"/>
            </p:custDataLst>
          </p:nvPr>
        </p:nvSpPr>
        <p:spPr bwMode="auto">
          <a:xfrm>
            <a:off x="5782922" y="3789694"/>
            <a:ext cx="338433" cy="330468"/>
          </a:xfrm>
          <a:custGeom>
            <a:avLst/>
            <a:gdLst/>
            <a:ahLst/>
            <a:cxnLst>
              <a:cxn ang="0">
                <a:pos x="131" y="259"/>
              </a:cxn>
              <a:cxn ang="0">
                <a:pos x="261" y="129"/>
              </a:cxn>
              <a:cxn ang="0">
                <a:pos x="131" y="0"/>
              </a:cxn>
              <a:cxn ang="0">
                <a:pos x="0" y="129"/>
              </a:cxn>
              <a:cxn ang="0">
                <a:pos x="131" y="259"/>
              </a:cxn>
              <a:cxn ang="0">
                <a:pos x="131" y="42"/>
              </a:cxn>
              <a:cxn ang="0">
                <a:pos x="219" y="129"/>
              </a:cxn>
              <a:cxn ang="0">
                <a:pos x="131" y="217"/>
              </a:cxn>
              <a:cxn ang="0">
                <a:pos x="42" y="129"/>
              </a:cxn>
              <a:cxn ang="0">
                <a:pos x="131" y="42"/>
              </a:cxn>
            </a:cxnLst>
            <a:rect l="0" t="0" r="r" b="b"/>
            <a:pathLst>
              <a:path w="261" h="259">
                <a:moveTo>
                  <a:pt x="131" y="259"/>
                </a:moveTo>
                <a:cubicBezTo>
                  <a:pt x="203" y="259"/>
                  <a:pt x="261" y="201"/>
                  <a:pt x="261" y="129"/>
                </a:cubicBezTo>
                <a:cubicBezTo>
                  <a:pt x="261" y="58"/>
                  <a:pt x="203" y="0"/>
                  <a:pt x="131" y="0"/>
                </a:cubicBezTo>
                <a:cubicBezTo>
                  <a:pt x="58" y="0"/>
                  <a:pt x="0" y="58"/>
                  <a:pt x="0" y="129"/>
                </a:cubicBezTo>
                <a:cubicBezTo>
                  <a:pt x="0" y="201"/>
                  <a:pt x="58" y="259"/>
                  <a:pt x="131" y="259"/>
                </a:cubicBezTo>
                <a:close/>
                <a:moveTo>
                  <a:pt x="131" y="42"/>
                </a:moveTo>
                <a:cubicBezTo>
                  <a:pt x="179" y="42"/>
                  <a:pt x="219" y="81"/>
                  <a:pt x="219" y="129"/>
                </a:cubicBezTo>
                <a:cubicBezTo>
                  <a:pt x="219" y="177"/>
                  <a:pt x="179" y="217"/>
                  <a:pt x="131" y="217"/>
                </a:cubicBezTo>
                <a:cubicBezTo>
                  <a:pt x="82" y="217"/>
                  <a:pt x="42" y="177"/>
                  <a:pt x="42" y="129"/>
                </a:cubicBezTo>
                <a:cubicBezTo>
                  <a:pt x="42" y="81"/>
                  <a:pt x="82" y="42"/>
                  <a:pt x="131" y="42"/>
                </a:cubicBez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6" name="椭圆 65"/>
          <p:cNvSpPr/>
          <p:nvPr>
            <p:custDataLst>
              <p:tags r:id="rId19"/>
            </p:custDataLst>
          </p:nvPr>
        </p:nvSpPr>
        <p:spPr bwMode="auto">
          <a:xfrm>
            <a:off x="5894405" y="3897194"/>
            <a:ext cx="119446" cy="115466"/>
          </a:xfrm>
          <a:prstGeom prst="ellipse">
            <a:avLst/>
          </a:pr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7" name="文本框 66"/>
          <p:cNvSpPr txBox="1"/>
          <p:nvPr>
            <p:custDataLst>
              <p:tags r:id="rId20"/>
            </p:custDataLst>
          </p:nvPr>
        </p:nvSpPr>
        <p:spPr bwMode="auto">
          <a:xfrm>
            <a:off x="1088917" y="2092952"/>
            <a:ext cx="2519382" cy="477705"/>
          </a:xfrm>
          <a:prstGeom prst="rect">
            <a:avLst/>
          </a:prstGeom>
          <a:noFill/>
        </p:spPr>
        <p:txBody>
          <a:bodyPr wrap="square" lIns="90000" tIns="46800" rIns="90000" bIns="0" anchor="ctr">
            <a:normAutofit/>
          </a:bodyPr>
          <a:p>
            <a:pPr algn="r">
              <a:lnSpc>
                <a:spcPct val="120000"/>
              </a:lnSpc>
            </a:pP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容器间通信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8" name="文本框 67"/>
          <p:cNvSpPr txBox="1"/>
          <p:nvPr>
            <p:custDataLst>
              <p:tags r:id="rId21"/>
            </p:custDataLst>
          </p:nvPr>
        </p:nvSpPr>
        <p:spPr bwMode="auto">
          <a:xfrm>
            <a:off x="1088917" y="2592691"/>
            <a:ext cx="2519381" cy="741083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 algn="r">
              <a:lnSpc>
                <a:spcPct val="120000"/>
              </a:lnSpc>
            </a:pP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实现网络名称空间的共享，使得同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下的容器互访可通过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200" spc="15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>
            <p:custDataLst>
              <p:tags r:id="rId22"/>
            </p:custDataLst>
          </p:nvPr>
        </p:nvSpPr>
        <p:spPr bwMode="auto">
          <a:xfrm>
            <a:off x="8271244" y="2010468"/>
            <a:ext cx="2716269" cy="477705"/>
          </a:xfrm>
          <a:prstGeom prst="rect">
            <a:avLst/>
          </a:prstGeom>
          <a:noFill/>
        </p:spPr>
        <p:txBody>
          <a:bodyPr wrap="square" lIns="90000" tIns="46800" rIns="90000" bIns="0" anchor="ctr">
            <a:normAutofit/>
          </a:bodyPr>
          <a:p>
            <a:pPr>
              <a:lnSpc>
                <a:spcPct val="120000"/>
              </a:lnSpc>
            </a:pPr>
            <a:r>
              <a:rPr lang="en-US" altLang="zh-CN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POD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间通信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0" name="文本框 69"/>
          <p:cNvSpPr txBox="1"/>
          <p:nvPr>
            <p:custDataLst>
              <p:tags r:id="rId23"/>
            </p:custDataLst>
          </p:nvPr>
        </p:nvSpPr>
        <p:spPr bwMode="auto">
          <a:xfrm>
            <a:off x="8271243" y="2510207"/>
            <a:ext cx="2716271" cy="771487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>
              <a:lnSpc>
                <a:spcPct val="120000"/>
              </a:lnSpc>
            </a:pP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 network cidr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地址互访，是构建在物理网络上的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overlay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sz="1200" spc="15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>
            <p:custDataLst>
              <p:tags r:id="rId24"/>
            </p:custDataLst>
          </p:nvPr>
        </p:nvSpPr>
        <p:spPr bwMode="auto">
          <a:xfrm>
            <a:off x="676910" y="4953000"/>
            <a:ext cx="2931795" cy="477520"/>
          </a:xfrm>
          <a:prstGeom prst="rect">
            <a:avLst/>
          </a:prstGeom>
          <a:noFill/>
        </p:spPr>
        <p:txBody>
          <a:bodyPr wrap="square" lIns="90000" tIns="46800" rIns="90000" bIns="0" anchor="ctr">
            <a:normAutofit/>
          </a:bodyPr>
          <a:p>
            <a:pPr algn="r">
              <a:lnSpc>
                <a:spcPct val="120000"/>
              </a:lnSpc>
            </a:pPr>
            <a:r>
              <a:rPr lang="en-US" altLang="zh-CN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POD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en-US" altLang="zh-CN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SERVICE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通信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2" name="文本框 71"/>
          <p:cNvSpPr txBox="1"/>
          <p:nvPr>
            <p:custDataLst>
              <p:tags r:id="rId25"/>
            </p:custDataLst>
          </p:nvPr>
        </p:nvSpPr>
        <p:spPr bwMode="auto">
          <a:xfrm>
            <a:off x="1088917" y="5449696"/>
            <a:ext cx="2519381" cy="741083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 algn="r">
              <a:lnSpc>
                <a:spcPct val="120000"/>
              </a:lnSpc>
            </a:pP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作为稳定的前端地址，通过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机制，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使用域名访问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endParaRPr lang="en-US" altLang="zh-CN" sz="1200" spc="15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>
            <p:custDataLst>
              <p:tags r:id="rId26"/>
            </p:custDataLst>
          </p:nvPr>
        </p:nvSpPr>
        <p:spPr bwMode="auto">
          <a:xfrm>
            <a:off x="8271510" y="4953000"/>
            <a:ext cx="3329305" cy="477520"/>
          </a:xfrm>
          <a:prstGeom prst="rect">
            <a:avLst/>
          </a:prstGeom>
          <a:noFill/>
        </p:spPr>
        <p:txBody>
          <a:bodyPr wrap="square" lIns="90000" tIns="46800" rIns="90000" bIns="0" anchor="ctr">
            <a:normAutofit/>
          </a:bodyPr>
          <a:p>
            <a:pPr>
              <a:lnSpc>
                <a:spcPct val="120000"/>
              </a:lnSpc>
            </a:pPr>
            <a:r>
              <a:rPr lang="en-US" altLang="zh-CN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SERVICE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与外部通信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4" name="文本框 73"/>
          <p:cNvSpPr txBox="1"/>
          <p:nvPr>
            <p:custDataLst>
              <p:tags r:id="rId27"/>
            </p:custDataLst>
          </p:nvPr>
        </p:nvSpPr>
        <p:spPr bwMode="auto">
          <a:xfrm>
            <a:off x="8271242" y="5441326"/>
            <a:ext cx="2716271" cy="771487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>
              <a:lnSpc>
                <a:spcPct val="120000"/>
              </a:lnSpc>
            </a:pP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与本地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端口映射机制，将集群内服务暴露给集群外用户或通过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ingress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200" spc="15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716655" y="1321435"/>
            <a:ext cx="4476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集群网路是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kubernetes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需要解决的核心问题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848690" y="2971577"/>
            <a:ext cx="8494621" cy="2036415"/>
            <a:chOff x="1789487" y="2971577"/>
            <a:chExt cx="8494621" cy="2036415"/>
          </a:xfrm>
        </p:grpSpPr>
        <p:sp>
          <p:nvSpPr>
            <p:cNvPr id="29" name="Oval 14"/>
            <p:cNvSpPr>
              <a:spLocks noChangeArrowheads="1"/>
            </p:cNvSpPr>
            <p:nvPr/>
          </p:nvSpPr>
          <p:spPr bwMode="auto">
            <a:xfrm>
              <a:off x="2327710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789487" y="4362832"/>
              <a:ext cx="1965349" cy="53340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  <a:buClrTx/>
                <a:buSzTx/>
                <a:buFontTx/>
              </a:pP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+mn-ea"/>
                </a:rPr>
                <a:t>kubernetes概览，了解容器和kubernetes的关系，了解kubernetes在DevOps价值流中的应用</a:t>
              </a:r>
              <a:endParaRPr lang="en-US" altLang="zh-CN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789487" y="3903094"/>
              <a:ext cx="1965348" cy="55308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鸟瞰</a:t>
              </a:r>
              <a:r>
                <a:rPr lang="en-US" altLang="zh-CN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kubernetes</a:t>
              </a:r>
              <a:endParaRPr lang="en-US" altLang="zh-CN" sz="20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789487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3" name="Oval 14"/>
            <p:cNvSpPr>
              <a:spLocks noChangeArrowheads="1"/>
            </p:cNvSpPr>
            <p:nvPr/>
          </p:nvSpPr>
          <p:spPr bwMode="auto">
            <a:xfrm>
              <a:off x="4504134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965911" y="4362832"/>
              <a:ext cx="1965349" cy="64516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介绍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kubernetes</a:t>
              </a: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的网络插件，工作负载，服务发现与负载均衡机制，存储机制，服务暴露机制，调度机制</a:t>
              </a:r>
              <a:endParaRPr lang="zh-CN" altLang="en-US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965911" y="3903094"/>
              <a:ext cx="1965348" cy="55308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资源对象</a:t>
              </a:r>
              <a:endParaRPr lang="zh-CN" altLang="en-US" sz="20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965911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7" name="Oval 14"/>
            <p:cNvSpPr>
              <a:spLocks noChangeArrowheads="1"/>
            </p:cNvSpPr>
            <p:nvPr/>
          </p:nvSpPr>
          <p:spPr bwMode="auto">
            <a:xfrm>
              <a:off x="6680558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142335" y="4362832"/>
              <a:ext cx="1965349" cy="64516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介绍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Prometheus</a:t>
              </a: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相关部署，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+mn-ea"/>
                </a:rPr>
                <a:t>EFK</a:t>
              </a: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+mn-ea"/>
                </a:rPr>
                <a:t>平台提供的日志系统</a:t>
              </a:r>
              <a:endParaRPr lang="zh-CN" altLang="en-US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>
                <a:lnSpc>
                  <a:spcPct val="150000"/>
                </a:lnSpc>
              </a:pPr>
              <a:endParaRPr lang="zh-CN" altLang="en-US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142335" y="3903094"/>
              <a:ext cx="1965348" cy="55308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监控与日志</a:t>
              </a:r>
              <a:endParaRPr lang="zh-CN" altLang="en-US" sz="20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142335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1" name="Oval 14"/>
            <p:cNvSpPr>
              <a:spLocks noChangeArrowheads="1"/>
            </p:cNvSpPr>
            <p:nvPr/>
          </p:nvSpPr>
          <p:spPr bwMode="auto">
            <a:xfrm>
              <a:off x="8856982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318759" y="4362832"/>
              <a:ext cx="1965349" cy="27559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实践与总结</a:t>
              </a:r>
              <a:endParaRPr lang="zh-CN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318759" y="3903094"/>
              <a:ext cx="1965348" cy="55308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实践与总结</a:t>
              </a:r>
              <a:endParaRPr lang="zh-CN" altLang="en-US" sz="20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318759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4767245" y="1012756"/>
            <a:ext cx="2657510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目  录</a:t>
            </a:r>
            <a:endParaRPr lang="zh-CN" altLang="en-US" sz="40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311373" y="1548879"/>
            <a:ext cx="1528148" cy="45910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cs typeface="Calibri" panose="020F0502020204030204" pitchFamily="34" charset="0"/>
              </a:rPr>
              <a:t>contents</a:t>
            </a:r>
            <a:endParaRPr lang="zh-CN" altLang="en-US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003300" y="1405890"/>
            <a:ext cx="7748905" cy="4716780"/>
            <a:chOff x="750" y="2923"/>
            <a:chExt cx="12203" cy="7428"/>
          </a:xfrm>
        </p:grpSpPr>
        <p:grpSp>
          <p:nvGrpSpPr>
            <p:cNvPr id="15" name="组合 14"/>
            <p:cNvGrpSpPr/>
            <p:nvPr/>
          </p:nvGrpSpPr>
          <p:grpSpPr>
            <a:xfrm>
              <a:off x="750" y="2923"/>
              <a:ext cx="2928" cy="3714"/>
              <a:chOff x="2550" y="2923"/>
              <a:chExt cx="2928" cy="3714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550" y="2923"/>
                <a:ext cx="2928" cy="371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550" y="2923"/>
                <a:ext cx="1039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work01</a:t>
                </a:r>
                <a:endPara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5387" y="6637"/>
              <a:ext cx="2928" cy="3714"/>
              <a:chOff x="2550" y="2923"/>
              <a:chExt cx="2928" cy="3714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550" y="2923"/>
                <a:ext cx="2928" cy="371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2550" y="2923"/>
                <a:ext cx="1039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work03</a:t>
                </a:r>
                <a:endPara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0025" y="2923"/>
              <a:ext cx="2928" cy="3714"/>
              <a:chOff x="2550" y="2923"/>
              <a:chExt cx="2928" cy="3714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550" y="2923"/>
                <a:ext cx="2928" cy="371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550" y="2923"/>
                <a:ext cx="1039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work02</a:t>
                </a:r>
                <a:endPara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23" name="图片 22" descr="resourc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523" y="4097"/>
              <a:ext cx="657" cy="732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6061" y="4829"/>
              <a:ext cx="1579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pod network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10.10.0.0/16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140" y="2923"/>
              <a:ext cx="153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subnet: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10.10.1.0/24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1415" y="2923"/>
              <a:ext cx="153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subnet: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10.10.2.0/24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777" y="6637"/>
              <a:ext cx="153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subnet: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10.10.3.0/24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六边形 27"/>
            <p:cNvSpPr/>
            <p:nvPr/>
          </p:nvSpPr>
          <p:spPr>
            <a:xfrm>
              <a:off x="7048" y="7573"/>
              <a:ext cx="996" cy="906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pod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>
              <a:off x="11686" y="4010"/>
              <a:ext cx="996" cy="906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pod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六边形 29"/>
            <p:cNvSpPr/>
            <p:nvPr/>
          </p:nvSpPr>
          <p:spPr>
            <a:xfrm>
              <a:off x="2261" y="3923"/>
              <a:ext cx="996" cy="906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pod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160" y="4829"/>
              <a:ext cx="1197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10.10.1.1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947" y="8479"/>
              <a:ext cx="1197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10.10.3.1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585" y="4916"/>
              <a:ext cx="1197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10.10.2.1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4595" y="3089"/>
              <a:ext cx="4513" cy="2748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424" y="3537"/>
              <a:ext cx="853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1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Vxlan</a:t>
              </a:r>
              <a:endParaRPr lang="en-US" altLang="zh-CN" sz="1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727" y="6365"/>
              <a:ext cx="951" cy="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ens33</a:t>
              </a:r>
              <a:endParaRPr lang="en-US" altLang="zh-CN" sz="1000"/>
            </a:p>
          </p:txBody>
        </p:sp>
        <p:sp>
          <p:nvSpPr>
            <p:cNvPr id="37" name="矩形 36"/>
            <p:cNvSpPr/>
            <p:nvPr/>
          </p:nvSpPr>
          <p:spPr>
            <a:xfrm>
              <a:off x="5387" y="10080"/>
              <a:ext cx="951" cy="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ens33</a:t>
              </a:r>
              <a:endParaRPr lang="en-US" altLang="zh-CN" sz="100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0025" y="6365"/>
              <a:ext cx="951" cy="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ens33</a:t>
              </a:r>
              <a:endParaRPr lang="en-US" altLang="zh-CN" sz="1000"/>
            </a:p>
          </p:txBody>
        </p:sp>
        <p:cxnSp>
          <p:nvCxnSpPr>
            <p:cNvPr id="45" name="曲线连接符 44"/>
            <p:cNvCxnSpPr>
              <a:stCxn id="36" idx="2"/>
              <a:endCxn id="34" idx="2"/>
            </p:cNvCxnSpPr>
            <p:nvPr/>
          </p:nvCxnSpPr>
          <p:spPr>
            <a:xfrm rot="5400000" flipH="1" flipV="1">
              <a:off x="2798" y="4854"/>
              <a:ext cx="2173" cy="1392"/>
            </a:xfrm>
            <a:prstGeom prst="curvedConnector4">
              <a:avLst>
                <a:gd name="adj1" fmla="val -17234"/>
                <a:gd name="adj2" fmla="val 6706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曲线连接符 45"/>
            <p:cNvCxnSpPr>
              <a:stCxn id="37" idx="1"/>
            </p:cNvCxnSpPr>
            <p:nvPr/>
          </p:nvCxnSpPr>
          <p:spPr>
            <a:xfrm rot="10800000" flipH="1">
              <a:off x="5372" y="5836"/>
              <a:ext cx="1390" cy="4380"/>
            </a:xfrm>
            <a:prstGeom prst="curvedConnector4">
              <a:avLst>
                <a:gd name="adj1" fmla="val -69352"/>
                <a:gd name="adj2" fmla="val 8945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曲线连接符 46"/>
            <p:cNvCxnSpPr>
              <a:stCxn id="38" idx="1"/>
              <a:endCxn id="34" idx="6"/>
            </p:cNvCxnSpPr>
            <p:nvPr/>
          </p:nvCxnSpPr>
          <p:spPr>
            <a:xfrm rot="10800000">
              <a:off x="9093" y="4463"/>
              <a:ext cx="917" cy="2038"/>
            </a:xfrm>
            <a:prstGeom prst="curvedConnector3">
              <a:avLst>
                <a:gd name="adj1" fmla="val 4994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曲线连接符 47"/>
            <p:cNvCxnSpPr>
              <a:endCxn id="37" idx="0"/>
            </p:cNvCxnSpPr>
            <p:nvPr/>
          </p:nvCxnSpPr>
          <p:spPr>
            <a:xfrm rot="10800000" flipV="1">
              <a:off x="5848" y="8855"/>
              <a:ext cx="1664" cy="1225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曲线连接符 48"/>
            <p:cNvCxnSpPr>
              <a:stCxn id="31" idx="2"/>
              <a:endCxn id="36" idx="0"/>
            </p:cNvCxnSpPr>
            <p:nvPr/>
          </p:nvCxnSpPr>
          <p:spPr>
            <a:xfrm rot="5400000" flipV="1">
              <a:off x="2391" y="5568"/>
              <a:ext cx="1150" cy="44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>
              <a:stCxn id="33" idx="2"/>
              <a:endCxn id="38" idx="0"/>
            </p:cNvCxnSpPr>
            <p:nvPr/>
          </p:nvCxnSpPr>
          <p:spPr>
            <a:xfrm rot="5400000">
              <a:off x="10796" y="4992"/>
              <a:ext cx="1063" cy="1683"/>
            </a:xfrm>
            <a:prstGeom prst="curvedConnector3">
              <a:avLst>
                <a:gd name="adj1" fmla="val 5004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50"/>
          <p:cNvSpPr txBox="1"/>
          <p:nvPr/>
        </p:nvSpPr>
        <p:spPr>
          <a:xfrm>
            <a:off x="6892925" y="4009390"/>
            <a:ext cx="30429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间不通过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直接通信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节点代理可与所有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直接通信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主机网络中的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可与其他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拥有自己的网络空间，看上去与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VM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非常相似，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IP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地址存在于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范围内，这意味着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内的容器可以通过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localhost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网络空间互访</a:t>
            </a:r>
            <a:endParaRPr lang="zh-CN" altLang="en-US" sz="1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36320" y="2199005"/>
            <a:ext cx="778510" cy="907415"/>
            <a:chOff x="2371" y="2522"/>
            <a:chExt cx="1226" cy="142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81" y="2522"/>
              <a:ext cx="1006" cy="1043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371" y="3565"/>
              <a:ext cx="1227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Cisco ACI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640" y="1673225"/>
            <a:ext cx="1710055" cy="52578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582160" y="5586095"/>
            <a:ext cx="2397760" cy="685800"/>
            <a:chOff x="7216" y="8797"/>
            <a:chExt cx="3776" cy="1080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6" y="8797"/>
              <a:ext cx="3075" cy="1080"/>
            </a:xfrm>
            <a:prstGeom prst="rect">
              <a:avLst/>
            </a:prstGeom>
          </p:spPr>
        </p:pic>
        <p:sp>
          <p:nvSpPr>
            <p:cNvPr id="53" name="文本框 52"/>
            <p:cNvSpPr txBox="1"/>
            <p:nvPr/>
          </p:nvSpPr>
          <p:spPr>
            <a:xfrm>
              <a:off x="10270" y="9491"/>
              <a:ext cx="722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AOS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798445" y="3312795"/>
            <a:ext cx="2142490" cy="438150"/>
            <a:chOff x="4190" y="5025"/>
            <a:chExt cx="3374" cy="690"/>
          </a:xfrm>
        </p:grpSpPr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0" y="5025"/>
              <a:ext cx="1050" cy="690"/>
            </a:xfrm>
            <a:prstGeom prst="rect">
              <a:avLst/>
            </a:prstGeom>
          </p:spPr>
        </p:pic>
        <p:sp>
          <p:nvSpPr>
            <p:cNvPr id="56" name="文本框 55"/>
            <p:cNvSpPr txBox="1"/>
            <p:nvPr/>
          </p:nvSpPr>
          <p:spPr>
            <a:xfrm>
              <a:off x="5240" y="5329"/>
              <a:ext cx="2325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amazon-vpc-cni-k8s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582160" y="4732020"/>
            <a:ext cx="2492375" cy="400050"/>
            <a:chOff x="8302" y="5085"/>
            <a:chExt cx="3925" cy="630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02" y="5085"/>
              <a:ext cx="2595" cy="630"/>
            </a:xfrm>
            <a:prstGeom prst="rect">
              <a:avLst/>
            </a:prstGeom>
          </p:spPr>
        </p:pic>
        <p:sp>
          <p:nvSpPr>
            <p:cNvPr id="60" name="文本框 59"/>
            <p:cNvSpPr txBox="1"/>
            <p:nvPr/>
          </p:nvSpPr>
          <p:spPr>
            <a:xfrm>
              <a:off x="10897" y="5329"/>
              <a:ext cx="1331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Azure-CNI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106170" y="4251325"/>
            <a:ext cx="1226820" cy="880110"/>
            <a:chOff x="1742" y="6695"/>
            <a:chExt cx="1932" cy="1386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88" y="7081"/>
              <a:ext cx="1440" cy="1001"/>
            </a:xfrm>
            <a:prstGeom prst="rect">
              <a:avLst/>
            </a:prstGeom>
          </p:spPr>
        </p:pic>
        <p:sp>
          <p:nvSpPr>
            <p:cNvPr id="63" name="文本框 62"/>
            <p:cNvSpPr txBox="1"/>
            <p:nvPr/>
          </p:nvSpPr>
          <p:spPr>
            <a:xfrm>
              <a:off x="1742" y="6695"/>
              <a:ext cx="1933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Big Cloud Fabric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64" name="图片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5410" y="1260475"/>
            <a:ext cx="878840" cy="713740"/>
          </a:xfrm>
          <a:prstGeom prst="rect">
            <a:avLst/>
          </a:prstGeom>
        </p:spPr>
      </p:pic>
      <p:grpSp>
        <p:nvGrpSpPr>
          <p:cNvPr id="68" name="组合 67"/>
          <p:cNvGrpSpPr/>
          <p:nvPr/>
        </p:nvGrpSpPr>
        <p:grpSpPr>
          <a:xfrm>
            <a:off x="7784465" y="4871720"/>
            <a:ext cx="1198880" cy="979805"/>
            <a:chOff x="12861" y="6855"/>
            <a:chExt cx="1888" cy="1543"/>
          </a:xfrm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861" y="7452"/>
              <a:ext cx="1888" cy="947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861" y="6855"/>
              <a:ext cx="1759" cy="597"/>
            </a:xfrm>
            <a:prstGeom prst="rect">
              <a:avLst/>
            </a:prstGeom>
          </p:spPr>
        </p:pic>
      </p:grpSp>
      <p:grpSp>
        <p:nvGrpSpPr>
          <p:cNvPr id="72" name="组合 71"/>
          <p:cNvGrpSpPr/>
          <p:nvPr/>
        </p:nvGrpSpPr>
        <p:grpSpPr>
          <a:xfrm>
            <a:off x="7239000" y="3159760"/>
            <a:ext cx="1430020" cy="863600"/>
            <a:chOff x="14994" y="3381"/>
            <a:chExt cx="2252" cy="1360"/>
          </a:xfrm>
        </p:grpSpPr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994" y="3767"/>
              <a:ext cx="2253" cy="975"/>
            </a:xfrm>
            <a:prstGeom prst="rect">
              <a:avLst/>
            </a:prstGeom>
          </p:spPr>
        </p:pic>
        <p:sp>
          <p:nvSpPr>
            <p:cNvPr id="71" name="文本框 70"/>
            <p:cNvSpPr txBox="1"/>
            <p:nvPr/>
          </p:nvSpPr>
          <p:spPr>
            <a:xfrm>
              <a:off x="15097" y="3381"/>
              <a:ext cx="2047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华为CNI-Genie</a:t>
              </a:r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73" name="图片 7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43110" y="5551170"/>
            <a:ext cx="1676400" cy="475615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18040" y="3996055"/>
            <a:ext cx="1172210" cy="500380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64970" y="5586095"/>
            <a:ext cx="2053590" cy="661670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97830" y="3040380"/>
            <a:ext cx="911225" cy="983615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87950" y="1260475"/>
            <a:ext cx="2051050" cy="670560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64320" y="2199005"/>
            <a:ext cx="2446020" cy="6254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80695" y="1379855"/>
            <a:ext cx="11230610" cy="1430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1600" b="1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网络策略</a:t>
            </a:r>
            <a:endParaRPr lang="zh-CN" sz="1600" b="1" i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如果希望在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3~4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层对网络流量进行控制，可通过网络策略资源实现，其前提条件是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CNI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插件需要提供相应的支持。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默认情况下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是非隔离，接受全部流量。Pod 在被某 NetworkPolicy 选中时进入被隔离状态。 一旦名字空间中有 NetworkPolicy 选择了特定的 Pod，该 Pod 会拒绝该 NetworkPolicy 所不允许的连接。 多策略作用于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，将取策略并集，约束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流量。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0695" y="4898390"/>
            <a:ext cx="1123061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被网络策略选中，意味着开启默认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deny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，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hlinkClick r:id="rId1" action="ppaction://hlinkfile"/>
              </a:rPr>
              <a:t>网络策略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的定义实际上是</a:t>
            </a:r>
            <a:r>
              <a:rPr lang="zh-CN" altLang="en-US" sz="1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开启白名单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4515" y="3046730"/>
            <a:ext cx="2540000" cy="1706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– Calico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– Cilium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– Kube-router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– Romana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– Weave Net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80695" y="1102995"/>
            <a:ext cx="1123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1600" b="1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网络策略 </a:t>
            </a:r>
            <a:r>
              <a:rPr lang="en-US" altLang="zh-CN" sz="1600" b="1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== </a:t>
            </a:r>
            <a:r>
              <a:rPr lang="zh-CN" altLang="en-US" sz="1600" b="1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理解力测试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695" y="1720215"/>
            <a:ext cx="2714625" cy="1933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3967480"/>
            <a:ext cx="2705100" cy="2324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620" y="1710690"/>
            <a:ext cx="2724150" cy="1943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50" y="3967480"/>
            <a:ext cx="2676525" cy="2324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035" y="1610995"/>
            <a:ext cx="2809875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Namespaces and DNS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3550" y="1113790"/>
            <a:ext cx="7167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ubernetes 支持多个虚拟集群，它们底层依赖于同一个物理集群，这些虚拟集群被称为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Namespaces</a:t>
            </a:r>
            <a:endParaRPr lang="zh-CN" altLang="en-US" sz="1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13840" y="4550410"/>
            <a:ext cx="8321675" cy="2571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Kubernetes</a:t>
            </a:r>
            <a:r>
              <a:rPr lang="zh-CN" altLang="en-US" sz="1200"/>
              <a:t>集群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1546225" y="2867660"/>
            <a:ext cx="1703705" cy="16211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41420" y="2867660"/>
            <a:ext cx="1703705" cy="1620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36615" y="2867660"/>
            <a:ext cx="1703705" cy="1620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131810" y="2867660"/>
            <a:ext cx="1703705" cy="1620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六边形 15"/>
          <p:cNvSpPr/>
          <p:nvPr/>
        </p:nvSpPr>
        <p:spPr>
          <a:xfrm>
            <a:off x="1964690" y="3399155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/>
          </a:p>
        </p:txBody>
      </p:sp>
      <p:sp>
        <p:nvSpPr>
          <p:cNvPr id="17" name="六边形 16"/>
          <p:cNvSpPr/>
          <p:nvPr/>
        </p:nvSpPr>
        <p:spPr>
          <a:xfrm>
            <a:off x="4741545" y="357124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六边形 17"/>
          <p:cNvSpPr/>
          <p:nvPr/>
        </p:nvSpPr>
        <p:spPr>
          <a:xfrm>
            <a:off x="6854190" y="3456305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六边形 19"/>
          <p:cNvSpPr/>
          <p:nvPr/>
        </p:nvSpPr>
        <p:spPr>
          <a:xfrm>
            <a:off x="8548370" y="375285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854450" y="2343785"/>
            <a:ext cx="1477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 foo</a:t>
            </a:r>
            <a:endParaRPr lang="en-US" sz="1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017895" y="2343785"/>
            <a:ext cx="1477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 bar</a:t>
            </a:r>
            <a:endParaRPr lang="en-US" sz="1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243570" y="2343785"/>
            <a:ext cx="1477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 tar</a:t>
            </a:r>
            <a:endParaRPr lang="en-US" sz="1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22095" y="2343785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 default</a:t>
            </a:r>
            <a:endParaRPr lang="en-US" sz="1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5" name="图片 24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307205" y="1743075"/>
            <a:ext cx="363220" cy="363220"/>
          </a:xfrm>
          <a:prstGeom prst="rect">
            <a:avLst/>
          </a:prstGeom>
        </p:spPr>
      </p:pic>
      <p:pic>
        <p:nvPicPr>
          <p:cNvPr id="26" name="图片 25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062855" y="1743075"/>
            <a:ext cx="363220" cy="363220"/>
          </a:xfrm>
          <a:prstGeom prst="rect">
            <a:avLst/>
          </a:prstGeom>
        </p:spPr>
      </p:pic>
      <p:pic>
        <p:nvPicPr>
          <p:cNvPr id="27" name="图片 26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808345" y="1743075"/>
            <a:ext cx="363220" cy="363220"/>
          </a:xfrm>
          <a:prstGeom prst="rect">
            <a:avLst/>
          </a:prstGeom>
        </p:spPr>
      </p:pic>
      <p:pic>
        <p:nvPicPr>
          <p:cNvPr id="28" name="图片 27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550025" y="1743075"/>
            <a:ext cx="363220" cy="363220"/>
          </a:xfrm>
          <a:prstGeom prst="rect">
            <a:avLst/>
          </a:prstGeom>
        </p:spPr>
      </p:pic>
      <p:cxnSp>
        <p:nvCxnSpPr>
          <p:cNvPr id="29" name="直接箭头连接符 28"/>
          <p:cNvCxnSpPr>
            <a:stCxn id="25" idx="2"/>
            <a:endCxn id="24" idx="0"/>
          </p:cNvCxnSpPr>
          <p:nvPr/>
        </p:nvCxnSpPr>
        <p:spPr>
          <a:xfrm flipH="1">
            <a:off x="2398395" y="2106295"/>
            <a:ext cx="209042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6" idx="2"/>
            <a:endCxn id="21" idx="0"/>
          </p:cNvCxnSpPr>
          <p:nvPr/>
        </p:nvCxnSpPr>
        <p:spPr>
          <a:xfrm flipH="1">
            <a:off x="4592955" y="2106295"/>
            <a:ext cx="65151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7" idx="2"/>
            <a:endCxn id="22" idx="0"/>
          </p:cNvCxnSpPr>
          <p:nvPr/>
        </p:nvCxnSpPr>
        <p:spPr>
          <a:xfrm>
            <a:off x="5989955" y="2106295"/>
            <a:ext cx="766445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8" idx="2"/>
            <a:endCxn id="23" idx="0"/>
          </p:cNvCxnSpPr>
          <p:nvPr/>
        </p:nvCxnSpPr>
        <p:spPr>
          <a:xfrm>
            <a:off x="6731635" y="2106295"/>
            <a:ext cx="225044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060565" y="1802130"/>
            <a:ext cx="196913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跨多个团队或项目的用户的场景</a:t>
            </a:r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六边形 33"/>
          <p:cNvSpPr/>
          <p:nvPr/>
        </p:nvSpPr>
        <p:spPr>
          <a:xfrm>
            <a:off x="2510790" y="305435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752600" y="4004945"/>
            <a:ext cx="13100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同一</a:t>
            </a:r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内的资源</a:t>
            </a:r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是唯一的</a:t>
            </a:r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六边形 35"/>
          <p:cNvSpPr/>
          <p:nvPr/>
        </p:nvSpPr>
        <p:spPr>
          <a:xfrm>
            <a:off x="4307840" y="295656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六边形 36"/>
          <p:cNvSpPr/>
          <p:nvPr/>
        </p:nvSpPr>
        <p:spPr>
          <a:xfrm>
            <a:off x="3950970" y="368554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六边形 37"/>
          <p:cNvSpPr/>
          <p:nvPr/>
        </p:nvSpPr>
        <p:spPr>
          <a:xfrm>
            <a:off x="6322695" y="295656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六边形 39"/>
          <p:cNvSpPr/>
          <p:nvPr/>
        </p:nvSpPr>
        <p:spPr>
          <a:xfrm>
            <a:off x="6262370" y="368554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六边形 40"/>
          <p:cNvSpPr/>
          <p:nvPr/>
        </p:nvSpPr>
        <p:spPr>
          <a:xfrm>
            <a:off x="8548370" y="3128645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六边形 41"/>
          <p:cNvSpPr/>
          <p:nvPr/>
        </p:nvSpPr>
        <p:spPr>
          <a:xfrm>
            <a:off x="9169400" y="301371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463550" y="5026660"/>
            <a:ext cx="89896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当你创建一个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Service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时， Kubernetes 会创建一个相应的 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条目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service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&gt;.&lt;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&gt;.svc.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cluster.local</a:t>
            </a:r>
            <a:endParaRPr lang="zh-CN" altLang="en-US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5" name="左大括号 44"/>
          <p:cNvSpPr/>
          <p:nvPr/>
        </p:nvSpPr>
        <p:spPr>
          <a:xfrm rot="16200000">
            <a:off x="3060065" y="5321300"/>
            <a:ext cx="76200" cy="7772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2709545" y="5861685"/>
            <a:ext cx="7766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构建集群时可自定义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DNS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3550" y="925195"/>
            <a:ext cx="2489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哪些资源拥有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记录？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六边形 1"/>
          <p:cNvSpPr/>
          <p:nvPr/>
        </p:nvSpPr>
        <p:spPr>
          <a:xfrm>
            <a:off x="412750" y="1574165"/>
            <a:ext cx="1101090" cy="93472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/>
              <a:t>service</a:t>
            </a:r>
            <a:endParaRPr lang="en-US" altLang="zh-CN" sz="1400" b="1"/>
          </a:p>
        </p:txBody>
      </p:sp>
      <p:sp>
        <p:nvSpPr>
          <p:cNvPr id="5" name="文本框 4"/>
          <p:cNvSpPr txBox="1"/>
          <p:nvPr/>
        </p:nvSpPr>
        <p:spPr>
          <a:xfrm>
            <a:off x="2103755" y="1660525"/>
            <a:ext cx="672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03755" y="2202180"/>
            <a:ext cx="896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SRV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22980" y="1660525"/>
            <a:ext cx="34474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namespace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&gt;.svc.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cluster.local</a:t>
            </a:r>
            <a:endParaRPr lang="zh-CN" altLang="en-US" sz="140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22345" y="2202180"/>
            <a:ext cx="57226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portname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protocol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service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namespace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svc.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cluster.local</a:t>
            </a:r>
            <a:endParaRPr lang="zh-CN" altLang="en-US" sz="140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9" name="六边形 38"/>
          <p:cNvSpPr/>
          <p:nvPr/>
        </p:nvSpPr>
        <p:spPr>
          <a:xfrm>
            <a:off x="412750" y="3129280"/>
            <a:ext cx="1101090" cy="93472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/>
              <a:t>pod</a:t>
            </a:r>
            <a:endParaRPr lang="en-US" altLang="zh-CN" sz="1400" b="1"/>
          </a:p>
        </p:txBody>
      </p:sp>
      <p:sp>
        <p:nvSpPr>
          <p:cNvPr id="43" name="文本框 42"/>
          <p:cNvSpPr txBox="1"/>
          <p:nvPr/>
        </p:nvSpPr>
        <p:spPr>
          <a:xfrm>
            <a:off x="2103755" y="3215640"/>
            <a:ext cx="672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03755" y="3757295"/>
            <a:ext cx="896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SRV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522980" y="3215640"/>
            <a:ext cx="34474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pod-ip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namespace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pod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cluster.local</a:t>
            </a:r>
            <a:endParaRPr lang="zh-CN" altLang="en-US" sz="140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522345" y="3757295"/>
            <a:ext cx="57226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portname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protocol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service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namespace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svc.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cluster.local</a:t>
            </a:r>
            <a:endParaRPr lang="zh-CN" altLang="en-US" sz="140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12750" y="4344670"/>
            <a:ext cx="984631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的 hostname 和 subdomain 字段设置之后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记录可为：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&lt;hostname&gt;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&lt;subdomain&gt;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&lt;namespace&gt;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.svc.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cluster.local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63550" y="4744720"/>
            <a:ext cx="2489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策略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599055" y="5280025"/>
            <a:ext cx="9239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Default</a:t>
            </a:r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2599055" y="6042025"/>
            <a:ext cx="13684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ClusterFirst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416550" y="60420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ClusterFirstWithHostNet</a:t>
            </a:r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5416550" y="5280025"/>
            <a:ext cx="797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None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工作负载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3550" y="1116965"/>
            <a:ext cx="262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运行于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kubernetes 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的应用程序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51535" y="3342005"/>
            <a:ext cx="984885" cy="9848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appB.1</a:t>
            </a:r>
            <a:endParaRPr lang="en-US" altLang="zh-CN" sz="1200"/>
          </a:p>
        </p:txBody>
      </p:sp>
      <p:sp>
        <p:nvSpPr>
          <p:cNvPr id="7" name="椭圆 6"/>
          <p:cNvSpPr/>
          <p:nvPr/>
        </p:nvSpPr>
        <p:spPr>
          <a:xfrm>
            <a:off x="851535" y="1845310"/>
            <a:ext cx="984885" cy="9848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appA</a:t>
            </a:r>
            <a:endParaRPr lang="en-US" altLang="zh-CN" sz="1200"/>
          </a:p>
        </p:txBody>
      </p:sp>
      <p:sp>
        <p:nvSpPr>
          <p:cNvPr id="9" name="椭圆 8"/>
          <p:cNvSpPr/>
          <p:nvPr/>
        </p:nvSpPr>
        <p:spPr>
          <a:xfrm>
            <a:off x="851535" y="4436745"/>
            <a:ext cx="984885" cy="9848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appB.2</a:t>
            </a:r>
            <a:endParaRPr lang="en-US" altLang="zh-CN" sz="1200"/>
          </a:p>
        </p:txBody>
      </p:sp>
      <p:sp>
        <p:nvSpPr>
          <p:cNvPr id="10" name="六边形 9"/>
          <p:cNvSpPr/>
          <p:nvPr/>
        </p:nvSpPr>
        <p:spPr>
          <a:xfrm>
            <a:off x="2646045" y="1920875"/>
            <a:ext cx="939165" cy="83439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podA</a:t>
            </a:r>
            <a:endParaRPr lang="en-US" altLang="zh-CN" sz="1400"/>
          </a:p>
        </p:txBody>
      </p:sp>
      <p:sp>
        <p:nvSpPr>
          <p:cNvPr id="16" name="六边形 15"/>
          <p:cNvSpPr/>
          <p:nvPr/>
        </p:nvSpPr>
        <p:spPr>
          <a:xfrm>
            <a:off x="2646045" y="3952240"/>
            <a:ext cx="939165" cy="83439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podB</a:t>
            </a:r>
            <a:endParaRPr lang="en-US" altLang="zh-CN" sz="1400"/>
          </a:p>
        </p:txBody>
      </p:sp>
      <p:cxnSp>
        <p:nvCxnSpPr>
          <p:cNvPr id="17" name="直接箭头连接符 16"/>
          <p:cNvCxnSpPr>
            <a:stCxn id="7" idx="6"/>
            <a:endCxn id="10" idx="3"/>
          </p:cNvCxnSpPr>
          <p:nvPr/>
        </p:nvCxnSpPr>
        <p:spPr>
          <a:xfrm>
            <a:off x="1836420" y="2338070"/>
            <a:ext cx="8096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6"/>
            <a:endCxn id="16" idx="4"/>
          </p:cNvCxnSpPr>
          <p:nvPr/>
        </p:nvCxnSpPr>
        <p:spPr>
          <a:xfrm>
            <a:off x="1836420" y="3834765"/>
            <a:ext cx="1018540" cy="117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6"/>
            <a:endCxn id="16" idx="2"/>
          </p:cNvCxnSpPr>
          <p:nvPr/>
        </p:nvCxnSpPr>
        <p:spPr>
          <a:xfrm flipV="1">
            <a:off x="1836420" y="4786630"/>
            <a:ext cx="1018540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六边形 20"/>
          <p:cNvSpPr/>
          <p:nvPr/>
        </p:nvSpPr>
        <p:spPr>
          <a:xfrm>
            <a:off x="3712845" y="3952240"/>
            <a:ext cx="939165" cy="83439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podB</a:t>
            </a:r>
            <a:endParaRPr lang="en-US" altLang="zh-CN" sz="1400"/>
          </a:p>
        </p:txBody>
      </p:sp>
      <p:sp>
        <p:nvSpPr>
          <p:cNvPr id="22" name="六边形 21"/>
          <p:cNvSpPr/>
          <p:nvPr/>
        </p:nvSpPr>
        <p:spPr>
          <a:xfrm>
            <a:off x="4780280" y="3952240"/>
            <a:ext cx="939165" cy="83439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podB</a:t>
            </a:r>
            <a:endParaRPr lang="en-US" altLang="zh-CN" sz="1400"/>
          </a:p>
        </p:txBody>
      </p:sp>
      <p:sp>
        <p:nvSpPr>
          <p:cNvPr id="24" name="六边形 23"/>
          <p:cNvSpPr/>
          <p:nvPr/>
        </p:nvSpPr>
        <p:spPr>
          <a:xfrm>
            <a:off x="3712845" y="1920240"/>
            <a:ext cx="939165" cy="83439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podA</a:t>
            </a:r>
            <a:endParaRPr lang="en-US" altLang="zh-CN" sz="1400"/>
          </a:p>
        </p:txBody>
      </p:sp>
      <p:sp>
        <p:nvSpPr>
          <p:cNvPr id="25" name="矩形 24"/>
          <p:cNvSpPr/>
          <p:nvPr/>
        </p:nvSpPr>
        <p:spPr>
          <a:xfrm>
            <a:off x="2548890" y="1693545"/>
            <a:ext cx="2231390" cy="121729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556510" y="3712210"/>
            <a:ext cx="3288030" cy="121729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7207250" y="1966595"/>
            <a:ext cx="3469640" cy="670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Deployment</a:t>
            </a:r>
            <a:endParaRPr lang="en-US" altLang="zh-CN"/>
          </a:p>
        </p:txBody>
      </p:sp>
      <p:sp>
        <p:nvSpPr>
          <p:cNvPr id="30" name="圆角矩形 29"/>
          <p:cNvSpPr/>
          <p:nvPr/>
        </p:nvSpPr>
        <p:spPr>
          <a:xfrm>
            <a:off x="7207250" y="2755265"/>
            <a:ext cx="3469640" cy="670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StatefulSet</a:t>
            </a:r>
            <a:endParaRPr lang="en-US" altLang="zh-CN"/>
          </a:p>
        </p:txBody>
      </p:sp>
      <p:sp>
        <p:nvSpPr>
          <p:cNvPr id="31" name="圆角矩形 30"/>
          <p:cNvSpPr/>
          <p:nvPr/>
        </p:nvSpPr>
        <p:spPr>
          <a:xfrm>
            <a:off x="7207250" y="3557905"/>
            <a:ext cx="3469640" cy="670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DaemonSet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7207250" y="4344035"/>
            <a:ext cx="3469640" cy="670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Job/CronJob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POD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449070"/>
            <a:ext cx="58083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是可以在 Kubernetes 中创建和管理的、最小的可部署的计算单元。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568325" y="4156710"/>
            <a:ext cx="2348230" cy="1677670"/>
            <a:chOff x="2775" y="3693"/>
            <a:chExt cx="3698" cy="2642"/>
          </a:xfrm>
        </p:grpSpPr>
        <p:grpSp>
          <p:nvGrpSpPr>
            <p:cNvPr id="6" name="组合 5"/>
            <p:cNvGrpSpPr/>
            <p:nvPr/>
          </p:nvGrpSpPr>
          <p:grpSpPr>
            <a:xfrm>
              <a:off x="3018" y="4040"/>
              <a:ext cx="1675" cy="1932"/>
              <a:chOff x="2927" y="3557"/>
              <a:chExt cx="1675" cy="1932"/>
            </a:xfrm>
          </p:grpSpPr>
          <p:sp>
            <p:nvSpPr>
              <p:cNvPr id="3" name="六边形 2"/>
              <p:cNvSpPr/>
              <p:nvPr/>
            </p:nvSpPr>
            <p:spPr>
              <a:xfrm>
                <a:off x="2927" y="3557"/>
                <a:ext cx="921" cy="921"/>
              </a:xfrm>
              <a:prstGeom prst="hexagon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c1</a:t>
                </a:r>
                <a:endParaRPr lang="en-US" altLang="zh-CN" sz="1400"/>
              </a:p>
            </p:txBody>
          </p:sp>
          <p:sp>
            <p:nvSpPr>
              <p:cNvPr id="4" name="六边形 3"/>
              <p:cNvSpPr/>
              <p:nvPr/>
            </p:nvSpPr>
            <p:spPr>
              <a:xfrm>
                <a:off x="3682" y="4071"/>
                <a:ext cx="921" cy="921"/>
              </a:xfrm>
              <a:prstGeom prst="hexagon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c2</a:t>
                </a:r>
                <a:endParaRPr lang="en-US" altLang="zh-CN" sz="1400"/>
              </a:p>
            </p:txBody>
          </p:sp>
          <p:sp>
            <p:nvSpPr>
              <p:cNvPr id="5" name="六边形 4"/>
              <p:cNvSpPr/>
              <p:nvPr/>
            </p:nvSpPr>
            <p:spPr>
              <a:xfrm>
                <a:off x="2927" y="4569"/>
                <a:ext cx="921" cy="921"/>
              </a:xfrm>
              <a:prstGeom prst="hexagon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c3</a:t>
                </a:r>
                <a:endParaRPr lang="en-US" altLang="zh-CN" sz="1400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2775" y="3693"/>
              <a:ext cx="3699" cy="2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093" y="3693"/>
              <a:ext cx="138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network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177" y="4569"/>
              <a:ext cx="129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storage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399" y="5755"/>
              <a:ext cx="107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POD</a:t>
              </a:r>
              <a:endPara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463550" y="3705860"/>
            <a:ext cx="3249295" cy="220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2487930" y="3705860"/>
            <a:ext cx="12249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WORKLOAD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839085" y="2529205"/>
            <a:ext cx="12134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SCHEDULER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曲线连接符 60"/>
          <p:cNvCxnSpPr>
            <a:stCxn id="60" idx="2"/>
            <a:endCxn id="58" idx="0"/>
          </p:cNvCxnSpPr>
          <p:nvPr/>
        </p:nvCxnSpPr>
        <p:spPr>
          <a:xfrm rot="5400000">
            <a:off x="2332355" y="2592070"/>
            <a:ext cx="869950" cy="135763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3956685" y="3850005"/>
            <a:ext cx="23355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CONTROLLER-MANAGER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曲线连接符 62"/>
          <p:cNvCxnSpPr>
            <a:stCxn id="62" idx="2"/>
            <a:endCxn id="58" idx="3"/>
          </p:cNvCxnSpPr>
          <p:nvPr/>
        </p:nvCxnSpPr>
        <p:spPr>
          <a:xfrm rot="5400000">
            <a:off x="4092893" y="3776663"/>
            <a:ext cx="651510" cy="141160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7285990" y="1449070"/>
            <a:ext cx="3622675" cy="1038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用法：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运行单个容器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运行多个协作容器的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285990" y="3850005"/>
            <a:ext cx="36226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示例：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1" action="ppaction://hlinkfile"/>
              </a:rPr>
              <a:t>hello.yaml</a:t>
            </a: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POD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0625"/>
            <a:ext cx="58083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生命周期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03910" y="2577465"/>
            <a:ext cx="1619250" cy="4787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Pending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263900" y="1674495"/>
            <a:ext cx="1619250" cy="478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Running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3263900" y="2339975"/>
            <a:ext cx="1619250" cy="4787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Succeeded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3263900" y="3005455"/>
            <a:ext cx="1619250" cy="4787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Failed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3263900" y="3670935"/>
            <a:ext cx="1619250" cy="4787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Unknown</a:t>
            </a:r>
            <a:endParaRPr lang="en-US" altLang="zh-CN"/>
          </a:p>
        </p:txBody>
      </p:sp>
      <p:cxnSp>
        <p:nvCxnSpPr>
          <p:cNvPr id="16" name="曲线连接符 15"/>
          <p:cNvCxnSpPr>
            <a:stCxn id="7" idx="3"/>
            <a:endCxn id="8" idx="1"/>
          </p:cNvCxnSpPr>
          <p:nvPr/>
        </p:nvCxnSpPr>
        <p:spPr>
          <a:xfrm flipV="1">
            <a:off x="2423160" y="1913890"/>
            <a:ext cx="840740" cy="9029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endCxn id="9" idx="1"/>
          </p:cNvCxnSpPr>
          <p:nvPr/>
        </p:nvCxnSpPr>
        <p:spPr>
          <a:xfrm flipV="1">
            <a:off x="2424430" y="2579370"/>
            <a:ext cx="839470" cy="254000"/>
          </a:xfrm>
          <a:prstGeom prst="curvedConnector3">
            <a:avLst>
              <a:gd name="adj1" fmla="val 500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endCxn id="10" idx="1"/>
          </p:cNvCxnSpPr>
          <p:nvPr/>
        </p:nvCxnSpPr>
        <p:spPr>
          <a:xfrm>
            <a:off x="2424430" y="2853055"/>
            <a:ext cx="839470" cy="391795"/>
          </a:xfrm>
          <a:prstGeom prst="curvedConnector3">
            <a:avLst>
              <a:gd name="adj1" fmla="val 500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7" idx="3"/>
            <a:endCxn id="15" idx="1"/>
          </p:cNvCxnSpPr>
          <p:nvPr/>
        </p:nvCxnSpPr>
        <p:spPr>
          <a:xfrm>
            <a:off x="2423160" y="2816860"/>
            <a:ext cx="840740" cy="10934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6549390" y="1071880"/>
            <a:ext cx="3315335" cy="32683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contaienr status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923290" y="2143760"/>
            <a:ext cx="13804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Phase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499985" y="2044065"/>
            <a:ext cx="1619250" cy="478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Waiting 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7499985" y="2762250"/>
            <a:ext cx="1619250" cy="478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Running</a:t>
            </a:r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7499985" y="3526790"/>
            <a:ext cx="1619250" cy="478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Terminated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463550" y="5069840"/>
            <a:ext cx="5069840" cy="1291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Probe   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livenessProbe/readinessProbe/startupProbe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Success（成功）：容器通过了诊断。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Failure（失败）：容器未通过诊断。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Unknown（未知）：诊断失败，因此不会采取任何行动。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709285" y="5069840"/>
            <a:ext cx="58083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init Container: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支持全部特性，但无探针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顺序执行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应用启动前处理基础环境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Deployment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736725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 Deployment 控制器为 Pods 和 ReplicaSets 提供声明式的更新能力。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550" y="2323465"/>
            <a:ext cx="11165840" cy="3102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典型用例：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创建 Deployment 以将 ReplicaSet 上线。 ReplicaSet 在后台创建 Pods。 检查 ReplicaSet 的上线状态，查看其是否成功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通过更新 Deployment 的 PodTemplateSpec，声明 Pod 的新状态 。 新的 ReplicaSet 会被创建，Deployment 以受控速率将 Pod 从旧 ReplicaSet 迁移到新 ReplicaSet。 每个新的 ReplicaSet 都会更新 Deployment 的修订版本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如果 Deployment 的当前状态不稳定，回滚到较早的 Deployment 版本。 每次回滚都会更新 Deployment 的修订版本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扩大 Deployment 规模以承担更多负载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暂停 Deployment 以应用对 PodTemplateSpec 所作的多项修改， 然后恢复其执行以启动新的上线版本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 Deployment 状态 来判定上线过程是否出现停滞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清理较旧的不再需要的 ReplicaSet 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用例：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hlinkClick r:id="rId1" action="ppaction://hlinkfile"/>
              </a:rPr>
              <a:t>nginx-deployment.yaml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3211" y="2944765"/>
            <a:ext cx="3405578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5900" y="3394855"/>
            <a:ext cx="3100200" cy="7143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kubernetes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概览，了解容器和kubernetes的关系，了解kubernetes在DevOps价值流中的应用</a:t>
            </a:r>
            <a:endParaRPr lang="en-US" altLang="zh-CN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algn="ctr">
              <a:lnSpc>
                <a:spcPct val="150000"/>
              </a:lnSpc>
            </a:pPr>
            <a:endParaRPr lang="en-US" altLang="zh-CN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454511" y="2408865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01</a:t>
            </a:r>
            <a:endParaRPr lang="zh-CN" altLang="en-US" sz="16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94042" y="4277585"/>
            <a:ext cx="26039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Deployment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创建服务：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860" y="1487805"/>
            <a:ext cx="5300345" cy="16313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3550" y="3275965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尝试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Update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830" y="3268345"/>
            <a:ext cx="7648575" cy="33248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685" y="1487805"/>
            <a:ext cx="5424170" cy="7683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Deployment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回滚操作：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070" y="1181100"/>
            <a:ext cx="8326120" cy="54508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070" y="1181100"/>
            <a:ext cx="8340725" cy="4851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764155" y="3556635"/>
            <a:ext cx="6203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kubectl rollout undo deployment nginx-deployment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Deployment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缩放操作：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855" y="1863725"/>
            <a:ext cx="7372350" cy="400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55" y="2640330"/>
            <a:ext cx="5958205" cy="5657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55" y="3604260"/>
            <a:ext cx="11312525" cy="12122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17855" y="5420995"/>
            <a:ext cx="78022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Deployment Spec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4" action="ppaction://hlinkfile"/>
              </a:rPr>
              <a:t>详解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4" action="ppaction://hlinkfile"/>
              </a:rPr>
              <a:t>Deployment Spec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StatefulSets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StatefulSet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是用来管理有状态应用的工作负载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3550" y="1673860"/>
            <a:ext cx="111239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Deployment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类似，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StatefulSet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管理基于相同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spec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的一组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StatefulSet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为每个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维护了一个粘性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，持久化存储将自动与指定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关联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3550" y="2136775"/>
            <a:ext cx="1112393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特性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稳定、唯一的网络标识符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稳定、持久的存储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有序的优雅的部署和缩放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有序的自动的滚动更新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3538855"/>
            <a:ext cx="1112393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限制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给定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的存储必须由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pv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驱动基于请求的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storage class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来提供，或由管理员预先提供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删除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statefulset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并不会删除关联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pv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需要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headless service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提供唯一网络标识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删除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statefulset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不提供终止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的保证，建议伸缩副本数为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0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，再进行删除操作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可能需要人工参与滚动更新，以修复损坏的状态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StatefulSets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StatefulSet</a:t>
            </a:r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1" action="ppaction://hlinkfile"/>
              </a:rPr>
              <a:t>实例</a:t>
            </a:r>
            <a:endParaRPr lang="zh-CN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0" y="1586230"/>
            <a:ext cx="11106150" cy="49911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StatefulSets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标识符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7380" y="1181100"/>
            <a:ext cx="4933950" cy="1562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2915" y="3088005"/>
            <a:ext cx="1123188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有序的索引：</a:t>
            </a:r>
            <a:endParaRPr lang="zh-CN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对于具有 N 个副本的 StatefulSet，StatefulSet 中的每个 Pod 将被分配一个整数序号， 从 0 到 N-1，该序号在 StatefulSet 上是唯一的</a:t>
            </a:r>
            <a:endParaRPr 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稳定的网络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480060" y="4105910"/>
          <a:ext cx="1123188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980"/>
                <a:gridCol w="1871980"/>
                <a:gridCol w="1871980"/>
                <a:gridCol w="1871980"/>
                <a:gridCol w="1871980"/>
                <a:gridCol w="1871980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集群域名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服务（名字空间/名字）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StatefulSet（名字空间/名字）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StatefulSet 域名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Pod DNS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Pod 主机名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cluster.local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default/nginx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default/web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nginx.default.svc.cluster.local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web-{0..N-1}.nginx.default.svc.cluster.local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web-{0..N-1}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80060" y="5915025"/>
            <a:ext cx="893699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稳定的存储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PVC-NAME=statefulsetName+podName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，使用动态分配或预先准备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PV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PVname=podName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StatefulSets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329690"/>
            <a:ext cx="957199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StatefulSets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扩缩容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对于包含 N 个 副本的 StatefulSet，当部署 Pod 时，它们是依次创建的，顺序为 0..N-1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当删除 Pod 时，它们是逆序终止的，顺序为 N-1..0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在将缩放操作应用到 Pod 之前，它前面的所有 Pod 必须是 Running 和 Ready 状态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 Pod 终止之前，所有的继任者必须完全关闭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910" y="3603625"/>
            <a:ext cx="7496810" cy="28892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DaemonSet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1260"/>
            <a:ext cx="1123061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DaemonSet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确保全部（或者某些）节点上运行一个 Pod 的副本。 当有节点加入集群时， 也会为他们新增一个 Pod 。 当有节点从集群移除时，这些 Pod 也会被回收。删除 DaemonSet 将会删除它创建的所有 Pod。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0695" y="2485390"/>
            <a:ext cx="11230610" cy="1430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典型用法：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在每个节点上运行集群守护进程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在每个节点上运行日志收集守护进程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在每个节点上运行监控守护进程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4572635"/>
            <a:ext cx="10829290" cy="61531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Job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1260"/>
            <a:ext cx="11230610" cy="2445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Job 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会创建一个或者多个 Pods，并确保指定数量的 Pods 成功终止。 随着 Pods 成功结束，Job 跟踪记录成功完成的 Pods 个数。 当数量达到指定的成功个数阈值时，任务（即 Job）结束。 删除 Job 的操作会清除所创建的全部 Pods。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一种简单的使用场景下，你会创建一个 Job 对象以便以一种可靠的方式运行某 Pod 直到完成。 当第一个 Pod 失败或者被删除（比如因为节点硬件失效或者重启）时，Job 对象会启动一个新的 Pod。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你也可以使用 Job 以并行的方式运行多个 Pod，如下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  <a:hlinkClick r:id="rId1" action="ppaction://hlinkfile"/>
              </a:rPr>
              <a:t>示例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3816350"/>
            <a:ext cx="10730230" cy="275272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Job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1260"/>
            <a:ext cx="11230610" cy="5031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Job 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适合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Job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运行的应用场景：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非并行 Job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通常只启动一个 Pod，除非该 Pod 失败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当 Pod 成功终止时，立即视 Job 为完成状态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具有 确定完成计数 的并行 Job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.spec.completions 字段设置为非 0 的正数值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Job 用来代表整个任务，当对应于 1 和 .spec.completions 之间的每个整数都存在 一个成功的 Pod 时，Job 被视为完成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342900" lvl="1" indent="-342900" algn="l">
              <a:lnSpc>
                <a:spcPct val="150000"/>
              </a:lnSpc>
              <a:buClrTx/>
              <a:buSzTx/>
              <a:buFont typeface="+mj-lt"/>
              <a:buAutoNum type="arabicPeriod" startAt="3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带 工作队列 的并行 Job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不设置 spec.completions，默认值为 .spec.parallelism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多个 Pod 之间必须相互协调，或者借助外部服务确定每个 Pod 要处理哪个工作条目。 例如，任一 Pod 都可以从工作队列中取走最多 N 个工作条目。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每个 Pod 都可以独立确定是否其它 Pod 都已完成，进而确定 Job 是否完成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当 Job 中 任何 Pod 成功终止，不再创建新 Pod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一旦至少 1 个 Pod 成功完成，并且所有 Pod 都已终止，即可宣告 Job 成功完成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一旦任何 Pod 成功退出，任何其它 Pod 都不应再对此任务执行任何操作或生成任何输出。 所有 Pod 都应启动退出过程。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Freeform 24"/>
          <p:cNvSpPr/>
          <p:nvPr>
            <p:custDataLst>
              <p:tags r:id="rId1"/>
            </p:custDataLst>
          </p:nvPr>
        </p:nvSpPr>
        <p:spPr bwMode="auto">
          <a:xfrm>
            <a:off x="5760540" y="3952477"/>
            <a:ext cx="1824167" cy="1738781"/>
          </a:xfrm>
          <a:custGeom>
            <a:avLst/>
            <a:gdLst>
              <a:gd name="T0" fmla="*/ 19 w 1060"/>
              <a:gd name="T1" fmla="*/ 370 h 1010"/>
              <a:gd name="T2" fmla="*/ 602 w 1060"/>
              <a:gd name="T3" fmla="*/ 57 h 1010"/>
              <a:gd name="T4" fmla="*/ 1012 w 1060"/>
              <a:gd name="T5" fmla="*/ 577 h 1010"/>
              <a:gd name="T6" fmla="*/ 824 w 1060"/>
              <a:gd name="T7" fmla="*/ 830 h 1010"/>
              <a:gd name="T8" fmla="*/ 967 w 1060"/>
              <a:gd name="T9" fmla="*/ 949 h 1010"/>
              <a:gd name="T10" fmla="*/ 63 w 1060"/>
              <a:gd name="T11" fmla="*/ 635 h 1010"/>
              <a:gd name="T12" fmla="*/ 63 w 1060"/>
              <a:gd name="T13" fmla="*/ 635 h 1010"/>
              <a:gd name="T14" fmla="*/ 19 w 1060"/>
              <a:gd name="T15" fmla="*/ 37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0" h="1010">
                <a:moveTo>
                  <a:pt x="19" y="370"/>
                </a:moveTo>
                <a:cubicBezTo>
                  <a:pt x="67" y="140"/>
                  <a:pt x="328" y="0"/>
                  <a:pt x="602" y="57"/>
                </a:cubicBezTo>
                <a:cubicBezTo>
                  <a:pt x="876" y="114"/>
                  <a:pt x="1060" y="347"/>
                  <a:pt x="1012" y="577"/>
                </a:cubicBezTo>
                <a:cubicBezTo>
                  <a:pt x="990" y="685"/>
                  <a:pt x="920" y="773"/>
                  <a:pt x="824" y="830"/>
                </a:cubicBezTo>
                <a:cubicBezTo>
                  <a:pt x="836" y="923"/>
                  <a:pt x="967" y="949"/>
                  <a:pt x="967" y="949"/>
                </a:cubicBezTo>
                <a:cubicBezTo>
                  <a:pt x="227" y="1010"/>
                  <a:pt x="63" y="635"/>
                  <a:pt x="63" y="635"/>
                </a:cubicBezTo>
                <a:cubicBezTo>
                  <a:pt x="63" y="635"/>
                  <a:pt x="63" y="635"/>
                  <a:pt x="63" y="635"/>
                </a:cubicBezTo>
                <a:cubicBezTo>
                  <a:pt x="17" y="553"/>
                  <a:pt x="0" y="461"/>
                  <a:pt x="19" y="370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" name="Freeform 25"/>
          <p:cNvSpPr/>
          <p:nvPr>
            <p:custDataLst>
              <p:tags r:id="rId2"/>
            </p:custDataLst>
          </p:nvPr>
        </p:nvSpPr>
        <p:spPr bwMode="auto">
          <a:xfrm>
            <a:off x="6177769" y="1920664"/>
            <a:ext cx="2767301" cy="2712964"/>
          </a:xfrm>
          <a:custGeom>
            <a:avLst/>
            <a:gdLst>
              <a:gd name="T0" fmla="*/ 911 w 1608"/>
              <a:gd name="T1" fmla="*/ 104 h 1577"/>
              <a:gd name="T2" fmla="*/ 109 w 1608"/>
              <a:gd name="T3" fmla="*/ 549 h 1577"/>
              <a:gd name="T4" fmla="*/ 513 w 1608"/>
              <a:gd name="T5" fmla="*/ 1372 h 1577"/>
              <a:gd name="T6" fmla="*/ 972 w 1608"/>
              <a:gd name="T7" fmla="*/ 1334 h 1577"/>
              <a:gd name="T8" fmla="*/ 1031 w 1608"/>
              <a:gd name="T9" fmla="*/ 1577 h 1577"/>
              <a:gd name="T10" fmla="*/ 1227 w 1608"/>
              <a:gd name="T11" fmla="*/ 337 h 1577"/>
              <a:gd name="T12" fmla="*/ 1227 w 1608"/>
              <a:gd name="T13" fmla="*/ 337 h 1577"/>
              <a:gd name="T14" fmla="*/ 911 w 1608"/>
              <a:gd name="T15" fmla="*/ 104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08" h="1577">
                <a:moveTo>
                  <a:pt x="911" y="104"/>
                </a:moveTo>
                <a:cubicBezTo>
                  <a:pt x="578" y="0"/>
                  <a:pt x="219" y="199"/>
                  <a:pt x="109" y="549"/>
                </a:cubicBezTo>
                <a:cubicBezTo>
                  <a:pt x="0" y="900"/>
                  <a:pt x="181" y="1268"/>
                  <a:pt x="513" y="1372"/>
                </a:cubicBezTo>
                <a:cubicBezTo>
                  <a:pt x="670" y="1421"/>
                  <a:pt x="832" y="1403"/>
                  <a:pt x="972" y="1334"/>
                </a:cubicBezTo>
                <a:cubicBezTo>
                  <a:pt x="1085" y="1412"/>
                  <a:pt x="1031" y="1577"/>
                  <a:pt x="1031" y="1577"/>
                </a:cubicBezTo>
                <a:cubicBezTo>
                  <a:pt x="1608" y="781"/>
                  <a:pt x="1227" y="337"/>
                  <a:pt x="1227" y="337"/>
                </a:cubicBezTo>
                <a:cubicBezTo>
                  <a:pt x="1227" y="337"/>
                  <a:pt x="1227" y="337"/>
                  <a:pt x="1227" y="337"/>
                </a:cubicBezTo>
                <a:cubicBezTo>
                  <a:pt x="1152" y="229"/>
                  <a:pt x="1043" y="146"/>
                  <a:pt x="911" y="104"/>
                </a:cubicBezTo>
                <a:close/>
              </a:path>
            </a:pathLst>
          </a:custGeom>
          <a:solidFill>
            <a:srgbClr val="44405E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Freeform 26"/>
          <p:cNvSpPr/>
          <p:nvPr>
            <p:custDataLst>
              <p:tags r:id="rId3"/>
            </p:custDataLst>
          </p:nvPr>
        </p:nvSpPr>
        <p:spPr bwMode="auto">
          <a:xfrm>
            <a:off x="7396468" y="4656915"/>
            <a:ext cx="1872683" cy="2086150"/>
          </a:xfrm>
          <a:custGeom>
            <a:avLst/>
            <a:gdLst>
              <a:gd name="T0" fmla="*/ 479 w 1088"/>
              <a:gd name="T1" fmla="*/ 1119 h 1119"/>
              <a:gd name="T2" fmla="*/ 424 w 1088"/>
              <a:gd name="T3" fmla="*/ 947 h 1119"/>
              <a:gd name="T4" fmla="*/ 228 w 1088"/>
              <a:gd name="T5" fmla="*/ 796 h 1119"/>
              <a:gd name="T6" fmla="*/ 85 w 1088"/>
              <a:gd name="T7" fmla="*/ 683 h 1119"/>
              <a:gd name="T8" fmla="*/ 25 w 1088"/>
              <a:gd name="T9" fmla="*/ 677 h 1119"/>
              <a:gd name="T10" fmla="*/ 25 w 1088"/>
              <a:gd name="T11" fmla="*/ 615 h 1119"/>
              <a:gd name="T12" fmla="*/ 167 w 1088"/>
              <a:gd name="T13" fmla="*/ 590 h 1119"/>
              <a:gd name="T14" fmla="*/ 331 w 1088"/>
              <a:gd name="T15" fmla="*/ 674 h 1119"/>
              <a:gd name="T16" fmla="*/ 419 w 1088"/>
              <a:gd name="T17" fmla="*/ 567 h 1119"/>
              <a:gd name="T18" fmla="*/ 339 w 1088"/>
              <a:gd name="T19" fmla="*/ 308 h 1119"/>
              <a:gd name="T20" fmla="*/ 299 w 1088"/>
              <a:gd name="T21" fmla="*/ 111 h 1119"/>
              <a:gd name="T22" fmla="*/ 345 w 1088"/>
              <a:gd name="T23" fmla="*/ 57 h 1119"/>
              <a:gd name="T24" fmla="*/ 429 w 1088"/>
              <a:gd name="T25" fmla="*/ 219 h 1119"/>
              <a:gd name="T26" fmla="*/ 525 w 1088"/>
              <a:gd name="T27" fmla="*/ 443 h 1119"/>
              <a:gd name="T28" fmla="*/ 541 w 1088"/>
              <a:gd name="T29" fmla="*/ 371 h 1119"/>
              <a:gd name="T30" fmla="*/ 542 w 1088"/>
              <a:gd name="T31" fmla="*/ 78 h 1119"/>
              <a:gd name="T32" fmla="*/ 603 w 1088"/>
              <a:gd name="T33" fmla="*/ 7 h 1119"/>
              <a:gd name="T34" fmla="*/ 638 w 1088"/>
              <a:gd name="T35" fmla="*/ 219 h 1119"/>
              <a:gd name="T36" fmla="*/ 647 w 1088"/>
              <a:gd name="T37" fmla="*/ 407 h 1119"/>
              <a:gd name="T38" fmla="*/ 668 w 1088"/>
              <a:gd name="T39" fmla="*/ 450 h 1119"/>
              <a:gd name="T40" fmla="*/ 745 w 1088"/>
              <a:gd name="T41" fmla="*/ 334 h 1119"/>
              <a:gd name="T42" fmla="*/ 813 w 1088"/>
              <a:gd name="T43" fmla="*/ 125 h 1119"/>
              <a:gd name="T44" fmla="*/ 875 w 1088"/>
              <a:gd name="T45" fmla="*/ 82 h 1119"/>
              <a:gd name="T46" fmla="*/ 857 w 1088"/>
              <a:gd name="T47" fmla="*/ 272 h 1119"/>
              <a:gd name="T48" fmla="*/ 807 w 1088"/>
              <a:gd name="T49" fmla="*/ 436 h 1119"/>
              <a:gd name="T50" fmla="*/ 802 w 1088"/>
              <a:gd name="T51" fmla="*/ 508 h 1119"/>
              <a:gd name="T52" fmla="*/ 881 w 1088"/>
              <a:gd name="T53" fmla="*/ 450 h 1119"/>
              <a:gd name="T54" fmla="*/ 1005 w 1088"/>
              <a:gd name="T55" fmla="*/ 283 h 1119"/>
              <a:gd name="T56" fmla="*/ 1067 w 1088"/>
              <a:gd name="T57" fmla="*/ 253 h 1119"/>
              <a:gd name="T58" fmla="*/ 985 w 1088"/>
              <a:gd name="T59" fmla="*/ 441 h 1119"/>
              <a:gd name="T60" fmla="*/ 889 w 1088"/>
              <a:gd name="T61" fmla="*/ 667 h 1119"/>
              <a:gd name="T62" fmla="*/ 858 w 1088"/>
              <a:gd name="T63" fmla="*/ 889 h 1119"/>
              <a:gd name="T64" fmla="*/ 803 w 1088"/>
              <a:gd name="T65" fmla="*/ 1031 h 1119"/>
              <a:gd name="T66" fmla="*/ 803 w 1088"/>
              <a:gd name="T67" fmla="*/ 1119 h 1119"/>
              <a:gd name="T68" fmla="*/ 479 w 1088"/>
              <a:gd name="T69" fmla="*/ 1119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88" h="1119">
                <a:moveTo>
                  <a:pt x="479" y="1119"/>
                </a:moveTo>
                <a:cubicBezTo>
                  <a:pt x="479" y="1119"/>
                  <a:pt x="479" y="996"/>
                  <a:pt x="424" y="947"/>
                </a:cubicBezTo>
                <a:cubicBezTo>
                  <a:pt x="369" y="897"/>
                  <a:pt x="263" y="836"/>
                  <a:pt x="228" y="796"/>
                </a:cubicBezTo>
                <a:cubicBezTo>
                  <a:pt x="193" y="756"/>
                  <a:pt x="109" y="689"/>
                  <a:pt x="85" y="683"/>
                </a:cubicBezTo>
                <a:cubicBezTo>
                  <a:pt x="61" y="676"/>
                  <a:pt x="36" y="682"/>
                  <a:pt x="25" y="677"/>
                </a:cubicBezTo>
                <a:cubicBezTo>
                  <a:pt x="14" y="672"/>
                  <a:pt x="0" y="646"/>
                  <a:pt x="25" y="615"/>
                </a:cubicBezTo>
                <a:cubicBezTo>
                  <a:pt x="50" y="583"/>
                  <a:pt x="108" y="565"/>
                  <a:pt x="167" y="590"/>
                </a:cubicBezTo>
                <a:cubicBezTo>
                  <a:pt x="227" y="615"/>
                  <a:pt x="292" y="677"/>
                  <a:pt x="331" y="674"/>
                </a:cubicBezTo>
                <a:cubicBezTo>
                  <a:pt x="370" y="671"/>
                  <a:pt x="421" y="640"/>
                  <a:pt x="419" y="567"/>
                </a:cubicBezTo>
                <a:cubicBezTo>
                  <a:pt x="418" y="494"/>
                  <a:pt x="365" y="389"/>
                  <a:pt x="339" y="308"/>
                </a:cubicBezTo>
                <a:cubicBezTo>
                  <a:pt x="314" y="227"/>
                  <a:pt x="297" y="148"/>
                  <a:pt x="299" y="111"/>
                </a:cubicBezTo>
                <a:cubicBezTo>
                  <a:pt x="301" y="73"/>
                  <a:pt x="323" y="49"/>
                  <a:pt x="345" y="57"/>
                </a:cubicBezTo>
                <a:cubicBezTo>
                  <a:pt x="367" y="65"/>
                  <a:pt x="386" y="89"/>
                  <a:pt x="429" y="219"/>
                </a:cubicBezTo>
                <a:cubicBezTo>
                  <a:pt x="473" y="348"/>
                  <a:pt x="504" y="438"/>
                  <a:pt x="525" y="443"/>
                </a:cubicBezTo>
                <a:cubicBezTo>
                  <a:pt x="547" y="449"/>
                  <a:pt x="543" y="426"/>
                  <a:pt x="541" y="371"/>
                </a:cubicBezTo>
                <a:cubicBezTo>
                  <a:pt x="539" y="315"/>
                  <a:pt x="537" y="122"/>
                  <a:pt x="542" y="78"/>
                </a:cubicBezTo>
                <a:cubicBezTo>
                  <a:pt x="548" y="34"/>
                  <a:pt x="566" y="0"/>
                  <a:pt x="603" y="7"/>
                </a:cubicBezTo>
                <a:cubicBezTo>
                  <a:pt x="641" y="15"/>
                  <a:pt x="641" y="131"/>
                  <a:pt x="638" y="219"/>
                </a:cubicBezTo>
                <a:cubicBezTo>
                  <a:pt x="635" y="307"/>
                  <a:pt x="644" y="381"/>
                  <a:pt x="647" y="407"/>
                </a:cubicBezTo>
                <a:cubicBezTo>
                  <a:pt x="651" y="433"/>
                  <a:pt x="655" y="448"/>
                  <a:pt x="668" y="450"/>
                </a:cubicBezTo>
                <a:cubicBezTo>
                  <a:pt x="681" y="452"/>
                  <a:pt x="713" y="436"/>
                  <a:pt x="745" y="334"/>
                </a:cubicBezTo>
                <a:cubicBezTo>
                  <a:pt x="776" y="232"/>
                  <a:pt x="801" y="154"/>
                  <a:pt x="813" y="125"/>
                </a:cubicBezTo>
                <a:cubicBezTo>
                  <a:pt x="824" y="97"/>
                  <a:pt x="849" y="67"/>
                  <a:pt x="875" y="82"/>
                </a:cubicBezTo>
                <a:cubicBezTo>
                  <a:pt x="900" y="97"/>
                  <a:pt x="894" y="153"/>
                  <a:pt x="857" y="272"/>
                </a:cubicBezTo>
                <a:cubicBezTo>
                  <a:pt x="819" y="391"/>
                  <a:pt x="813" y="414"/>
                  <a:pt x="807" y="436"/>
                </a:cubicBezTo>
                <a:cubicBezTo>
                  <a:pt x="802" y="458"/>
                  <a:pt x="793" y="503"/>
                  <a:pt x="802" y="508"/>
                </a:cubicBezTo>
                <a:cubicBezTo>
                  <a:pt x="811" y="513"/>
                  <a:pt x="846" y="493"/>
                  <a:pt x="881" y="450"/>
                </a:cubicBezTo>
                <a:cubicBezTo>
                  <a:pt x="917" y="407"/>
                  <a:pt x="987" y="306"/>
                  <a:pt x="1005" y="283"/>
                </a:cubicBezTo>
                <a:cubicBezTo>
                  <a:pt x="1023" y="261"/>
                  <a:pt x="1045" y="235"/>
                  <a:pt x="1067" y="253"/>
                </a:cubicBezTo>
                <a:cubicBezTo>
                  <a:pt x="1088" y="272"/>
                  <a:pt x="1032" y="365"/>
                  <a:pt x="985" y="441"/>
                </a:cubicBezTo>
                <a:cubicBezTo>
                  <a:pt x="939" y="516"/>
                  <a:pt x="897" y="601"/>
                  <a:pt x="889" y="667"/>
                </a:cubicBezTo>
                <a:cubicBezTo>
                  <a:pt x="882" y="734"/>
                  <a:pt x="876" y="820"/>
                  <a:pt x="858" y="889"/>
                </a:cubicBezTo>
                <a:cubicBezTo>
                  <a:pt x="840" y="958"/>
                  <a:pt x="820" y="1007"/>
                  <a:pt x="803" y="1031"/>
                </a:cubicBezTo>
                <a:cubicBezTo>
                  <a:pt x="803" y="1119"/>
                  <a:pt x="803" y="1119"/>
                  <a:pt x="803" y="1119"/>
                </a:cubicBezTo>
                <a:lnTo>
                  <a:pt x="479" y="1119"/>
                </a:lnTo>
                <a:close/>
              </a:path>
            </a:pathLst>
          </a:custGeom>
          <a:solidFill>
            <a:srgbClr val="4D4D4D">
              <a:lumMod val="40000"/>
              <a:lumOff val="60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Freeform 27"/>
          <p:cNvSpPr/>
          <p:nvPr>
            <p:custDataLst>
              <p:tags r:id="rId4"/>
            </p:custDataLst>
          </p:nvPr>
        </p:nvSpPr>
        <p:spPr bwMode="auto">
          <a:xfrm>
            <a:off x="7714727" y="2072031"/>
            <a:ext cx="2183180" cy="2408290"/>
          </a:xfrm>
          <a:custGeom>
            <a:avLst/>
            <a:gdLst>
              <a:gd name="T0" fmla="*/ 1117 w 1269"/>
              <a:gd name="T1" fmla="*/ 285 h 1399"/>
              <a:gd name="T2" fmla="*/ 317 w 1269"/>
              <a:gd name="T3" fmla="*/ 194 h 1399"/>
              <a:gd name="T4" fmla="*/ 185 w 1269"/>
              <a:gd name="T5" fmla="*/ 988 h 1399"/>
              <a:gd name="T6" fmla="*/ 532 w 1269"/>
              <a:gd name="T7" fmla="*/ 1195 h 1399"/>
              <a:gd name="T8" fmla="*/ 450 w 1269"/>
              <a:gd name="T9" fmla="*/ 1399 h 1399"/>
              <a:gd name="T10" fmla="*/ 1224 w 1269"/>
              <a:gd name="T11" fmla="*/ 613 h 1399"/>
              <a:gd name="T12" fmla="*/ 1224 w 1269"/>
              <a:gd name="T13" fmla="*/ 613 h 1399"/>
              <a:gd name="T14" fmla="*/ 1117 w 1269"/>
              <a:gd name="T15" fmla="*/ 285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69" h="1399">
                <a:moveTo>
                  <a:pt x="1117" y="285"/>
                </a:moveTo>
                <a:cubicBezTo>
                  <a:pt x="932" y="41"/>
                  <a:pt x="574" y="0"/>
                  <a:pt x="317" y="194"/>
                </a:cubicBezTo>
                <a:cubicBezTo>
                  <a:pt x="59" y="388"/>
                  <a:pt x="0" y="744"/>
                  <a:pt x="185" y="988"/>
                </a:cubicBezTo>
                <a:cubicBezTo>
                  <a:pt x="272" y="1103"/>
                  <a:pt x="397" y="1173"/>
                  <a:pt x="532" y="1195"/>
                </a:cubicBezTo>
                <a:cubicBezTo>
                  <a:pt x="573" y="1309"/>
                  <a:pt x="450" y="1399"/>
                  <a:pt x="450" y="1399"/>
                </a:cubicBezTo>
                <a:cubicBezTo>
                  <a:pt x="1269" y="1125"/>
                  <a:pt x="1224" y="613"/>
                  <a:pt x="1224" y="613"/>
                </a:cubicBezTo>
                <a:cubicBezTo>
                  <a:pt x="1224" y="613"/>
                  <a:pt x="1224" y="613"/>
                  <a:pt x="1224" y="613"/>
                </a:cubicBezTo>
                <a:cubicBezTo>
                  <a:pt x="1225" y="498"/>
                  <a:pt x="1190" y="383"/>
                  <a:pt x="1117" y="285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Freeform 28"/>
          <p:cNvSpPr/>
          <p:nvPr>
            <p:custDataLst>
              <p:tags r:id="rId5"/>
            </p:custDataLst>
          </p:nvPr>
        </p:nvSpPr>
        <p:spPr bwMode="auto">
          <a:xfrm>
            <a:off x="9022694" y="3281028"/>
            <a:ext cx="1791178" cy="1727137"/>
          </a:xfrm>
          <a:custGeom>
            <a:avLst/>
            <a:gdLst>
              <a:gd name="T0" fmla="*/ 1041 w 1041"/>
              <a:gd name="T1" fmla="*/ 423 h 1004"/>
              <a:gd name="T2" fmla="*/ 536 w 1041"/>
              <a:gd name="T3" fmla="*/ 0 h 1004"/>
              <a:gd name="T4" fmla="*/ 31 w 1041"/>
              <a:gd name="T5" fmla="*/ 423 h 1004"/>
              <a:gd name="T6" fmla="*/ 163 w 1041"/>
              <a:gd name="T7" fmla="*/ 708 h 1004"/>
              <a:gd name="T8" fmla="*/ 0 w 1041"/>
              <a:gd name="T9" fmla="*/ 795 h 1004"/>
              <a:gd name="T10" fmla="*/ 944 w 1041"/>
              <a:gd name="T11" fmla="*/ 672 h 1004"/>
              <a:gd name="T12" fmla="*/ 944 w 1041"/>
              <a:gd name="T13" fmla="*/ 672 h 1004"/>
              <a:gd name="T14" fmla="*/ 1041 w 1041"/>
              <a:gd name="T15" fmla="*/ 42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1" h="1004">
                <a:moveTo>
                  <a:pt x="1041" y="423"/>
                </a:moveTo>
                <a:cubicBezTo>
                  <a:pt x="1041" y="190"/>
                  <a:pt x="815" y="0"/>
                  <a:pt x="536" y="0"/>
                </a:cubicBezTo>
                <a:cubicBezTo>
                  <a:pt x="257" y="0"/>
                  <a:pt x="31" y="190"/>
                  <a:pt x="31" y="423"/>
                </a:cubicBezTo>
                <a:cubicBezTo>
                  <a:pt x="31" y="533"/>
                  <a:pt x="81" y="633"/>
                  <a:pt x="163" y="708"/>
                </a:cubicBezTo>
                <a:cubicBezTo>
                  <a:pt x="132" y="796"/>
                  <a:pt x="0" y="795"/>
                  <a:pt x="0" y="795"/>
                </a:cubicBezTo>
                <a:cubicBezTo>
                  <a:pt x="708" y="1004"/>
                  <a:pt x="944" y="672"/>
                  <a:pt x="944" y="672"/>
                </a:cubicBezTo>
                <a:cubicBezTo>
                  <a:pt x="944" y="672"/>
                  <a:pt x="944" y="672"/>
                  <a:pt x="944" y="672"/>
                </a:cubicBezTo>
                <a:cubicBezTo>
                  <a:pt x="1005" y="602"/>
                  <a:pt x="1041" y="516"/>
                  <a:pt x="1041" y="423"/>
                </a:cubicBezTo>
                <a:close/>
              </a:path>
            </a:pathLst>
          </a:custGeom>
          <a:solidFill>
            <a:srgbClr val="44405E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2" name="Freeform 30"/>
          <p:cNvSpPr/>
          <p:nvPr>
            <p:custDataLst>
              <p:tags r:id="rId6"/>
            </p:custDataLst>
          </p:nvPr>
        </p:nvSpPr>
        <p:spPr bwMode="auto">
          <a:xfrm>
            <a:off x="9721311" y="3504196"/>
            <a:ext cx="393944" cy="360953"/>
          </a:xfrm>
          <a:custGeom>
            <a:avLst/>
            <a:gdLst>
              <a:gd name="T0" fmla="*/ 70 w 229"/>
              <a:gd name="T1" fmla="*/ 99 h 210"/>
              <a:gd name="T2" fmla="*/ 70 w 229"/>
              <a:gd name="T3" fmla="*/ 99 h 210"/>
              <a:gd name="T4" fmla="*/ 26 w 229"/>
              <a:gd name="T5" fmla="*/ 144 h 210"/>
              <a:gd name="T6" fmla="*/ 17 w 229"/>
              <a:gd name="T7" fmla="*/ 164 h 210"/>
              <a:gd name="T8" fmla="*/ 26 w 229"/>
              <a:gd name="T9" fmla="*/ 184 h 210"/>
              <a:gd name="T10" fmla="*/ 26 w 229"/>
              <a:gd name="T11" fmla="*/ 184 h 210"/>
              <a:gd name="T12" fmla="*/ 46 w 229"/>
              <a:gd name="T13" fmla="*/ 192 h 210"/>
              <a:gd name="T14" fmla="*/ 66 w 229"/>
              <a:gd name="T15" fmla="*/ 184 h 210"/>
              <a:gd name="T16" fmla="*/ 116 w 229"/>
              <a:gd name="T17" fmla="*/ 134 h 210"/>
              <a:gd name="T18" fmla="*/ 116 w 229"/>
              <a:gd name="T19" fmla="*/ 133 h 210"/>
              <a:gd name="T20" fmla="*/ 170 w 229"/>
              <a:gd name="T21" fmla="*/ 79 h 210"/>
              <a:gd name="T22" fmla="*/ 174 w 229"/>
              <a:gd name="T23" fmla="*/ 71 h 210"/>
              <a:gd name="T24" fmla="*/ 170 w 229"/>
              <a:gd name="T25" fmla="*/ 62 h 210"/>
              <a:gd name="T26" fmla="*/ 161 w 229"/>
              <a:gd name="T27" fmla="*/ 58 h 210"/>
              <a:gd name="T28" fmla="*/ 153 w 229"/>
              <a:gd name="T29" fmla="*/ 62 h 210"/>
              <a:gd name="T30" fmla="*/ 75 w 229"/>
              <a:gd name="T31" fmla="*/ 139 h 210"/>
              <a:gd name="T32" fmla="*/ 62 w 229"/>
              <a:gd name="T33" fmla="*/ 139 h 210"/>
              <a:gd name="T34" fmla="*/ 62 w 229"/>
              <a:gd name="T35" fmla="*/ 127 h 210"/>
              <a:gd name="T36" fmla="*/ 140 w 229"/>
              <a:gd name="T37" fmla="*/ 49 h 210"/>
              <a:gd name="T38" fmla="*/ 161 w 229"/>
              <a:gd name="T39" fmla="*/ 41 h 210"/>
              <a:gd name="T40" fmla="*/ 183 w 229"/>
              <a:gd name="T41" fmla="*/ 49 h 210"/>
              <a:gd name="T42" fmla="*/ 191 w 229"/>
              <a:gd name="T43" fmla="*/ 71 h 210"/>
              <a:gd name="T44" fmla="*/ 183 w 229"/>
              <a:gd name="T45" fmla="*/ 92 h 210"/>
              <a:gd name="T46" fmla="*/ 129 w 229"/>
              <a:gd name="T47" fmla="*/ 146 h 210"/>
              <a:gd name="T48" fmla="*/ 129 w 229"/>
              <a:gd name="T49" fmla="*/ 146 h 210"/>
              <a:gd name="T50" fmla="*/ 128 w 229"/>
              <a:gd name="T51" fmla="*/ 146 h 210"/>
              <a:gd name="T52" fmla="*/ 78 w 229"/>
              <a:gd name="T53" fmla="*/ 196 h 210"/>
              <a:gd name="T54" fmla="*/ 46 w 229"/>
              <a:gd name="T55" fmla="*/ 210 h 210"/>
              <a:gd name="T56" fmla="*/ 14 w 229"/>
              <a:gd name="T57" fmla="*/ 197 h 210"/>
              <a:gd name="T58" fmla="*/ 13 w 229"/>
              <a:gd name="T59" fmla="*/ 196 h 210"/>
              <a:gd name="T60" fmla="*/ 13 w 229"/>
              <a:gd name="T61" fmla="*/ 196 h 210"/>
              <a:gd name="T62" fmla="*/ 0 w 229"/>
              <a:gd name="T63" fmla="*/ 164 h 210"/>
              <a:gd name="T64" fmla="*/ 13 w 229"/>
              <a:gd name="T65" fmla="*/ 131 h 210"/>
              <a:gd name="T66" fmla="*/ 63 w 229"/>
              <a:gd name="T67" fmla="*/ 81 h 210"/>
              <a:gd name="T68" fmla="*/ 64 w 229"/>
              <a:gd name="T69" fmla="*/ 81 h 210"/>
              <a:gd name="T70" fmla="*/ 127 w 229"/>
              <a:gd name="T71" fmla="*/ 18 h 210"/>
              <a:gd name="T72" fmla="*/ 169 w 229"/>
              <a:gd name="T73" fmla="*/ 0 h 210"/>
              <a:gd name="T74" fmla="*/ 212 w 229"/>
              <a:gd name="T75" fmla="*/ 18 h 210"/>
              <a:gd name="T76" fmla="*/ 229 w 229"/>
              <a:gd name="T77" fmla="*/ 60 h 210"/>
              <a:gd name="T78" fmla="*/ 212 w 229"/>
              <a:gd name="T79" fmla="*/ 102 h 210"/>
              <a:gd name="T80" fmla="*/ 125 w 229"/>
              <a:gd name="T81" fmla="*/ 189 h 210"/>
              <a:gd name="T82" fmla="*/ 112 w 229"/>
              <a:gd name="T83" fmla="*/ 189 h 210"/>
              <a:gd name="T84" fmla="*/ 112 w 229"/>
              <a:gd name="T85" fmla="*/ 177 h 210"/>
              <a:gd name="T86" fmla="*/ 199 w 229"/>
              <a:gd name="T87" fmla="*/ 90 h 210"/>
              <a:gd name="T88" fmla="*/ 212 w 229"/>
              <a:gd name="T89" fmla="*/ 60 h 210"/>
              <a:gd name="T90" fmla="*/ 199 w 229"/>
              <a:gd name="T91" fmla="*/ 30 h 210"/>
              <a:gd name="T92" fmla="*/ 169 w 229"/>
              <a:gd name="T93" fmla="*/ 18 h 210"/>
              <a:gd name="T94" fmla="*/ 139 w 229"/>
              <a:gd name="T95" fmla="*/ 30 h 210"/>
              <a:gd name="T96" fmla="*/ 70 w 229"/>
              <a:gd name="T97" fmla="*/ 9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9" h="210">
                <a:moveTo>
                  <a:pt x="70" y="99"/>
                </a:moveTo>
                <a:cubicBezTo>
                  <a:pt x="70" y="99"/>
                  <a:pt x="70" y="99"/>
                  <a:pt x="70" y="99"/>
                </a:cubicBezTo>
                <a:cubicBezTo>
                  <a:pt x="26" y="144"/>
                  <a:pt x="26" y="144"/>
                  <a:pt x="26" y="144"/>
                </a:cubicBezTo>
                <a:cubicBezTo>
                  <a:pt x="20" y="149"/>
                  <a:pt x="17" y="156"/>
                  <a:pt x="17" y="164"/>
                </a:cubicBezTo>
                <a:cubicBezTo>
                  <a:pt x="17" y="171"/>
                  <a:pt x="20" y="178"/>
                  <a:pt x="26" y="184"/>
                </a:cubicBezTo>
                <a:cubicBezTo>
                  <a:pt x="26" y="184"/>
                  <a:pt x="26" y="184"/>
                  <a:pt x="26" y="184"/>
                </a:cubicBezTo>
                <a:cubicBezTo>
                  <a:pt x="31" y="189"/>
                  <a:pt x="39" y="192"/>
                  <a:pt x="46" y="192"/>
                </a:cubicBezTo>
                <a:cubicBezTo>
                  <a:pt x="53" y="192"/>
                  <a:pt x="60" y="189"/>
                  <a:pt x="66" y="18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6" y="133"/>
                  <a:pt x="116" y="133"/>
                  <a:pt x="116" y="133"/>
                </a:cubicBezTo>
                <a:cubicBezTo>
                  <a:pt x="170" y="79"/>
                  <a:pt x="170" y="79"/>
                  <a:pt x="170" y="79"/>
                </a:cubicBezTo>
                <a:cubicBezTo>
                  <a:pt x="173" y="77"/>
                  <a:pt x="174" y="74"/>
                  <a:pt x="174" y="71"/>
                </a:cubicBezTo>
                <a:cubicBezTo>
                  <a:pt x="174" y="67"/>
                  <a:pt x="173" y="64"/>
                  <a:pt x="170" y="62"/>
                </a:cubicBezTo>
                <a:cubicBezTo>
                  <a:pt x="168" y="59"/>
                  <a:pt x="165" y="58"/>
                  <a:pt x="161" y="58"/>
                </a:cubicBezTo>
                <a:cubicBezTo>
                  <a:pt x="158" y="58"/>
                  <a:pt x="155" y="59"/>
                  <a:pt x="153" y="62"/>
                </a:cubicBezTo>
                <a:cubicBezTo>
                  <a:pt x="75" y="139"/>
                  <a:pt x="75" y="139"/>
                  <a:pt x="75" y="139"/>
                </a:cubicBezTo>
                <a:cubicBezTo>
                  <a:pt x="71" y="143"/>
                  <a:pt x="66" y="143"/>
                  <a:pt x="62" y="139"/>
                </a:cubicBezTo>
                <a:cubicBezTo>
                  <a:pt x="59" y="136"/>
                  <a:pt x="59" y="130"/>
                  <a:pt x="62" y="127"/>
                </a:cubicBezTo>
                <a:cubicBezTo>
                  <a:pt x="140" y="49"/>
                  <a:pt x="140" y="49"/>
                  <a:pt x="140" y="49"/>
                </a:cubicBezTo>
                <a:cubicBezTo>
                  <a:pt x="146" y="43"/>
                  <a:pt x="154" y="41"/>
                  <a:pt x="161" y="41"/>
                </a:cubicBezTo>
                <a:cubicBezTo>
                  <a:pt x="169" y="41"/>
                  <a:pt x="177" y="43"/>
                  <a:pt x="183" y="49"/>
                </a:cubicBezTo>
                <a:cubicBezTo>
                  <a:pt x="189" y="55"/>
                  <a:pt x="191" y="63"/>
                  <a:pt x="191" y="71"/>
                </a:cubicBezTo>
                <a:cubicBezTo>
                  <a:pt x="191" y="78"/>
                  <a:pt x="189" y="86"/>
                  <a:pt x="183" y="92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8" y="146"/>
                  <a:pt x="128" y="146"/>
                  <a:pt x="128" y="146"/>
                </a:cubicBezTo>
                <a:cubicBezTo>
                  <a:pt x="78" y="196"/>
                  <a:pt x="78" y="196"/>
                  <a:pt x="78" y="196"/>
                </a:cubicBezTo>
                <a:cubicBezTo>
                  <a:pt x="69" y="205"/>
                  <a:pt x="58" y="210"/>
                  <a:pt x="46" y="210"/>
                </a:cubicBezTo>
                <a:cubicBezTo>
                  <a:pt x="34" y="210"/>
                  <a:pt x="23" y="205"/>
                  <a:pt x="14" y="197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4" y="187"/>
                  <a:pt x="0" y="175"/>
                  <a:pt x="0" y="164"/>
                </a:cubicBezTo>
                <a:cubicBezTo>
                  <a:pt x="0" y="152"/>
                  <a:pt x="4" y="140"/>
                  <a:pt x="13" y="131"/>
                </a:cubicBezTo>
                <a:cubicBezTo>
                  <a:pt x="63" y="81"/>
                  <a:pt x="63" y="81"/>
                  <a:pt x="63" y="81"/>
                </a:cubicBezTo>
                <a:cubicBezTo>
                  <a:pt x="64" y="81"/>
                  <a:pt x="64" y="81"/>
                  <a:pt x="64" y="81"/>
                </a:cubicBezTo>
                <a:cubicBezTo>
                  <a:pt x="127" y="18"/>
                  <a:pt x="127" y="18"/>
                  <a:pt x="127" y="18"/>
                </a:cubicBezTo>
                <a:cubicBezTo>
                  <a:pt x="139" y="6"/>
                  <a:pt x="154" y="0"/>
                  <a:pt x="169" y="0"/>
                </a:cubicBezTo>
                <a:cubicBezTo>
                  <a:pt x="185" y="0"/>
                  <a:pt x="200" y="6"/>
                  <a:pt x="212" y="18"/>
                </a:cubicBezTo>
                <a:cubicBezTo>
                  <a:pt x="223" y="29"/>
                  <a:pt x="229" y="45"/>
                  <a:pt x="229" y="60"/>
                </a:cubicBezTo>
                <a:cubicBezTo>
                  <a:pt x="229" y="75"/>
                  <a:pt x="223" y="91"/>
                  <a:pt x="212" y="102"/>
                </a:cubicBezTo>
                <a:cubicBezTo>
                  <a:pt x="125" y="189"/>
                  <a:pt x="125" y="189"/>
                  <a:pt x="125" y="189"/>
                </a:cubicBezTo>
                <a:cubicBezTo>
                  <a:pt x="121" y="193"/>
                  <a:pt x="116" y="193"/>
                  <a:pt x="112" y="189"/>
                </a:cubicBezTo>
                <a:cubicBezTo>
                  <a:pt x="109" y="186"/>
                  <a:pt x="109" y="180"/>
                  <a:pt x="112" y="177"/>
                </a:cubicBezTo>
                <a:cubicBezTo>
                  <a:pt x="199" y="90"/>
                  <a:pt x="199" y="90"/>
                  <a:pt x="199" y="90"/>
                </a:cubicBezTo>
                <a:cubicBezTo>
                  <a:pt x="207" y="82"/>
                  <a:pt x="212" y="71"/>
                  <a:pt x="212" y="60"/>
                </a:cubicBezTo>
                <a:cubicBezTo>
                  <a:pt x="212" y="49"/>
                  <a:pt x="207" y="38"/>
                  <a:pt x="199" y="30"/>
                </a:cubicBezTo>
                <a:cubicBezTo>
                  <a:pt x="191" y="22"/>
                  <a:pt x="180" y="18"/>
                  <a:pt x="169" y="18"/>
                </a:cubicBezTo>
                <a:cubicBezTo>
                  <a:pt x="158" y="18"/>
                  <a:pt x="148" y="22"/>
                  <a:pt x="139" y="30"/>
                </a:cubicBezTo>
                <a:cubicBezTo>
                  <a:pt x="70" y="99"/>
                  <a:pt x="70" y="99"/>
                  <a:pt x="70" y="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3" name="Freeform 31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6899673" y="2702728"/>
            <a:ext cx="374537" cy="374536"/>
          </a:xfrm>
          <a:custGeom>
            <a:avLst/>
            <a:gdLst>
              <a:gd name="T0" fmla="*/ 185 w 217"/>
              <a:gd name="T1" fmla="*/ 77 h 217"/>
              <a:gd name="T2" fmla="*/ 197 w 217"/>
              <a:gd name="T3" fmla="*/ 56 h 217"/>
              <a:gd name="T4" fmla="*/ 174 w 217"/>
              <a:gd name="T5" fmla="*/ 20 h 217"/>
              <a:gd name="T6" fmla="*/ 146 w 217"/>
              <a:gd name="T7" fmla="*/ 35 h 217"/>
              <a:gd name="T8" fmla="*/ 134 w 217"/>
              <a:gd name="T9" fmla="*/ 9 h 217"/>
              <a:gd name="T10" fmla="*/ 83 w 217"/>
              <a:gd name="T11" fmla="*/ 9 h 217"/>
              <a:gd name="T12" fmla="*/ 71 w 217"/>
              <a:gd name="T13" fmla="*/ 35 h 217"/>
              <a:gd name="T14" fmla="*/ 44 w 217"/>
              <a:gd name="T15" fmla="*/ 20 h 217"/>
              <a:gd name="T16" fmla="*/ 20 w 217"/>
              <a:gd name="T17" fmla="*/ 56 h 217"/>
              <a:gd name="T18" fmla="*/ 32 w 217"/>
              <a:gd name="T19" fmla="*/ 77 h 217"/>
              <a:gd name="T20" fmla="*/ 0 w 217"/>
              <a:gd name="T21" fmla="*/ 92 h 217"/>
              <a:gd name="T22" fmla="*/ 30 w 217"/>
              <a:gd name="T23" fmla="*/ 134 h 217"/>
              <a:gd name="T24" fmla="*/ 35 w 217"/>
              <a:gd name="T25" fmla="*/ 146 h 217"/>
              <a:gd name="T26" fmla="*/ 20 w 217"/>
              <a:gd name="T27" fmla="*/ 173 h 217"/>
              <a:gd name="T28" fmla="*/ 56 w 217"/>
              <a:gd name="T29" fmla="*/ 197 h 217"/>
              <a:gd name="T30" fmla="*/ 77 w 217"/>
              <a:gd name="T31" fmla="*/ 185 h 217"/>
              <a:gd name="T32" fmla="*/ 92 w 217"/>
              <a:gd name="T33" fmla="*/ 217 h 217"/>
              <a:gd name="T34" fmla="*/ 134 w 217"/>
              <a:gd name="T35" fmla="*/ 187 h 217"/>
              <a:gd name="T36" fmla="*/ 161 w 217"/>
              <a:gd name="T37" fmla="*/ 197 h 217"/>
              <a:gd name="T38" fmla="*/ 197 w 217"/>
              <a:gd name="T39" fmla="*/ 174 h 217"/>
              <a:gd name="T40" fmla="*/ 182 w 217"/>
              <a:gd name="T41" fmla="*/ 146 h 217"/>
              <a:gd name="T42" fmla="*/ 208 w 217"/>
              <a:gd name="T43" fmla="*/ 134 h 217"/>
              <a:gd name="T44" fmla="*/ 217 w 217"/>
              <a:gd name="T45" fmla="*/ 92 h 217"/>
              <a:gd name="T46" fmla="*/ 200 w 217"/>
              <a:gd name="T47" fmla="*/ 116 h 217"/>
              <a:gd name="T48" fmla="*/ 169 w 217"/>
              <a:gd name="T49" fmla="*/ 133 h 217"/>
              <a:gd name="T50" fmla="*/ 165 w 217"/>
              <a:gd name="T51" fmla="*/ 154 h 217"/>
              <a:gd name="T52" fmla="*/ 154 w 217"/>
              <a:gd name="T53" fmla="*/ 165 h 217"/>
              <a:gd name="T54" fmla="*/ 123 w 217"/>
              <a:gd name="T55" fmla="*/ 172 h 217"/>
              <a:gd name="T56" fmla="*/ 101 w 217"/>
              <a:gd name="T57" fmla="*/ 199 h 217"/>
              <a:gd name="T58" fmla="*/ 84 w 217"/>
              <a:gd name="T59" fmla="*/ 169 h 217"/>
              <a:gd name="T60" fmla="*/ 63 w 217"/>
              <a:gd name="T61" fmla="*/ 165 h 217"/>
              <a:gd name="T62" fmla="*/ 39 w 217"/>
              <a:gd name="T63" fmla="*/ 167 h 217"/>
              <a:gd name="T64" fmla="*/ 48 w 217"/>
              <a:gd name="T65" fmla="*/ 133 h 217"/>
              <a:gd name="T66" fmla="*/ 36 w 217"/>
              <a:gd name="T67" fmla="*/ 116 h 217"/>
              <a:gd name="T68" fmla="*/ 36 w 217"/>
              <a:gd name="T69" fmla="*/ 101 h 217"/>
              <a:gd name="T70" fmla="*/ 48 w 217"/>
              <a:gd name="T71" fmla="*/ 83 h 217"/>
              <a:gd name="T72" fmla="*/ 52 w 217"/>
              <a:gd name="T73" fmla="*/ 63 h 217"/>
              <a:gd name="T74" fmla="*/ 63 w 217"/>
              <a:gd name="T75" fmla="*/ 52 h 217"/>
              <a:gd name="T76" fmla="*/ 94 w 217"/>
              <a:gd name="T77" fmla="*/ 45 h 217"/>
              <a:gd name="T78" fmla="*/ 101 w 217"/>
              <a:gd name="T79" fmla="*/ 18 h 217"/>
              <a:gd name="T80" fmla="*/ 124 w 217"/>
              <a:gd name="T81" fmla="*/ 45 h 217"/>
              <a:gd name="T82" fmla="*/ 154 w 217"/>
              <a:gd name="T83" fmla="*/ 51 h 217"/>
              <a:gd name="T84" fmla="*/ 165 w 217"/>
              <a:gd name="T85" fmla="*/ 63 h 217"/>
              <a:gd name="T86" fmla="*/ 169 w 217"/>
              <a:gd name="T87" fmla="*/ 84 h 217"/>
              <a:gd name="T88" fmla="*/ 181 w 217"/>
              <a:gd name="T89" fmla="*/ 101 h 217"/>
              <a:gd name="T90" fmla="*/ 109 w 217"/>
              <a:gd name="T91" fmla="*/ 71 h 217"/>
              <a:gd name="T92" fmla="*/ 71 w 217"/>
              <a:gd name="T93" fmla="*/ 108 h 217"/>
              <a:gd name="T94" fmla="*/ 135 w 217"/>
              <a:gd name="T95" fmla="*/ 135 h 217"/>
              <a:gd name="T96" fmla="*/ 109 w 217"/>
              <a:gd name="T97" fmla="*/ 71 h 217"/>
              <a:gd name="T98" fmla="*/ 109 w 217"/>
              <a:gd name="T99" fmla="*/ 135 h 217"/>
              <a:gd name="T100" fmla="*/ 90 w 217"/>
              <a:gd name="T101" fmla="*/ 90 h 217"/>
              <a:gd name="T102" fmla="*/ 135 w 217"/>
              <a:gd name="T103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7" h="217">
                <a:moveTo>
                  <a:pt x="208" y="83"/>
                </a:moveTo>
                <a:cubicBezTo>
                  <a:pt x="187" y="83"/>
                  <a:pt x="187" y="83"/>
                  <a:pt x="187" y="83"/>
                </a:cubicBezTo>
                <a:cubicBezTo>
                  <a:pt x="187" y="81"/>
                  <a:pt x="186" y="79"/>
                  <a:pt x="185" y="77"/>
                </a:cubicBezTo>
                <a:cubicBezTo>
                  <a:pt x="185" y="77"/>
                  <a:pt x="185" y="77"/>
                  <a:pt x="185" y="77"/>
                </a:cubicBezTo>
                <a:cubicBezTo>
                  <a:pt x="184" y="75"/>
                  <a:pt x="183" y="73"/>
                  <a:pt x="182" y="71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201" y="52"/>
                  <a:pt x="201" y="47"/>
                  <a:pt x="197" y="43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0" y="16"/>
                  <a:pt x="165" y="16"/>
                  <a:pt x="161" y="20"/>
                </a:cubicBezTo>
                <a:cubicBezTo>
                  <a:pt x="146" y="35"/>
                  <a:pt x="146" y="35"/>
                  <a:pt x="146" y="35"/>
                </a:cubicBezTo>
                <a:cubicBezTo>
                  <a:pt x="144" y="34"/>
                  <a:pt x="142" y="33"/>
                  <a:pt x="140" y="32"/>
                </a:cubicBezTo>
                <a:cubicBezTo>
                  <a:pt x="138" y="31"/>
                  <a:pt x="136" y="30"/>
                  <a:pt x="134" y="30"/>
                </a:cubicBezTo>
                <a:cubicBezTo>
                  <a:pt x="134" y="9"/>
                  <a:pt x="134" y="9"/>
                  <a:pt x="134" y="9"/>
                </a:cubicBezTo>
                <a:cubicBezTo>
                  <a:pt x="134" y="4"/>
                  <a:pt x="130" y="0"/>
                  <a:pt x="12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87" y="0"/>
                  <a:pt x="83" y="4"/>
                  <a:pt x="83" y="9"/>
                </a:cubicBezTo>
                <a:cubicBezTo>
                  <a:pt x="83" y="30"/>
                  <a:pt x="83" y="30"/>
                  <a:pt x="83" y="30"/>
                </a:cubicBezTo>
                <a:cubicBezTo>
                  <a:pt x="81" y="30"/>
                  <a:pt x="79" y="31"/>
                  <a:pt x="77" y="32"/>
                </a:cubicBezTo>
                <a:cubicBezTo>
                  <a:pt x="75" y="33"/>
                  <a:pt x="73" y="34"/>
                  <a:pt x="71" y="35"/>
                </a:cubicBezTo>
                <a:cubicBezTo>
                  <a:pt x="57" y="20"/>
                  <a:pt x="57" y="20"/>
                  <a:pt x="57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3" y="16"/>
                  <a:pt x="47" y="16"/>
                  <a:pt x="44" y="20"/>
                </a:cubicBezTo>
                <a:cubicBezTo>
                  <a:pt x="20" y="43"/>
                  <a:pt x="20" y="43"/>
                  <a:pt x="20" y="43"/>
                </a:cubicBezTo>
                <a:cubicBezTo>
                  <a:pt x="20" y="43"/>
                  <a:pt x="20" y="43"/>
                  <a:pt x="20" y="43"/>
                </a:cubicBezTo>
                <a:cubicBezTo>
                  <a:pt x="17" y="47"/>
                  <a:pt x="17" y="52"/>
                  <a:pt x="20" y="56"/>
                </a:cubicBezTo>
                <a:cubicBezTo>
                  <a:pt x="35" y="71"/>
                  <a:pt x="35" y="71"/>
                  <a:pt x="35" y="71"/>
                </a:cubicBezTo>
                <a:cubicBezTo>
                  <a:pt x="34" y="73"/>
                  <a:pt x="33" y="74"/>
                  <a:pt x="32" y="76"/>
                </a:cubicBezTo>
                <a:cubicBezTo>
                  <a:pt x="32" y="77"/>
                  <a:pt x="32" y="77"/>
                  <a:pt x="32" y="77"/>
                </a:cubicBezTo>
                <a:cubicBezTo>
                  <a:pt x="31" y="79"/>
                  <a:pt x="30" y="81"/>
                  <a:pt x="30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4" y="83"/>
                  <a:pt x="0" y="87"/>
                  <a:pt x="0" y="92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30"/>
                  <a:pt x="4" y="134"/>
                  <a:pt x="9" y="134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0" y="136"/>
                  <a:pt x="31" y="138"/>
                  <a:pt x="32" y="140"/>
                </a:cubicBezTo>
                <a:cubicBezTo>
                  <a:pt x="32" y="140"/>
                  <a:pt x="32" y="140"/>
                  <a:pt x="32" y="140"/>
                </a:cubicBezTo>
                <a:cubicBezTo>
                  <a:pt x="33" y="142"/>
                  <a:pt x="34" y="144"/>
                  <a:pt x="35" y="146"/>
                </a:cubicBezTo>
                <a:cubicBezTo>
                  <a:pt x="20" y="160"/>
                  <a:pt x="20" y="160"/>
                  <a:pt x="20" y="160"/>
                </a:cubicBezTo>
                <a:cubicBezTo>
                  <a:pt x="20" y="161"/>
                  <a:pt x="20" y="161"/>
                  <a:pt x="20" y="161"/>
                </a:cubicBezTo>
                <a:cubicBezTo>
                  <a:pt x="17" y="164"/>
                  <a:pt x="17" y="170"/>
                  <a:pt x="20" y="173"/>
                </a:cubicBezTo>
                <a:cubicBezTo>
                  <a:pt x="43" y="197"/>
                  <a:pt x="43" y="197"/>
                  <a:pt x="43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7" y="200"/>
                  <a:pt x="53" y="200"/>
                  <a:pt x="56" y="19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3" y="183"/>
                  <a:pt x="75" y="184"/>
                  <a:pt x="76" y="185"/>
                </a:cubicBezTo>
                <a:cubicBezTo>
                  <a:pt x="77" y="185"/>
                  <a:pt x="77" y="185"/>
                  <a:pt x="77" y="185"/>
                </a:cubicBezTo>
                <a:cubicBezTo>
                  <a:pt x="79" y="186"/>
                  <a:pt x="81" y="187"/>
                  <a:pt x="83" y="187"/>
                </a:cubicBezTo>
                <a:cubicBezTo>
                  <a:pt x="83" y="208"/>
                  <a:pt x="83" y="208"/>
                  <a:pt x="83" y="208"/>
                </a:cubicBezTo>
                <a:cubicBezTo>
                  <a:pt x="83" y="213"/>
                  <a:pt x="87" y="217"/>
                  <a:pt x="92" y="217"/>
                </a:cubicBezTo>
                <a:cubicBezTo>
                  <a:pt x="125" y="217"/>
                  <a:pt x="125" y="217"/>
                  <a:pt x="125" y="217"/>
                </a:cubicBezTo>
                <a:cubicBezTo>
                  <a:pt x="130" y="217"/>
                  <a:pt x="134" y="213"/>
                  <a:pt x="134" y="208"/>
                </a:cubicBezTo>
                <a:cubicBezTo>
                  <a:pt x="134" y="187"/>
                  <a:pt x="134" y="187"/>
                  <a:pt x="134" y="187"/>
                </a:cubicBezTo>
                <a:cubicBezTo>
                  <a:pt x="136" y="187"/>
                  <a:pt x="138" y="186"/>
                  <a:pt x="140" y="185"/>
                </a:cubicBezTo>
                <a:cubicBezTo>
                  <a:pt x="142" y="184"/>
                  <a:pt x="144" y="183"/>
                  <a:pt x="146" y="182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5" y="200"/>
                  <a:pt x="170" y="200"/>
                  <a:pt x="174" y="197"/>
                </a:cubicBezTo>
                <a:cubicBezTo>
                  <a:pt x="197" y="174"/>
                  <a:pt x="197" y="174"/>
                  <a:pt x="197" y="174"/>
                </a:cubicBezTo>
                <a:cubicBezTo>
                  <a:pt x="197" y="173"/>
                  <a:pt x="197" y="173"/>
                  <a:pt x="197" y="173"/>
                </a:cubicBezTo>
                <a:cubicBezTo>
                  <a:pt x="201" y="170"/>
                  <a:pt x="201" y="164"/>
                  <a:pt x="197" y="161"/>
                </a:cubicBezTo>
                <a:cubicBezTo>
                  <a:pt x="182" y="146"/>
                  <a:pt x="182" y="146"/>
                  <a:pt x="182" y="146"/>
                </a:cubicBezTo>
                <a:cubicBezTo>
                  <a:pt x="183" y="144"/>
                  <a:pt x="184" y="142"/>
                  <a:pt x="185" y="140"/>
                </a:cubicBezTo>
                <a:cubicBezTo>
                  <a:pt x="186" y="138"/>
                  <a:pt x="187" y="136"/>
                  <a:pt x="187" y="134"/>
                </a:cubicBezTo>
                <a:cubicBezTo>
                  <a:pt x="208" y="134"/>
                  <a:pt x="208" y="134"/>
                  <a:pt x="208" y="134"/>
                </a:cubicBezTo>
                <a:cubicBezTo>
                  <a:pt x="213" y="134"/>
                  <a:pt x="217" y="130"/>
                  <a:pt x="217" y="125"/>
                </a:cubicBezTo>
                <a:cubicBezTo>
                  <a:pt x="217" y="93"/>
                  <a:pt x="217" y="93"/>
                  <a:pt x="217" y="93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17" y="87"/>
                  <a:pt x="213" y="83"/>
                  <a:pt x="208" y="83"/>
                </a:cubicBezTo>
                <a:close/>
                <a:moveTo>
                  <a:pt x="200" y="116"/>
                </a:moveTo>
                <a:cubicBezTo>
                  <a:pt x="200" y="116"/>
                  <a:pt x="200" y="116"/>
                  <a:pt x="200" y="116"/>
                </a:cubicBezTo>
                <a:cubicBezTo>
                  <a:pt x="181" y="116"/>
                  <a:pt x="181" y="116"/>
                  <a:pt x="181" y="116"/>
                </a:cubicBezTo>
                <a:cubicBezTo>
                  <a:pt x="176" y="116"/>
                  <a:pt x="173" y="120"/>
                  <a:pt x="172" y="124"/>
                </a:cubicBezTo>
                <a:cubicBezTo>
                  <a:pt x="171" y="127"/>
                  <a:pt x="170" y="130"/>
                  <a:pt x="169" y="133"/>
                </a:cubicBezTo>
                <a:cubicBezTo>
                  <a:pt x="168" y="137"/>
                  <a:pt x="166" y="140"/>
                  <a:pt x="164" y="143"/>
                </a:cubicBezTo>
                <a:cubicBezTo>
                  <a:pt x="162" y="147"/>
                  <a:pt x="162" y="151"/>
                  <a:pt x="165" y="154"/>
                </a:cubicBezTo>
                <a:cubicBezTo>
                  <a:pt x="165" y="154"/>
                  <a:pt x="165" y="154"/>
                  <a:pt x="165" y="154"/>
                </a:cubicBezTo>
                <a:cubicBezTo>
                  <a:pt x="178" y="167"/>
                  <a:pt x="178" y="167"/>
                  <a:pt x="178" y="167"/>
                </a:cubicBezTo>
                <a:cubicBezTo>
                  <a:pt x="167" y="178"/>
                  <a:pt x="167" y="178"/>
                  <a:pt x="167" y="178"/>
                </a:cubicBezTo>
                <a:cubicBezTo>
                  <a:pt x="154" y="165"/>
                  <a:pt x="154" y="165"/>
                  <a:pt x="154" y="165"/>
                </a:cubicBezTo>
                <a:cubicBezTo>
                  <a:pt x="151" y="162"/>
                  <a:pt x="146" y="162"/>
                  <a:pt x="143" y="164"/>
                </a:cubicBezTo>
                <a:cubicBezTo>
                  <a:pt x="140" y="166"/>
                  <a:pt x="137" y="167"/>
                  <a:pt x="134" y="169"/>
                </a:cubicBezTo>
                <a:cubicBezTo>
                  <a:pt x="130" y="170"/>
                  <a:pt x="127" y="171"/>
                  <a:pt x="123" y="172"/>
                </a:cubicBezTo>
                <a:cubicBezTo>
                  <a:pt x="119" y="173"/>
                  <a:pt x="116" y="177"/>
                  <a:pt x="116" y="181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01" y="199"/>
                  <a:pt x="101" y="199"/>
                  <a:pt x="101" y="199"/>
                </a:cubicBezTo>
                <a:cubicBezTo>
                  <a:pt x="101" y="181"/>
                  <a:pt x="101" y="181"/>
                  <a:pt x="101" y="181"/>
                </a:cubicBezTo>
                <a:cubicBezTo>
                  <a:pt x="101" y="176"/>
                  <a:pt x="98" y="173"/>
                  <a:pt x="93" y="172"/>
                </a:cubicBezTo>
                <a:cubicBezTo>
                  <a:pt x="90" y="171"/>
                  <a:pt x="87" y="170"/>
                  <a:pt x="84" y="169"/>
                </a:cubicBezTo>
                <a:cubicBezTo>
                  <a:pt x="83" y="168"/>
                  <a:pt x="83" y="168"/>
                  <a:pt x="83" y="168"/>
                </a:cubicBezTo>
                <a:cubicBezTo>
                  <a:pt x="80" y="167"/>
                  <a:pt x="77" y="166"/>
                  <a:pt x="74" y="164"/>
                </a:cubicBezTo>
                <a:cubicBezTo>
                  <a:pt x="71" y="162"/>
                  <a:pt x="66" y="162"/>
                  <a:pt x="63" y="165"/>
                </a:cubicBezTo>
                <a:cubicBezTo>
                  <a:pt x="63" y="165"/>
                  <a:pt x="63" y="165"/>
                  <a:pt x="63" y="165"/>
                </a:cubicBezTo>
                <a:cubicBezTo>
                  <a:pt x="50" y="178"/>
                  <a:pt x="50" y="178"/>
                  <a:pt x="50" y="178"/>
                </a:cubicBezTo>
                <a:cubicBezTo>
                  <a:pt x="39" y="167"/>
                  <a:pt x="39" y="167"/>
                  <a:pt x="39" y="167"/>
                </a:cubicBezTo>
                <a:cubicBezTo>
                  <a:pt x="52" y="154"/>
                  <a:pt x="52" y="154"/>
                  <a:pt x="52" y="154"/>
                </a:cubicBezTo>
                <a:cubicBezTo>
                  <a:pt x="55" y="151"/>
                  <a:pt x="55" y="146"/>
                  <a:pt x="53" y="143"/>
                </a:cubicBezTo>
                <a:cubicBezTo>
                  <a:pt x="51" y="140"/>
                  <a:pt x="50" y="137"/>
                  <a:pt x="48" y="133"/>
                </a:cubicBezTo>
                <a:cubicBezTo>
                  <a:pt x="48" y="133"/>
                  <a:pt x="48" y="133"/>
                  <a:pt x="48" y="133"/>
                </a:cubicBezTo>
                <a:cubicBezTo>
                  <a:pt x="47" y="130"/>
                  <a:pt x="46" y="127"/>
                  <a:pt x="45" y="123"/>
                </a:cubicBezTo>
                <a:cubicBezTo>
                  <a:pt x="44" y="119"/>
                  <a:pt x="40" y="116"/>
                  <a:pt x="36" y="116"/>
                </a:cubicBezTo>
                <a:cubicBezTo>
                  <a:pt x="18" y="116"/>
                  <a:pt x="18" y="116"/>
                  <a:pt x="18" y="116"/>
                </a:cubicBezTo>
                <a:cubicBezTo>
                  <a:pt x="18" y="101"/>
                  <a:pt x="18" y="101"/>
                  <a:pt x="18" y="101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41" y="101"/>
                  <a:pt x="44" y="97"/>
                  <a:pt x="45" y="93"/>
                </a:cubicBezTo>
                <a:cubicBezTo>
                  <a:pt x="46" y="90"/>
                  <a:pt x="47" y="87"/>
                  <a:pt x="48" y="84"/>
                </a:cubicBezTo>
                <a:cubicBezTo>
                  <a:pt x="48" y="83"/>
                  <a:pt x="48" y="83"/>
                  <a:pt x="48" y="83"/>
                </a:cubicBezTo>
                <a:cubicBezTo>
                  <a:pt x="50" y="80"/>
                  <a:pt x="51" y="77"/>
                  <a:pt x="53" y="74"/>
                </a:cubicBezTo>
                <a:cubicBezTo>
                  <a:pt x="55" y="70"/>
                  <a:pt x="55" y="66"/>
                  <a:pt x="52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39" y="50"/>
                  <a:pt x="39" y="50"/>
                  <a:pt x="39" y="50"/>
                </a:cubicBezTo>
                <a:cubicBezTo>
                  <a:pt x="50" y="39"/>
                  <a:pt x="50" y="39"/>
                  <a:pt x="50" y="39"/>
                </a:cubicBezTo>
                <a:cubicBezTo>
                  <a:pt x="63" y="52"/>
                  <a:pt x="63" y="52"/>
                  <a:pt x="63" y="52"/>
                </a:cubicBezTo>
                <a:cubicBezTo>
                  <a:pt x="66" y="55"/>
                  <a:pt x="71" y="55"/>
                  <a:pt x="74" y="53"/>
                </a:cubicBezTo>
                <a:cubicBezTo>
                  <a:pt x="77" y="51"/>
                  <a:pt x="80" y="49"/>
                  <a:pt x="84" y="48"/>
                </a:cubicBezTo>
                <a:cubicBezTo>
                  <a:pt x="87" y="47"/>
                  <a:pt x="90" y="46"/>
                  <a:pt x="94" y="45"/>
                </a:cubicBezTo>
                <a:cubicBezTo>
                  <a:pt x="98" y="44"/>
                  <a:pt x="101" y="40"/>
                  <a:pt x="101" y="36"/>
                </a:cubicBezTo>
                <a:cubicBezTo>
                  <a:pt x="101" y="36"/>
                  <a:pt x="101" y="36"/>
                  <a:pt x="101" y="36"/>
                </a:cubicBezTo>
                <a:cubicBezTo>
                  <a:pt x="101" y="18"/>
                  <a:pt x="101" y="18"/>
                  <a:pt x="101" y="18"/>
                </a:cubicBezTo>
                <a:cubicBezTo>
                  <a:pt x="116" y="18"/>
                  <a:pt x="116" y="18"/>
                  <a:pt x="116" y="18"/>
                </a:cubicBezTo>
                <a:cubicBezTo>
                  <a:pt x="116" y="36"/>
                  <a:pt x="116" y="36"/>
                  <a:pt x="116" y="36"/>
                </a:cubicBezTo>
                <a:cubicBezTo>
                  <a:pt x="116" y="41"/>
                  <a:pt x="120" y="44"/>
                  <a:pt x="124" y="45"/>
                </a:cubicBezTo>
                <a:cubicBezTo>
                  <a:pt x="127" y="46"/>
                  <a:pt x="130" y="47"/>
                  <a:pt x="133" y="48"/>
                </a:cubicBezTo>
                <a:cubicBezTo>
                  <a:pt x="137" y="49"/>
                  <a:pt x="140" y="51"/>
                  <a:pt x="143" y="53"/>
                </a:cubicBezTo>
                <a:cubicBezTo>
                  <a:pt x="147" y="55"/>
                  <a:pt x="152" y="55"/>
                  <a:pt x="154" y="51"/>
                </a:cubicBezTo>
                <a:cubicBezTo>
                  <a:pt x="167" y="39"/>
                  <a:pt x="167" y="39"/>
                  <a:pt x="167" y="39"/>
                </a:cubicBezTo>
                <a:cubicBezTo>
                  <a:pt x="178" y="50"/>
                  <a:pt x="178" y="50"/>
                  <a:pt x="178" y="50"/>
                </a:cubicBezTo>
                <a:cubicBezTo>
                  <a:pt x="165" y="63"/>
                  <a:pt x="165" y="63"/>
                  <a:pt x="165" y="63"/>
                </a:cubicBezTo>
                <a:cubicBezTo>
                  <a:pt x="162" y="66"/>
                  <a:pt x="162" y="71"/>
                  <a:pt x="164" y="74"/>
                </a:cubicBezTo>
                <a:cubicBezTo>
                  <a:pt x="166" y="77"/>
                  <a:pt x="168" y="80"/>
                  <a:pt x="169" y="84"/>
                </a:cubicBezTo>
                <a:cubicBezTo>
                  <a:pt x="169" y="84"/>
                  <a:pt x="169" y="84"/>
                  <a:pt x="169" y="84"/>
                </a:cubicBezTo>
                <a:cubicBezTo>
                  <a:pt x="170" y="87"/>
                  <a:pt x="171" y="90"/>
                  <a:pt x="172" y="94"/>
                </a:cubicBezTo>
                <a:cubicBezTo>
                  <a:pt x="173" y="98"/>
                  <a:pt x="177" y="101"/>
                  <a:pt x="181" y="101"/>
                </a:cubicBezTo>
                <a:cubicBezTo>
                  <a:pt x="181" y="101"/>
                  <a:pt x="181" y="101"/>
                  <a:pt x="181" y="101"/>
                </a:cubicBezTo>
                <a:cubicBezTo>
                  <a:pt x="200" y="101"/>
                  <a:pt x="200" y="101"/>
                  <a:pt x="200" y="101"/>
                </a:cubicBezTo>
                <a:cubicBezTo>
                  <a:pt x="200" y="116"/>
                  <a:pt x="200" y="116"/>
                  <a:pt x="200" y="116"/>
                </a:cubicBezTo>
                <a:close/>
                <a:moveTo>
                  <a:pt x="109" y="71"/>
                </a:moveTo>
                <a:cubicBezTo>
                  <a:pt x="109" y="71"/>
                  <a:pt x="109" y="71"/>
                  <a:pt x="109" y="71"/>
                </a:cubicBezTo>
                <a:cubicBezTo>
                  <a:pt x="98" y="71"/>
                  <a:pt x="89" y="75"/>
                  <a:pt x="82" y="82"/>
                </a:cubicBezTo>
                <a:cubicBezTo>
                  <a:pt x="76" y="89"/>
                  <a:pt x="71" y="98"/>
                  <a:pt x="71" y="108"/>
                </a:cubicBezTo>
                <a:cubicBezTo>
                  <a:pt x="71" y="119"/>
                  <a:pt x="76" y="128"/>
                  <a:pt x="82" y="135"/>
                </a:cubicBezTo>
                <a:cubicBezTo>
                  <a:pt x="89" y="141"/>
                  <a:pt x="98" y="146"/>
                  <a:pt x="109" y="146"/>
                </a:cubicBezTo>
                <a:cubicBezTo>
                  <a:pt x="119" y="146"/>
                  <a:pt x="128" y="141"/>
                  <a:pt x="135" y="135"/>
                </a:cubicBezTo>
                <a:cubicBezTo>
                  <a:pt x="142" y="128"/>
                  <a:pt x="146" y="119"/>
                  <a:pt x="146" y="108"/>
                </a:cubicBezTo>
                <a:cubicBezTo>
                  <a:pt x="146" y="98"/>
                  <a:pt x="142" y="89"/>
                  <a:pt x="135" y="82"/>
                </a:cubicBezTo>
                <a:cubicBezTo>
                  <a:pt x="128" y="75"/>
                  <a:pt x="119" y="71"/>
                  <a:pt x="109" y="71"/>
                </a:cubicBezTo>
                <a:close/>
                <a:moveTo>
                  <a:pt x="127" y="127"/>
                </a:moveTo>
                <a:cubicBezTo>
                  <a:pt x="127" y="127"/>
                  <a:pt x="127" y="127"/>
                  <a:pt x="127" y="127"/>
                </a:cubicBezTo>
                <a:cubicBezTo>
                  <a:pt x="123" y="132"/>
                  <a:pt x="116" y="135"/>
                  <a:pt x="109" y="135"/>
                </a:cubicBezTo>
                <a:cubicBezTo>
                  <a:pt x="101" y="135"/>
                  <a:pt x="95" y="132"/>
                  <a:pt x="90" y="127"/>
                </a:cubicBezTo>
                <a:cubicBezTo>
                  <a:pt x="85" y="122"/>
                  <a:pt x="82" y="116"/>
                  <a:pt x="82" y="108"/>
                </a:cubicBezTo>
                <a:cubicBezTo>
                  <a:pt x="82" y="101"/>
                  <a:pt x="85" y="94"/>
                  <a:pt x="90" y="90"/>
                </a:cubicBezTo>
                <a:cubicBezTo>
                  <a:pt x="95" y="85"/>
                  <a:pt x="101" y="82"/>
                  <a:pt x="109" y="82"/>
                </a:cubicBezTo>
                <a:cubicBezTo>
                  <a:pt x="116" y="82"/>
                  <a:pt x="123" y="85"/>
                  <a:pt x="127" y="90"/>
                </a:cubicBezTo>
                <a:cubicBezTo>
                  <a:pt x="132" y="94"/>
                  <a:pt x="135" y="101"/>
                  <a:pt x="135" y="108"/>
                </a:cubicBezTo>
                <a:cubicBezTo>
                  <a:pt x="135" y="116"/>
                  <a:pt x="132" y="122"/>
                  <a:pt x="127" y="1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4" name="Freeform 32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8566653" y="2636747"/>
            <a:ext cx="399765" cy="395883"/>
          </a:xfrm>
          <a:custGeom>
            <a:avLst/>
            <a:gdLst>
              <a:gd name="T0" fmla="*/ 64 w 232"/>
              <a:gd name="T1" fmla="*/ 72 h 230"/>
              <a:gd name="T2" fmla="*/ 64 w 232"/>
              <a:gd name="T3" fmla="*/ 157 h 230"/>
              <a:gd name="T4" fmla="*/ 64 w 232"/>
              <a:gd name="T5" fmla="*/ 157 h 230"/>
              <a:gd name="T6" fmla="*/ 123 w 232"/>
              <a:gd name="T7" fmla="*/ 202 h 230"/>
              <a:gd name="T8" fmla="*/ 123 w 232"/>
              <a:gd name="T9" fmla="*/ 164 h 230"/>
              <a:gd name="T10" fmla="*/ 123 w 232"/>
              <a:gd name="T11" fmla="*/ 65 h 230"/>
              <a:gd name="T12" fmla="*/ 123 w 232"/>
              <a:gd name="T13" fmla="*/ 26 h 230"/>
              <a:gd name="T14" fmla="*/ 64 w 232"/>
              <a:gd name="T15" fmla="*/ 72 h 230"/>
              <a:gd name="T16" fmla="*/ 64 w 232"/>
              <a:gd name="T17" fmla="*/ 72 h 230"/>
              <a:gd name="T18" fmla="*/ 171 w 232"/>
              <a:gd name="T19" fmla="*/ 38 h 230"/>
              <a:gd name="T20" fmla="*/ 171 w 232"/>
              <a:gd name="T21" fmla="*/ 38 h 230"/>
              <a:gd name="T22" fmla="*/ 168 w 232"/>
              <a:gd name="T23" fmla="*/ 26 h 230"/>
              <a:gd name="T24" fmla="*/ 180 w 232"/>
              <a:gd name="T25" fmla="*/ 23 h 230"/>
              <a:gd name="T26" fmla="*/ 218 w 232"/>
              <a:gd name="T27" fmla="*/ 62 h 230"/>
              <a:gd name="T28" fmla="*/ 232 w 232"/>
              <a:gd name="T29" fmla="*/ 114 h 230"/>
              <a:gd name="T30" fmla="*/ 218 w 232"/>
              <a:gd name="T31" fmla="*/ 167 h 230"/>
              <a:gd name="T32" fmla="*/ 180 w 232"/>
              <a:gd name="T33" fmla="*/ 206 h 230"/>
              <a:gd name="T34" fmla="*/ 168 w 232"/>
              <a:gd name="T35" fmla="*/ 203 h 230"/>
              <a:gd name="T36" fmla="*/ 171 w 232"/>
              <a:gd name="T37" fmla="*/ 191 h 230"/>
              <a:gd name="T38" fmla="*/ 203 w 232"/>
              <a:gd name="T39" fmla="*/ 158 h 230"/>
              <a:gd name="T40" fmla="*/ 214 w 232"/>
              <a:gd name="T41" fmla="*/ 114 h 230"/>
              <a:gd name="T42" fmla="*/ 203 w 232"/>
              <a:gd name="T43" fmla="*/ 71 h 230"/>
              <a:gd name="T44" fmla="*/ 171 w 232"/>
              <a:gd name="T45" fmla="*/ 38 h 230"/>
              <a:gd name="T46" fmla="*/ 53 w 232"/>
              <a:gd name="T47" fmla="*/ 74 h 230"/>
              <a:gd name="T48" fmla="*/ 53 w 232"/>
              <a:gd name="T49" fmla="*/ 74 h 230"/>
              <a:gd name="T50" fmla="*/ 17 w 232"/>
              <a:gd name="T51" fmla="*/ 74 h 230"/>
              <a:gd name="T52" fmla="*/ 17 w 232"/>
              <a:gd name="T53" fmla="*/ 155 h 230"/>
              <a:gd name="T54" fmla="*/ 53 w 232"/>
              <a:gd name="T55" fmla="*/ 155 h 230"/>
              <a:gd name="T56" fmla="*/ 53 w 232"/>
              <a:gd name="T57" fmla="*/ 74 h 230"/>
              <a:gd name="T58" fmla="*/ 56 w 232"/>
              <a:gd name="T59" fmla="*/ 56 h 230"/>
              <a:gd name="T60" fmla="*/ 56 w 232"/>
              <a:gd name="T61" fmla="*/ 56 h 230"/>
              <a:gd name="T62" fmla="*/ 127 w 232"/>
              <a:gd name="T63" fmla="*/ 2 h 230"/>
              <a:gd name="T64" fmla="*/ 132 w 232"/>
              <a:gd name="T65" fmla="*/ 0 h 230"/>
              <a:gd name="T66" fmla="*/ 141 w 232"/>
              <a:gd name="T67" fmla="*/ 9 h 230"/>
              <a:gd name="T68" fmla="*/ 141 w 232"/>
              <a:gd name="T69" fmla="*/ 65 h 230"/>
              <a:gd name="T70" fmla="*/ 141 w 232"/>
              <a:gd name="T71" fmla="*/ 67 h 230"/>
              <a:gd name="T72" fmla="*/ 162 w 232"/>
              <a:gd name="T73" fmla="*/ 83 h 230"/>
              <a:gd name="T74" fmla="*/ 173 w 232"/>
              <a:gd name="T75" fmla="*/ 114 h 230"/>
              <a:gd name="T76" fmla="*/ 162 w 232"/>
              <a:gd name="T77" fmla="*/ 146 h 230"/>
              <a:gd name="T78" fmla="*/ 141 w 232"/>
              <a:gd name="T79" fmla="*/ 162 h 230"/>
              <a:gd name="T80" fmla="*/ 141 w 232"/>
              <a:gd name="T81" fmla="*/ 164 h 230"/>
              <a:gd name="T82" fmla="*/ 141 w 232"/>
              <a:gd name="T83" fmla="*/ 220 h 230"/>
              <a:gd name="T84" fmla="*/ 139 w 232"/>
              <a:gd name="T85" fmla="*/ 226 h 230"/>
              <a:gd name="T86" fmla="*/ 127 w 232"/>
              <a:gd name="T87" fmla="*/ 227 h 230"/>
              <a:gd name="T88" fmla="*/ 56 w 232"/>
              <a:gd name="T89" fmla="*/ 173 h 230"/>
              <a:gd name="T90" fmla="*/ 9 w 232"/>
              <a:gd name="T91" fmla="*/ 173 h 230"/>
              <a:gd name="T92" fmla="*/ 9 w 232"/>
              <a:gd name="T93" fmla="*/ 173 h 230"/>
              <a:gd name="T94" fmla="*/ 0 w 232"/>
              <a:gd name="T95" fmla="*/ 164 h 230"/>
              <a:gd name="T96" fmla="*/ 0 w 232"/>
              <a:gd name="T97" fmla="*/ 65 h 230"/>
              <a:gd name="T98" fmla="*/ 0 w 232"/>
              <a:gd name="T99" fmla="*/ 65 h 230"/>
              <a:gd name="T100" fmla="*/ 9 w 232"/>
              <a:gd name="T101" fmla="*/ 56 h 230"/>
              <a:gd name="T102" fmla="*/ 56 w 232"/>
              <a:gd name="T103" fmla="*/ 56 h 230"/>
              <a:gd name="T104" fmla="*/ 141 w 232"/>
              <a:gd name="T105" fmla="*/ 79 h 230"/>
              <a:gd name="T106" fmla="*/ 141 w 232"/>
              <a:gd name="T107" fmla="*/ 79 h 230"/>
              <a:gd name="T108" fmla="*/ 141 w 232"/>
              <a:gd name="T109" fmla="*/ 150 h 230"/>
              <a:gd name="T110" fmla="*/ 154 w 232"/>
              <a:gd name="T111" fmla="*/ 140 h 230"/>
              <a:gd name="T112" fmla="*/ 162 w 232"/>
              <a:gd name="T113" fmla="*/ 114 h 230"/>
              <a:gd name="T114" fmla="*/ 154 w 232"/>
              <a:gd name="T115" fmla="*/ 89 h 230"/>
              <a:gd name="T116" fmla="*/ 141 w 232"/>
              <a:gd name="T117" fmla="*/ 7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2" h="230">
                <a:moveTo>
                  <a:pt x="64" y="72"/>
                </a:moveTo>
                <a:cubicBezTo>
                  <a:pt x="64" y="157"/>
                  <a:pt x="64" y="157"/>
                  <a:pt x="64" y="157"/>
                </a:cubicBezTo>
                <a:cubicBezTo>
                  <a:pt x="64" y="157"/>
                  <a:pt x="64" y="157"/>
                  <a:pt x="64" y="157"/>
                </a:cubicBezTo>
                <a:cubicBezTo>
                  <a:pt x="123" y="202"/>
                  <a:pt x="123" y="202"/>
                  <a:pt x="123" y="202"/>
                </a:cubicBezTo>
                <a:cubicBezTo>
                  <a:pt x="123" y="164"/>
                  <a:pt x="123" y="164"/>
                  <a:pt x="123" y="164"/>
                </a:cubicBezTo>
                <a:cubicBezTo>
                  <a:pt x="123" y="65"/>
                  <a:pt x="123" y="65"/>
                  <a:pt x="123" y="65"/>
                </a:cubicBezTo>
                <a:cubicBezTo>
                  <a:pt x="123" y="26"/>
                  <a:pt x="123" y="26"/>
                  <a:pt x="123" y="26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2"/>
                  <a:pt x="64" y="72"/>
                  <a:pt x="64" y="72"/>
                </a:cubicBezTo>
                <a:close/>
                <a:moveTo>
                  <a:pt x="171" y="38"/>
                </a:moveTo>
                <a:cubicBezTo>
                  <a:pt x="171" y="38"/>
                  <a:pt x="171" y="38"/>
                  <a:pt x="171" y="38"/>
                </a:cubicBezTo>
                <a:cubicBezTo>
                  <a:pt x="167" y="36"/>
                  <a:pt x="165" y="30"/>
                  <a:pt x="168" y="26"/>
                </a:cubicBezTo>
                <a:cubicBezTo>
                  <a:pt x="170" y="22"/>
                  <a:pt x="176" y="21"/>
                  <a:pt x="180" y="23"/>
                </a:cubicBezTo>
                <a:cubicBezTo>
                  <a:pt x="196" y="33"/>
                  <a:pt x="209" y="46"/>
                  <a:pt x="218" y="62"/>
                </a:cubicBezTo>
                <a:cubicBezTo>
                  <a:pt x="227" y="77"/>
                  <a:pt x="232" y="95"/>
                  <a:pt x="232" y="114"/>
                </a:cubicBezTo>
                <a:cubicBezTo>
                  <a:pt x="232" y="133"/>
                  <a:pt x="227" y="151"/>
                  <a:pt x="218" y="167"/>
                </a:cubicBezTo>
                <a:cubicBezTo>
                  <a:pt x="209" y="183"/>
                  <a:pt x="196" y="196"/>
                  <a:pt x="180" y="206"/>
                </a:cubicBezTo>
                <a:cubicBezTo>
                  <a:pt x="176" y="208"/>
                  <a:pt x="170" y="207"/>
                  <a:pt x="168" y="203"/>
                </a:cubicBezTo>
                <a:cubicBezTo>
                  <a:pt x="165" y="199"/>
                  <a:pt x="167" y="193"/>
                  <a:pt x="171" y="191"/>
                </a:cubicBezTo>
                <a:cubicBezTo>
                  <a:pt x="184" y="183"/>
                  <a:pt x="195" y="172"/>
                  <a:pt x="203" y="158"/>
                </a:cubicBezTo>
                <a:cubicBezTo>
                  <a:pt x="210" y="145"/>
                  <a:pt x="214" y="130"/>
                  <a:pt x="214" y="114"/>
                </a:cubicBezTo>
                <a:cubicBezTo>
                  <a:pt x="214" y="98"/>
                  <a:pt x="210" y="84"/>
                  <a:pt x="203" y="71"/>
                </a:cubicBezTo>
                <a:cubicBezTo>
                  <a:pt x="195" y="57"/>
                  <a:pt x="184" y="46"/>
                  <a:pt x="171" y="38"/>
                </a:cubicBezTo>
                <a:close/>
                <a:moveTo>
                  <a:pt x="53" y="74"/>
                </a:moveTo>
                <a:cubicBezTo>
                  <a:pt x="53" y="74"/>
                  <a:pt x="53" y="74"/>
                  <a:pt x="53" y="74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155"/>
                  <a:pt x="17" y="155"/>
                  <a:pt x="17" y="155"/>
                </a:cubicBezTo>
                <a:cubicBezTo>
                  <a:pt x="53" y="155"/>
                  <a:pt x="53" y="155"/>
                  <a:pt x="53" y="155"/>
                </a:cubicBezTo>
                <a:cubicBezTo>
                  <a:pt x="53" y="74"/>
                  <a:pt x="53" y="74"/>
                  <a:pt x="53" y="74"/>
                </a:cubicBezTo>
                <a:close/>
                <a:moveTo>
                  <a:pt x="56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127" y="2"/>
                  <a:pt x="127" y="2"/>
                  <a:pt x="127" y="2"/>
                </a:cubicBezTo>
                <a:cubicBezTo>
                  <a:pt x="128" y="1"/>
                  <a:pt x="130" y="0"/>
                  <a:pt x="132" y="0"/>
                </a:cubicBezTo>
                <a:cubicBezTo>
                  <a:pt x="137" y="0"/>
                  <a:pt x="141" y="4"/>
                  <a:pt x="141" y="9"/>
                </a:cubicBezTo>
                <a:cubicBezTo>
                  <a:pt x="141" y="65"/>
                  <a:pt x="141" y="65"/>
                  <a:pt x="141" y="65"/>
                </a:cubicBezTo>
                <a:cubicBezTo>
                  <a:pt x="141" y="67"/>
                  <a:pt x="141" y="67"/>
                  <a:pt x="141" y="67"/>
                </a:cubicBezTo>
                <a:cubicBezTo>
                  <a:pt x="149" y="71"/>
                  <a:pt x="156" y="76"/>
                  <a:pt x="162" y="83"/>
                </a:cubicBezTo>
                <a:cubicBezTo>
                  <a:pt x="169" y="92"/>
                  <a:pt x="173" y="103"/>
                  <a:pt x="173" y="114"/>
                </a:cubicBezTo>
                <a:cubicBezTo>
                  <a:pt x="173" y="126"/>
                  <a:pt x="169" y="137"/>
                  <a:pt x="162" y="146"/>
                </a:cubicBezTo>
                <a:cubicBezTo>
                  <a:pt x="157" y="153"/>
                  <a:pt x="149" y="158"/>
                  <a:pt x="141" y="162"/>
                </a:cubicBezTo>
                <a:cubicBezTo>
                  <a:pt x="141" y="164"/>
                  <a:pt x="141" y="164"/>
                  <a:pt x="141" y="164"/>
                </a:cubicBezTo>
                <a:cubicBezTo>
                  <a:pt x="141" y="220"/>
                  <a:pt x="141" y="220"/>
                  <a:pt x="141" y="220"/>
                </a:cubicBezTo>
                <a:cubicBezTo>
                  <a:pt x="141" y="222"/>
                  <a:pt x="141" y="224"/>
                  <a:pt x="139" y="226"/>
                </a:cubicBezTo>
                <a:cubicBezTo>
                  <a:pt x="136" y="230"/>
                  <a:pt x="131" y="230"/>
                  <a:pt x="127" y="227"/>
                </a:cubicBezTo>
                <a:cubicBezTo>
                  <a:pt x="56" y="173"/>
                  <a:pt x="56" y="173"/>
                  <a:pt x="56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4" y="173"/>
                  <a:pt x="0" y="169"/>
                  <a:pt x="0" y="164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0"/>
                  <a:pt x="4" y="56"/>
                  <a:pt x="9" y="56"/>
                </a:cubicBezTo>
                <a:cubicBezTo>
                  <a:pt x="56" y="56"/>
                  <a:pt x="56" y="56"/>
                  <a:pt x="56" y="56"/>
                </a:cubicBezTo>
                <a:close/>
                <a:moveTo>
                  <a:pt x="141" y="79"/>
                </a:moveTo>
                <a:cubicBezTo>
                  <a:pt x="141" y="79"/>
                  <a:pt x="141" y="79"/>
                  <a:pt x="141" y="79"/>
                </a:cubicBezTo>
                <a:cubicBezTo>
                  <a:pt x="141" y="150"/>
                  <a:pt x="141" y="150"/>
                  <a:pt x="141" y="150"/>
                </a:cubicBezTo>
                <a:cubicBezTo>
                  <a:pt x="146" y="147"/>
                  <a:pt x="150" y="144"/>
                  <a:pt x="154" y="140"/>
                </a:cubicBezTo>
                <a:cubicBezTo>
                  <a:pt x="159" y="133"/>
                  <a:pt x="162" y="124"/>
                  <a:pt x="162" y="114"/>
                </a:cubicBezTo>
                <a:cubicBezTo>
                  <a:pt x="162" y="105"/>
                  <a:pt x="159" y="96"/>
                  <a:pt x="154" y="89"/>
                </a:cubicBezTo>
                <a:cubicBezTo>
                  <a:pt x="150" y="85"/>
                  <a:pt x="146" y="81"/>
                  <a:pt x="141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6" name="Freeform 34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6406760" y="4400756"/>
            <a:ext cx="483211" cy="314378"/>
          </a:xfrm>
          <a:custGeom>
            <a:avLst/>
            <a:gdLst>
              <a:gd name="T0" fmla="*/ 35 w 281"/>
              <a:gd name="T1" fmla="*/ 0 h 183"/>
              <a:gd name="T2" fmla="*/ 35 w 281"/>
              <a:gd name="T3" fmla="*/ 0 h 183"/>
              <a:gd name="T4" fmla="*/ 246 w 281"/>
              <a:gd name="T5" fmla="*/ 0 h 183"/>
              <a:gd name="T6" fmla="*/ 255 w 281"/>
              <a:gd name="T7" fmla="*/ 8 h 183"/>
              <a:gd name="T8" fmla="*/ 255 w 281"/>
              <a:gd name="T9" fmla="*/ 9 h 183"/>
              <a:gd name="T10" fmla="*/ 255 w 281"/>
              <a:gd name="T11" fmla="*/ 149 h 183"/>
              <a:gd name="T12" fmla="*/ 246 w 281"/>
              <a:gd name="T13" fmla="*/ 157 h 183"/>
              <a:gd name="T14" fmla="*/ 246 w 281"/>
              <a:gd name="T15" fmla="*/ 157 h 183"/>
              <a:gd name="T16" fmla="*/ 35 w 281"/>
              <a:gd name="T17" fmla="*/ 157 h 183"/>
              <a:gd name="T18" fmla="*/ 26 w 281"/>
              <a:gd name="T19" fmla="*/ 149 h 183"/>
              <a:gd name="T20" fmla="*/ 26 w 281"/>
              <a:gd name="T21" fmla="*/ 148 h 183"/>
              <a:gd name="T22" fmla="*/ 26 w 281"/>
              <a:gd name="T23" fmla="*/ 8 h 183"/>
              <a:gd name="T24" fmla="*/ 35 w 281"/>
              <a:gd name="T25" fmla="*/ 0 h 183"/>
              <a:gd name="T26" fmla="*/ 9 w 281"/>
              <a:gd name="T27" fmla="*/ 183 h 183"/>
              <a:gd name="T28" fmla="*/ 9 w 281"/>
              <a:gd name="T29" fmla="*/ 183 h 183"/>
              <a:gd name="T30" fmla="*/ 0 w 281"/>
              <a:gd name="T31" fmla="*/ 174 h 183"/>
              <a:gd name="T32" fmla="*/ 9 w 281"/>
              <a:gd name="T33" fmla="*/ 165 h 183"/>
              <a:gd name="T34" fmla="*/ 272 w 281"/>
              <a:gd name="T35" fmla="*/ 165 h 183"/>
              <a:gd name="T36" fmla="*/ 281 w 281"/>
              <a:gd name="T37" fmla="*/ 174 h 183"/>
              <a:gd name="T38" fmla="*/ 272 w 281"/>
              <a:gd name="T39" fmla="*/ 183 h 183"/>
              <a:gd name="T40" fmla="*/ 9 w 281"/>
              <a:gd name="T41" fmla="*/ 183 h 183"/>
              <a:gd name="T42" fmla="*/ 238 w 281"/>
              <a:gd name="T43" fmla="*/ 17 h 183"/>
              <a:gd name="T44" fmla="*/ 238 w 281"/>
              <a:gd name="T45" fmla="*/ 17 h 183"/>
              <a:gd name="T46" fmla="*/ 43 w 281"/>
              <a:gd name="T47" fmla="*/ 17 h 183"/>
              <a:gd name="T48" fmla="*/ 43 w 281"/>
              <a:gd name="T49" fmla="*/ 140 h 183"/>
              <a:gd name="T50" fmla="*/ 238 w 281"/>
              <a:gd name="T51" fmla="*/ 140 h 183"/>
              <a:gd name="T52" fmla="*/ 238 w 281"/>
              <a:gd name="T53" fmla="*/ 1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81" h="183">
                <a:moveTo>
                  <a:pt x="35" y="0"/>
                </a:moveTo>
                <a:cubicBezTo>
                  <a:pt x="35" y="0"/>
                  <a:pt x="35" y="0"/>
                  <a:pt x="35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51" y="0"/>
                  <a:pt x="255" y="4"/>
                  <a:pt x="255" y="8"/>
                </a:cubicBezTo>
                <a:cubicBezTo>
                  <a:pt x="255" y="9"/>
                  <a:pt x="255" y="9"/>
                  <a:pt x="255" y="9"/>
                </a:cubicBezTo>
                <a:cubicBezTo>
                  <a:pt x="255" y="149"/>
                  <a:pt x="255" y="149"/>
                  <a:pt x="255" y="149"/>
                </a:cubicBezTo>
                <a:cubicBezTo>
                  <a:pt x="255" y="153"/>
                  <a:pt x="251" y="157"/>
                  <a:pt x="246" y="157"/>
                </a:cubicBezTo>
                <a:cubicBezTo>
                  <a:pt x="246" y="157"/>
                  <a:pt x="246" y="157"/>
                  <a:pt x="246" y="157"/>
                </a:cubicBezTo>
                <a:cubicBezTo>
                  <a:pt x="35" y="157"/>
                  <a:pt x="35" y="157"/>
                  <a:pt x="35" y="157"/>
                </a:cubicBezTo>
                <a:cubicBezTo>
                  <a:pt x="30" y="157"/>
                  <a:pt x="26" y="153"/>
                  <a:pt x="26" y="149"/>
                </a:cubicBezTo>
                <a:cubicBezTo>
                  <a:pt x="26" y="148"/>
                  <a:pt x="26" y="148"/>
                  <a:pt x="26" y="14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9" y="183"/>
                </a:moveTo>
                <a:cubicBezTo>
                  <a:pt x="9" y="183"/>
                  <a:pt x="9" y="183"/>
                  <a:pt x="9" y="183"/>
                </a:cubicBezTo>
                <a:cubicBezTo>
                  <a:pt x="4" y="183"/>
                  <a:pt x="0" y="179"/>
                  <a:pt x="0" y="174"/>
                </a:cubicBezTo>
                <a:cubicBezTo>
                  <a:pt x="0" y="169"/>
                  <a:pt x="4" y="165"/>
                  <a:pt x="9" y="165"/>
                </a:cubicBezTo>
                <a:cubicBezTo>
                  <a:pt x="272" y="165"/>
                  <a:pt x="272" y="165"/>
                  <a:pt x="272" y="165"/>
                </a:cubicBezTo>
                <a:cubicBezTo>
                  <a:pt x="277" y="165"/>
                  <a:pt x="281" y="169"/>
                  <a:pt x="281" y="174"/>
                </a:cubicBezTo>
                <a:cubicBezTo>
                  <a:pt x="281" y="179"/>
                  <a:pt x="277" y="183"/>
                  <a:pt x="272" y="183"/>
                </a:cubicBezTo>
                <a:cubicBezTo>
                  <a:pt x="9" y="183"/>
                  <a:pt x="9" y="183"/>
                  <a:pt x="9" y="183"/>
                </a:cubicBezTo>
                <a:close/>
                <a:moveTo>
                  <a:pt x="238" y="17"/>
                </a:moveTo>
                <a:cubicBezTo>
                  <a:pt x="238" y="17"/>
                  <a:pt x="238" y="17"/>
                  <a:pt x="238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40"/>
                  <a:pt x="43" y="140"/>
                  <a:pt x="43" y="140"/>
                </a:cubicBezTo>
                <a:cubicBezTo>
                  <a:pt x="238" y="140"/>
                  <a:pt x="238" y="140"/>
                  <a:pt x="238" y="140"/>
                </a:cubicBezTo>
                <a:cubicBezTo>
                  <a:pt x="238" y="17"/>
                  <a:pt x="238" y="17"/>
                  <a:pt x="238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 fontScale="90000" lnSpcReduction="20000"/>
          </a:bodyPr>
          <a:lstStyle/>
          <a:p>
            <a:endParaRPr lang="zh-CN" altLang="en-US"/>
          </a:p>
        </p:txBody>
      </p:sp>
      <p:sp>
        <p:nvSpPr>
          <p:cNvPr id="37" name="Rectangle 3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507672" y="3218929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Why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38" name="Rectangle 3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07907" y="4862619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What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39" name="Rectangle 3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178532" y="3218929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When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40" name="Rectangle 38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366181" y="4020397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How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42" name="Rectangle 40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647471" y="2272220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6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是容器编排平台，当下俨然成为了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容器编排的行业标准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3" name="Line 41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1647471" y="2931323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45" name="Rectangle 40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647471" y="2027715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44405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What</a:t>
            </a:r>
            <a:endParaRPr lang="en-US" altLang="zh-CN" sz="1800" b="1">
              <a:solidFill>
                <a:srgbClr val="44405E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6" name="Rectangle 4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647471" y="3322051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6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IaC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，自动化，服务自治理，大规模编排快速环境构建，微服务需求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7" name="Rectangle 40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647471" y="3077546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Why</a:t>
            </a:r>
            <a:endParaRPr lang="en-US" altLang="zh-CN" sz="1800" b="1">
              <a:solidFill>
                <a:srgbClr val="F2AB21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8" name="Rectangle 40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647471" y="4371881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5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成熟的开发模式，成熟的持续集成管理，成熟的发布流程，成熟的产品价值流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9" name="Rectangle 40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647471" y="4127377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44405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When</a:t>
            </a:r>
            <a:endParaRPr lang="en-US" altLang="zh-CN" sz="1800" b="1">
              <a:solidFill>
                <a:srgbClr val="44405E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50" name="Rectangle 40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647471" y="5402359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6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原生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，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Rancher--Kubernetes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容器云平台，敏捷开发，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DevOps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实践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1" name="Rectangle 40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647471" y="5157854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How</a:t>
            </a:r>
            <a:endParaRPr lang="en-US" altLang="zh-CN" sz="1800" b="1">
              <a:solidFill>
                <a:srgbClr val="F2AB21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31" name="文本框 30"/>
          <p:cNvSpPr txBox="1"/>
          <p:nvPr>
            <p:custDataLst>
              <p:tags r:id="rId23"/>
            </p:custDataLst>
          </p:nvPr>
        </p:nvSpPr>
        <p:spPr>
          <a:xfrm>
            <a:off x="1454468" y="1095108"/>
            <a:ext cx="9144535" cy="73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/>
              <a:t>Kubernetes</a:t>
            </a:r>
            <a:r>
              <a:rPr lang="zh-CN" altLang="en-US"/>
              <a:t>的</a:t>
            </a:r>
            <a:r>
              <a:rPr lang="en-US" altLang="zh-CN"/>
              <a:t>3W1H</a:t>
            </a:r>
            <a:endParaRPr lang="en-US" altLang="zh-CN"/>
          </a:p>
        </p:txBody>
      </p:sp>
      <p:sp>
        <p:nvSpPr>
          <p:cNvPr id="44" name="Line 41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1647471" y="3985700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2" name="Line 41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1647471" y="5028961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4" name="Line 41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1647471" y="6047955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CronJob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1260"/>
            <a:ext cx="11230610" cy="2768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Cron</a:t>
            </a: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Job  </a:t>
            </a:r>
            <a:r>
              <a:rPr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CronJob 创建基于时间调度的 Jobs</a:t>
            </a:r>
            <a:endParaRPr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  <a:hlinkClick r:id="rId1" action="ppaction://hlinkfile"/>
              </a:rPr>
              <a:t>示例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  <a:hlinkClick r:id="rId1" action="ppaction://hlinkfile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问题：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存在不稳定的现象，因此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Job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应该是幂等的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需要慎重调整startingDeadlineSeconds，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Cronjob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会统计调度失败计数，达到上限会终止调度。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1123061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 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将运行在一组 Pods 上的应用程序公开为网络服务的</a:t>
            </a: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抽象方法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 Kubernetes，你无需修改应用程序即可使用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kubernetes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自身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的服务发现机制。 Kubernetes 为 Pods 提供自己的 IP 地址，并为一组 Pod 提供相同的 DNS 名， 并且可以在它们之间进行负载均衡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动机 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存在浮动性，当一组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对另一组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进行访问时，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服务如何寻找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服务呢？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Service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是逻辑上的一组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通常称之为</a:t>
            </a: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微服务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550" y="3501390"/>
            <a:ext cx="14516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定义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Service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3995420"/>
            <a:ext cx="2085975" cy="2524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89680" y="3501390"/>
            <a:ext cx="695769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特殊用法：</a:t>
            </a:r>
            <a:endParaRPr lang="zh-CN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indent="0">
              <a:buNone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创建没有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selector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service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，自定义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endpoints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资源，从而引入集群外部服务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680" y="4191000"/>
            <a:ext cx="1924050" cy="21336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025" y="4191000"/>
            <a:ext cx="1914525" cy="21145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11230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  </a:t>
            </a: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代理模式 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-- user space</a:t>
            </a:r>
            <a:endParaRPr lang="en-US" altLang="zh-CN" sz="1400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9385" y="1837690"/>
            <a:ext cx="8541385" cy="459867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11230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  </a:t>
            </a: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代理模式 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-- iptabels</a:t>
            </a:r>
            <a:endParaRPr lang="en-US" altLang="zh-CN" sz="1400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2260" y="1839595"/>
            <a:ext cx="5991860" cy="449072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11230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  </a:t>
            </a: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代理模式 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-- ipvs</a:t>
            </a:r>
            <a:endParaRPr lang="en-US" altLang="zh-CN" sz="1400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820" y="2046605"/>
            <a:ext cx="6360160" cy="44754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44970" y="2225675"/>
            <a:ext cx="553529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轮训算法：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rr: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round-robin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lc: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least connection (smallest number of open connections)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dh: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destination hashing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sh: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source hashing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sed: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shortest expected delay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nq: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never queue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  </a:t>
            </a:r>
            <a:r>
              <a:rPr 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多端口服务</a:t>
            </a:r>
            <a:endParaRPr lang="zh-CN" sz="1400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963420"/>
            <a:ext cx="3028950" cy="3524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30470" y="1276985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Headless Services</a:t>
            </a:r>
            <a:endParaRPr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30470" y="3790315"/>
            <a:ext cx="666432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带选择算符的服务</a:t>
            </a:r>
            <a:endParaRPr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对定义了选择算符的无头服务，Endpoint 控制器在 API 中创建了 Endpoints 记录， 并且修改 DNS 配置返回 A 记录（地址），通过这个地址直接到达 Service 的后端 Pod 上</a:t>
            </a: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，实现</a:t>
            </a:r>
            <a:r>
              <a:rPr lang="en-US" altLang="zh-CN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DNS</a:t>
            </a: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轮询</a:t>
            </a:r>
            <a:endParaRPr lang="zh-CN" altLang="en-US" sz="14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30470" y="4918075"/>
            <a:ext cx="65354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无选择算符的服务</a:t>
            </a:r>
            <a:endParaRPr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主要用以外部服务的引入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30470" y="1760220"/>
            <a:ext cx="659447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有时不需要或不想要负载均衡，以及单独的 Service IP。 遇到这种情况，可以通过指定 Cluster IP（spec.clusterIP）的值为 "None" 来创建 Headless Service。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你可以使用无头 Service 与其他服务发现机制进行接口，而不必与 Kubernetes 的实现捆绑在一起。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对这无头 Service 并不会分配 Cluster IP，kube-proxy 不会处理它们， 而且平台也不会为它们进行负载均衡和路由。 DNS 如何实现自动配置，依赖于 Service 是否定义了选择算符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服务类型（</a:t>
            </a:r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serviceType</a:t>
            </a:r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）</a:t>
            </a:r>
            <a:endParaRPr 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3550" y="1718945"/>
            <a:ext cx="10461625" cy="3446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对一些应用的某些部分（如前端），可能希望将其暴露给 Kubernetes 集群外部的用户。Kubernetes ServiceTypes 允许指定你所需要的 Service 类型，默认是 ClusterIP。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Type 的取值以及行为如下：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ClusterIP：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通过集群的内部 IP 暴露服务，选择该值时服务只能够在集群内部访问。 这也是默认的 ServiceType。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NodePort：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通过每个节点上的 IP 和静态端口（NodePort）暴露服务。 NodePort 服务会路由到自动创建的 ClusterIP 服务。 通过请求 &lt;节点 IP&gt;:&lt;节点端口&gt;，你可以从集群的外部访问一个 NodePort 服务。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LoadBalancer：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使用云提供商的负载均衡器向外部暴露服务。 外部负载均衡器可以将流量路由到自动创建的 NodePort 服务和 ClusterIP 服务上。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ExternalName：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通过返回 CNAME 和对应值，可以将服务映射到 externalName 字段的内容（例如，foo.bar.example.com）。 无需创建任何类型代理。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474470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NodePort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2123440"/>
            <a:ext cx="7896225" cy="336232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474470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LoadBalancer</a:t>
            </a:r>
            <a:endParaRPr lang="en-US" sz="18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780" y="2039620"/>
            <a:ext cx="9182100" cy="390525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474470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ExternalName</a:t>
            </a:r>
            <a:endParaRPr lang="en-US" sz="18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2289175"/>
            <a:ext cx="9172575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443990" y="1367790"/>
            <a:ext cx="9789160" cy="5157039"/>
            <a:chOff x="1095" y="524"/>
            <a:chExt cx="17120" cy="10222"/>
          </a:xfrm>
        </p:grpSpPr>
        <p:pic>
          <p:nvPicPr>
            <p:cNvPr id="2" name="图片 1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809" y="4639"/>
              <a:ext cx="971" cy="934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21" y="2289"/>
              <a:ext cx="1525" cy="801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7" y="3714"/>
              <a:ext cx="885" cy="1126"/>
            </a:xfrm>
            <a:prstGeom prst="rect">
              <a:avLst/>
            </a:prstGeom>
          </p:spPr>
        </p:pic>
        <p:pic>
          <p:nvPicPr>
            <p:cNvPr id="5" name="图片 4" descr="C:/Users/liuzh/AppData/Local/Temp/kaimatting/20201204142216/output_aiMatting_20201204142226.pngoutput_aiMatting_202012041422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0" y="3762"/>
              <a:ext cx="808" cy="102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9" y="3620"/>
              <a:ext cx="1809" cy="1313"/>
            </a:xfrm>
            <a:prstGeom prst="rect">
              <a:avLst/>
            </a:prstGeom>
          </p:spPr>
        </p:pic>
        <p:cxnSp>
          <p:nvCxnSpPr>
            <p:cNvPr id="7" name="直接箭头连接符 6"/>
            <p:cNvCxnSpPr>
              <a:stCxn id="5" idx="3"/>
              <a:endCxn id="6" idx="1"/>
            </p:cNvCxnSpPr>
            <p:nvPr/>
          </p:nvCxnSpPr>
          <p:spPr>
            <a:xfrm>
              <a:off x="2148" y="4277"/>
              <a:ext cx="1491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2548" y="3891"/>
              <a:ext cx="986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需求</a:t>
              </a:r>
              <a:endParaRPr lang="zh-CN" altLang="en-US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10" name="图片 9" descr="C:/Users/liuzh/AppData/Local/Temp/kaimatting/20201204142505/output_aiMatting_20201204142520.pngoutput_aiMatting_202012041425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17" y="5573"/>
              <a:ext cx="1071" cy="1067"/>
            </a:xfrm>
            <a:prstGeom prst="rect">
              <a:avLst/>
            </a:prstGeom>
          </p:spPr>
        </p:pic>
        <p:cxnSp>
          <p:nvCxnSpPr>
            <p:cNvPr id="9" name="直接箭头连接符 8"/>
            <p:cNvCxnSpPr>
              <a:stCxn id="10" idx="3"/>
              <a:endCxn id="4" idx="2"/>
            </p:cNvCxnSpPr>
            <p:nvPr/>
          </p:nvCxnSpPr>
          <p:spPr>
            <a:xfrm flipV="1">
              <a:off x="6688" y="4840"/>
              <a:ext cx="612" cy="1267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3"/>
              <a:endCxn id="4" idx="1"/>
            </p:cNvCxnSpPr>
            <p:nvPr/>
          </p:nvCxnSpPr>
          <p:spPr>
            <a:xfrm>
              <a:off x="5448" y="4277"/>
              <a:ext cx="1409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6" idx="2"/>
              <a:endCxn id="10" idx="1"/>
            </p:cNvCxnSpPr>
            <p:nvPr/>
          </p:nvCxnSpPr>
          <p:spPr>
            <a:xfrm>
              <a:off x="4544" y="4933"/>
              <a:ext cx="1073" cy="1174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5819" y="4639"/>
              <a:ext cx="1159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DDD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18" name="图片 17" descr="resource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76" y="2655"/>
              <a:ext cx="562" cy="562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3238" y="2743"/>
              <a:ext cx="156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agile需求</a:t>
              </a:r>
              <a:endParaRPr lang="zh-CN" altLang="en-US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020" y="1009"/>
              <a:ext cx="2280" cy="1738"/>
              <a:chOff x="8388" y="3228"/>
              <a:chExt cx="2280" cy="1738"/>
            </a:xfrm>
          </p:grpSpPr>
          <p:sp>
            <p:nvSpPr>
              <p:cNvPr id="21" name="六边形 20"/>
              <p:cNvSpPr/>
              <p:nvPr/>
            </p:nvSpPr>
            <p:spPr>
              <a:xfrm>
                <a:off x="8927" y="322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六边形 21"/>
              <p:cNvSpPr/>
              <p:nvPr/>
            </p:nvSpPr>
            <p:spPr>
              <a:xfrm>
                <a:off x="8388" y="3597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六边形 22"/>
              <p:cNvSpPr/>
              <p:nvPr/>
            </p:nvSpPr>
            <p:spPr>
              <a:xfrm>
                <a:off x="8927" y="3952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六边形 23"/>
              <p:cNvSpPr/>
              <p:nvPr/>
            </p:nvSpPr>
            <p:spPr>
              <a:xfrm>
                <a:off x="9476" y="3600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六边形 25"/>
              <p:cNvSpPr/>
              <p:nvPr/>
            </p:nvSpPr>
            <p:spPr>
              <a:xfrm>
                <a:off x="9461" y="431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六边形 26"/>
              <p:cNvSpPr/>
              <p:nvPr/>
            </p:nvSpPr>
            <p:spPr>
              <a:xfrm>
                <a:off x="10020" y="3976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5669" y="524"/>
              <a:ext cx="2952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微服务</a:t>
              </a:r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Miro Service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9" name="上下箭头 28"/>
            <p:cNvSpPr/>
            <p:nvPr/>
          </p:nvSpPr>
          <p:spPr>
            <a:xfrm>
              <a:off x="5875" y="2949"/>
              <a:ext cx="556" cy="1128"/>
            </a:xfrm>
            <a:prstGeom prst="up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>
              <a:stCxn id="4" idx="3"/>
              <a:endCxn id="3" idx="2"/>
            </p:cNvCxnSpPr>
            <p:nvPr/>
          </p:nvCxnSpPr>
          <p:spPr>
            <a:xfrm flipV="1">
              <a:off x="7742" y="3090"/>
              <a:ext cx="1642" cy="118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 rot="19380000">
              <a:off x="7945" y="3201"/>
              <a:ext cx="124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Commit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32" name="图片 31" descr="C:/Users/liuzh/AppData/Local/Temp/kaimatting/20201204143249/output_aiMatting_20201204143259.pngoutput_aiMatting_2020120414325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724" y="1041"/>
              <a:ext cx="764" cy="1058"/>
            </a:xfrm>
            <a:prstGeom prst="rect">
              <a:avLst/>
            </a:prstGeom>
          </p:spPr>
        </p:pic>
        <p:cxnSp>
          <p:nvCxnSpPr>
            <p:cNvPr id="33" name="曲线连接符 32"/>
            <p:cNvCxnSpPr>
              <a:stCxn id="32" idx="1"/>
              <a:endCxn id="3" idx="0"/>
            </p:cNvCxnSpPr>
            <p:nvPr/>
          </p:nvCxnSpPr>
          <p:spPr>
            <a:xfrm rot="10800000" flipV="1">
              <a:off x="9384" y="1569"/>
              <a:ext cx="2340" cy="719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 rot="20820000">
              <a:off x="10051" y="1205"/>
              <a:ext cx="146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Monitor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35" name="曲线连接符 34"/>
            <p:cNvCxnSpPr>
              <a:stCxn id="3" idx="3"/>
              <a:endCxn id="32" idx="2"/>
            </p:cNvCxnSpPr>
            <p:nvPr/>
          </p:nvCxnSpPr>
          <p:spPr>
            <a:xfrm flipV="1">
              <a:off x="10146" y="2099"/>
              <a:ext cx="1960" cy="591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 rot="20820000">
              <a:off x="10694" y="2547"/>
              <a:ext cx="1386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Trigger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488" y="1360"/>
              <a:ext cx="2166" cy="928"/>
            </a:xfrm>
            <a:prstGeom prst="rect">
              <a:avLst/>
            </a:prstGeom>
          </p:spPr>
        </p:pic>
        <p:pic>
          <p:nvPicPr>
            <p:cNvPr id="38" name="图片 37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421" y="4639"/>
              <a:ext cx="971" cy="934"/>
            </a:xfrm>
            <a:prstGeom prst="rect">
              <a:avLst/>
            </a:prstGeom>
          </p:spPr>
        </p:pic>
        <p:pic>
          <p:nvPicPr>
            <p:cNvPr id="39" name="图片 38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950" y="4639"/>
              <a:ext cx="971" cy="934"/>
            </a:xfrm>
            <a:prstGeom prst="rect">
              <a:avLst/>
            </a:prstGeom>
          </p:spPr>
        </p:pic>
        <p:cxnSp>
          <p:nvCxnSpPr>
            <p:cNvPr id="40" name="曲线连接符 39"/>
            <p:cNvCxnSpPr>
              <a:stCxn id="37" idx="2"/>
              <a:endCxn id="2" idx="0"/>
            </p:cNvCxnSpPr>
            <p:nvPr/>
          </p:nvCxnSpPr>
          <p:spPr>
            <a:xfrm rot="5400000" flipV="1">
              <a:off x="13258" y="2601"/>
              <a:ext cx="2351" cy="1724"/>
            </a:xfrm>
            <a:prstGeom prst="curved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14949" y="5572"/>
              <a:ext cx="830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Test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3560" y="5572"/>
              <a:ext cx="934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43" name="曲线连接符 42"/>
            <p:cNvCxnSpPr>
              <a:stCxn id="2" idx="1"/>
              <a:endCxn id="38" idx="0"/>
            </p:cNvCxnSpPr>
            <p:nvPr/>
          </p:nvCxnSpPr>
          <p:spPr>
            <a:xfrm rot="10800000">
              <a:off x="13907" y="4638"/>
              <a:ext cx="902" cy="467"/>
            </a:xfrm>
            <a:prstGeom prst="curvedConnector4">
              <a:avLst>
                <a:gd name="adj1" fmla="val 23060"/>
                <a:gd name="adj2" fmla="val 1803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13410" y="3649"/>
              <a:ext cx="1399" cy="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Pre Release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canary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45" name="曲线连接符 44"/>
            <p:cNvCxnSpPr>
              <a:stCxn id="38" idx="1"/>
              <a:endCxn id="39" idx="0"/>
            </p:cNvCxnSpPr>
            <p:nvPr/>
          </p:nvCxnSpPr>
          <p:spPr>
            <a:xfrm rot="10800000">
              <a:off x="12435" y="4638"/>
              <a:ext cx="985" cy="467"/>
            </a:xfrm>
            <a:prstGeom prst="curvedConnector4">
              <a:avLst>
                <a:gd name="adj1" fmla="val 25381"/>
                <a:gd name="adj2" fmla="val 1803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12022" y="3891"/>
              <a:ext cx="1399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Pro Release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0835" y="4933"/>
              <a:ext cx="995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AB Test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48" name="曲线连接符 47"/>
            <p:cNvCxnSpPr>
              <a:stCxn id="47" idx="1"/>
              <a:endCxn id="6" idx="2"/>
            </p:cNvCxnSpPr>
            <p:nvPr/>
          </p:nvCxnSpPr>
          <p:spPr>
            <a:xfrm rot="10800000">
              <a:off x="4544" y="4933"/>
              <a:ext cx="6291" cy="395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12140" y="5572"/>
              <a:ext cx="781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PRO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50" name="曲线连接符 49"/>
            <p:cNvCxnSpPr>
              <a:stCxn id="49" idx="2"/>
              <a:endCxn id="42" idx="2"/>
            </p:cNvCxnSpPr>
            <p:nvPr/>
          </p:nvCxnSpPr>
          <p:spPr>
            <a:xfrm rot="5400000" flipV="1">
              <a:off x="13279" y="5310"/>
              <a:ext cx="6" cy="1496"/>
            </a:xfrm>
            <a:prstGeom prst="curvedConnector3">
              <a:avLst>
                <a:gd name="adj1" fmla="val 7540000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12488" y="6376"/>
              <a:ext cx="1500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Flow Routing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4005" y="2949"/>
              <a:ext cx="944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CD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53" name="图片 52" descr="C:/Users/liuzh/AppData/Local/Temp/kaimatting/20201204144322/output_aiMatting_20201204144331.pngoutput_aiMatting_2020120414433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163" y="609"/>
              <a:ext cx="772" cy="772"/>
            </a:xfrm>
            <a:prstGeom prst="rect">
              <a:avLst/>
            </a:prstGeom>
          </p:spPr>
        </p:pic>
        <p:sp>
          <p:nvSpPr>
            <p:cNvPr id="54" name="文本框 53"/>
            <p:cNvSpPr txBox="1"/>
            <p:nvPr/>
          </p:nvSpPr>
          <p:spPr>
            <a:xfrm>
              <a:off x="15290" y="1632"/>
              <a:ext cx="87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CI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55" name="曲线连接符 54"/>
            <p:cNvCxnSpPr>
              <a:stCxn id="37" idx="3"/>
              <a:endCxn id="53" idx="1"/>
            </p:cNvCxnSpPr>
            <p:nvPr/>
          </p:nvCxnSpPr>
          <p:spPr>
            <a:xfrm flipV="1">
              <a:off x="14654" y="995"/>
              <a:ext cx="1509" cy="829"/>
            </a:xfrm>
            <a:prstGeom prst="curvedConnector3">
              <a:avLst>
                <a:gd name="adj1" fmla="val 50033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15979" y="1438"/>
              <a:ext cx="1508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Registry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61" name="上下箭头 60"/>
            <p:cNvSpPr/>
            <p:nvPr/>
          </p:nvSpPr>
          <p:spPr>
            <a:xfrm rot="1980000">
              <a:off x="15622" y="2023"/>
              <a:ext cx="154" cy="146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5979" y="2622"/>
              <a:ext cx="2236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Build Once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Run anywhere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12569" y="7560"/>
              <a:ext cx="1178" cy="1465"/>
              <a:chOff x="11860" y="8024"/>
              <a:chExt cx="1178" cy="1465"/>
            </a:xfrm>
          </p:grpSpPr>
          <p:pic>
            <p:nvPicPr>
              <p:cNvPr id="63" name="图片 62" descr="C:/Users/liuzh/AppData/Local/Temp/kaimatting/20201204144734/output_aiMatting_20201204144744.pngoutput_aiMatting_20201204144744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022" y="8024"/>
                <a:ext cx="671" cy="675"/>
              </a:xfrm>
              <a:prstGeom prst="rect">
                <a:avLst/>
              </a:prstGeom>
            </p:spPr>
          </p:pic>
          <p:sp>
            <p:nvSpPr>
              <p:cNvPr id="65" name="文本框 64"/>
              <p:cNvSpPr txBox="1"/>
              <p:nvPr/>
            </p:nvSpPr>
            <p:spPr>
              <a:xfrm>
                <a:off x="11860" y="8699"/>
                <a:ext cx="1178" cy="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latin typeface="楷体" panose="02010609060101010101" charset="-122"/>
                    <a:ea typeface="楷体" panose="02010609060101010101" charset="-122"/>
                  </a:rPr>
                  <a:t>Metrics</a:t>
                </a:r>
                <a:endParaRPr lang="en-US" altLang="zh-CN" sz="1000" b="1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4352" y="7599"/>
              <a:ext cx="1111" cy="1083"/>
              <a:chOff x="14059" y="8103"/>
              <a:chExt cx="1111" cy="1083"/>
            </a:xfrm>
          </p:grpSpPr>
          <p:pic>
            <p:nvPicPr>
              <p:cNvPr id="64" name="图片 63" descr="C:/Users/liuzh/AppData/Local/Temp/kaimatting/20201204144817/output_aiMatting_20201204144836.pngoutput_aiMatting_20201204144836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202" y="8103"/>
                <a:ext cx="607" cy="596"/>
              </a:xfrm>
              <a:prstGeom prst="rect">
                <a:avLst/>
              </a:prstGeom>
            </p:spPr>
          </p:pic>
          <p:sp>
            <p:nvSpPr>
              <p:cNvPr id="66" name="文本框 65"/>
              <p:cNvSpPr txBox="1"/>
              <p:nvPr/>
            </p:nvSpPr>
            <p:spPr>
              <a:xfrm>
                <a:off x="14059" y="8700"/>
                <a:ext cx="1111" cy="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latin typeface="楷体" panose="02010609060101010101" charset="-122"/>
                    <a:ea typeface="楷体" panose="02010609060101010101" charset="-122"/>
                  </a:rPr>
                  <a:t>Events</a:t>
                </a:r>
                <a:endParaRPr lang="en-US" altLang="zh-CN" sz="1000" b="1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</p:grpSp>
        <p:sp>
          <p:nvSpPr>
            <p:cNvPr id="69" name="右大括号 68"/>
            <p:cNvSpPr/>
            <p:nvPr/>
          </p:nvSpPr>
          <p:spPr>
            <a:xfrm rot="5400000">
              <a:off x="13743" y="5167"/>
              <a:ext cx="246" cy="382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70" name="图片 69" descr="resource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604" y="9345"/>
              <a:ext cx="606" cy="606"/>
            </a:xfrm>
            <a:prstGeom prst="rect">
              <a:avLst/>
            </a:prstGeom>
          </p:spPr>
        </p:pic>
        <p:sp>
          <p:nvSpPr>
            <p:cNvPr id="71" name="文本框 70"/>
            <p:cNvSpPr txBox="1"/>
            <p:nvPr/>
          </p:nvSpPr>
          <p:spPr>
            <a:xfrm>
              <a:off x="14210" y="9345"/>
              <a:ext cx="2106" cy="1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Policy Center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Center of Analysor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Alert Router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72" name="曲线连接符 71"/>
            <p:cNvCxnSpPr>
              <a:stCxn id="65" idx="2"/>
              <a:endCxn id="70" idx="0"/>
            </p:cNvCxnSpPr>
            <p:nvPr/>
          </p:nvCxnSpPr>
          <p:spPr>
            <a:xfrm rot="5400000" flipV="1">
              <a:off x="13327" y="8765"/>
              <a:ext cx="320" cy="841"/>
            </a:xfrm>
            <a:prstGeom prst="curvedConnector3">
              <a:avLst>
                <a:gd name="adj1" fmla="val 49803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曲线连接符 72"/>
            <p:cNvCxnSpPr>
              <a:stCxn id="66" idx="2"/>
              <a:endCxn id="70" idx="0"/>
            </p:cNvCxnSpPr>
            <p:nvPr/>
          </p:nvCxnSpPr>
          <p:spPr>
            <a:xfrm rot="5400000">
              <a:off x="14228" y="8666"/>
              <a:ext cx="357" cy="999"/>
            </a:xfrm>
            <a:prstGeom prst="curved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4" name="图片 73" descr="C:/Users/liuzh/AppData/Local/Temp/kaimatting/20201204145417/output_aiMatting_20201204145430.pngoutput_aiMatting_2020120414543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716" y="7599"/>
              <a:ext cx="817" cy="817"/>
            </a:xfrm>
            <a:prstGeom prst="rect">
              <a:avLst/>
            </a:prstGeom>
          </p:spPr>
        </p:pic>
        <p:sp>
          <p:nvSpPr>
            <p:cNvPr id="75" name="文本框 74"/>
            <p:cNvSpPr txBox="1"/>
            <p:nvPr/>
          </p:nvSpPr>
          <p:spPr>
            <a:xfrm>
              <a:off x="9334" y="8416"/>
              <a:ext cx="2052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AlertManager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76" name="曲线连接符 75"/>
            <p:cNvCxnSpPr>
              <a:stCxn id="70" idx="1"/>
              <a:endCxn id="74" idx="3"/>
            </p:cNvCxnSpPr>
            <p:nvPr/>
          </p:nvCxnSpPr>
          <p:spPr>
            <a:xfrm rot="10800000">
              <a:off x="10533" y="8008"/>
              <a:ext cx="3071" cy="1640"/>
            </a:xfrm>
            <a:prstGeom prst="curvedConnector3">
              <a:avLst>
                <a:gd name="adj1" fmla="val 49984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燕尾形 76"/>
            <p:cNvSpPr/>
            <p:nvPr/>
          </p:nvSpPr>
          <p:spPr>
            <a:xfrm rot="12180000">
              <a:off x="6900" y="7005"/>
              <a:ext cx="2611" cy="15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 rot="1440000">
              <a:off x="7742" y="6742"/>
              <a:ext cx="1629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价值流反馈</a:t>
              </a:r>
              <a:endParaRPr lang="zh-CN" altLang="en-US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095" y="8934"/>
              <a:ext cx="5660" cy="1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 b="1">
                  <a:latin typeface="楷体" panose="02010609060101010101" charset="-122"/>
                  <a:ea typeface="楷体" panose="02010609060101010101" charset="-122"/>
                </a:rPr>
                <a:t>DEVOPS </a:t>
              </a:r>
              <a:r>
                <a:rPr lang="zh-CN" altLang="en-US" sz="3600" b="1">
                  <a:latin typeface="楷体" panose="02010609060101010101" charset="-122"/>
                  <a:ea typeface="楷体" panose="02010609060101010101" charset="-122"/>
                </a:rPr>
                <a:t>价值流</a:t>
              </a:r>
              <a:endParaRPr lang="zh-CN" altLang="en-US" sz="36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80" name="右箭头 79"/>
            <p:cNvSpPr/>
            <p:nvPr/>
          </p:nvSpPr>
          <p:spPr>
            <a:xfrm rot="18840000">
              <a:off x="3245" y="7362"/>
              <a:ext cx="2597" cy="597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399" y="4840"/>
              <a:ext cx="104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User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应用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099185"/>
            <a:ext cx="1123124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创建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Deployment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资源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  <a:hlinkClick r:id="rId1" action="ppaction://hlinkfile"/>
              </a:rPr>
              <a:t>nginx  deployment  replicas=2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  <a:hlinkClick r:id="rId1" action="ppaction://hlinkfile"/>
            </a:endParaRP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使用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kubectl expose delployment nginx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或通过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yaml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文件创建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资源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63550" y="2568575"/>
            <a:ext cx="9921240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应用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581406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访问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集群内节点，可直接访问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 IP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Pod IP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，但集群外无法访问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955" y="2079625"/>
            <a:ext cx="5814060" cy="39928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38620" y="1106805"/>
            <a:ext cx="49555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集群外访问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，非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k8s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原生机制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849745" y="3860165"/>
            <a:ext cx="2381885" cy="2263140"/>
            <a:chOff x="11738" y="3275"/>
            <a:chExt cx="3751" cy="3564"/>
          </a:xfrm>
        </p:grpSpPr>
        <p:sp>
          <p:nvSpPr>
            <p:cNvPr id="15" name="矩形 14"/>
            <p:cNvSpPr/>
            <p:nvPr/>
          </p:nvSpPr>
          <p:spPr>
            <a:xfrm>
              <a:off x="11738" y="3275"/>
              <a:ext cx="2181" cy="1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400"/>
                <a:t>master01</a:t>
              </a:r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2031" y="3700"/>
              <a:ext cx="2181" cy="1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400"/>
                <a:t>master02</a:t>
              </a:r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2372" y="4102"/>
              <a:ext cx="2181" cy="1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400"/>
                <a:t>master03</a:t>
              </a:r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2685" y="4527"/>
              <a:ext cx="2181" cy="1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400"/>
                <a:t>worker01</a:t>
              </a:r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2996" y="4981"/>
              <a:ext cx="2181" cy="1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400"/>
                <a:t>worker02</a:t>
              </a:r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309" y="5423"/>
              <a:ext cx="2181" cy="1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400"/>
                <a:t>worker0N</a:t>
              </a:r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</p:txBody>
        </p:sp>
      </p:grpSp>
      <p:sp>
        <p:nvSpPr>
          <p:cNvPr id="22" name="矩形 21"/>
          <p:cNvSpPr/>
          <p:nvPr/>
        </p:nvSpPr>
        <p:spPr>
          <a:xfrm>
            <a:off x="6958330" y="2079625"/>
            <a:ext cx="2273935" cy="899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Client</a:t>
            </a:r>
            <a:endParaRPr lang="en-US" altLang="zh-CN" sz="1400"/>
          </a:p>
          <a:p>
            <a:pPr algn="l"/>
            <a:r>
              <a:rPr lang="en-US" altLang="zh-CN" sz="1400"/>
              <a:t>Outside the Cluster</a:t>
            </a:r>
            <a:endParaRPr lang="en-US" altLang="zh-CN" sz="1400"/>
          </a:p>
          <a:p>
            <a:pPr algn="l"/>
            <a:endParaRPr lang="en-US" altLang="zh-CN" sz="1400"/>
          </a:p>
          <a:p>
            <a:pPr algn="l"/>
            <a:endParaRPr lang="en-US" altLang="zh-CN" sz="1400"/>
          </a:p>
        </p:txBody>
      </p:sp>
      <p:cxnSp>
        <p:nvCxnSpPr>
          <p:cNvPr id="23" name="曲线连接符 22"/>
          <p:cNvCxnSpPr>
            <a:stCxn id="22" idx="3"/>
            <a:endCxn id="26" idx="0"/>
          </p:cNvCxnSpPr>
          <p:nvPr/>
        </p:nvCxnSpPr>
        <p:spPr>
          <a:xfrm>
            <a:off x="9232265" y="2529840"/>
            <a:ext cx="1605280" cy="226187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674485" y="3165475"/>
            <a:ext cx="340106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ip route add serviceIP via clusterVIP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5" name="右大括号 24"/>
          <p:cNvSpPr/>
          <p:nvPr/>
        </p:nvSpPr>
        <p:spPr>
          <a:xfrm>
            <a:off x="9403080" y="3853815"/>
            <a:ext cx="672465" cy="22440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165080" y="4791710"/>
            <a:ext cx="1344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clusterVIP</a:t>
            </a:r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应用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581406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的服务发现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Pod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如何知道与自己相关的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？？？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982470"/>
            <a:ext cx="10016490" cy="21901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3550" y="4417695"/>
            <a:ext cx="58140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 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DNS	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4850765"/>
            <a:ext cx="6800850" cy="120967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应用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581406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暴露</a:t>
            </a: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  NodePort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我们暴露的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NodePort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，将在集群全部节点开放。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api-server   --service-node-port-range=N-M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定义了可用的范围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320" y="2438400"/>
            <a:ext cx="5561330" cy="41186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18630" y="1106805"/>
            <a:ext cx="4875530" cy="909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LoadBalancer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当你拥有云平台时，可通过指定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ServiceType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annotations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自动为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Pod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创建外部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SLB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2438400"/>
            <a:ext cx="550799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Ingress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1072832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Ingress 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是对集群中服务的外部访问进行管理的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API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对象，典型的访问方式是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Ingress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是什么？</a:t>
            </a:r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Ingress公开了From集群外部to集群内部的HTTP和HTTPS（7层）路由，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ingress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是一种资源定义，需要具体的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controller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实现。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Ingress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不负责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或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之外的服务暴露（但具体取决于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ingress-controller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的实现），非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http/https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可用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nodePort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或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LoadBalancer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实现。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zh-CN" altLang="en-US" sz="1400" b="1" i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955" y="3312795"/>
            <a:ext cx="9191625" cy="246697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Ingress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285750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Ingress 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路由规则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扇出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基于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content path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虚拟主机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基于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hostname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60540" y="1106805"/>
            <a:ext cx="48336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Default Backend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当无法匹配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ingress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规则，请求将被路由至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Default Backend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630" y="2896870"/>
            <a:ext cx="5650230" cy="28930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110" y="2896235"/>
            <a:ext cx="6231890" cy="289369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Ingress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28575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Ingress </a:t>
            </a:r>
            <a:r>
              <a:rPr 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安全引入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TLS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340" y="1877060"/>
            <a:ext cx="3505200" cy="2095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475" y="1877060"/>
            <a:ext cx="2971800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Ingress Controller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1120267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Ingress Controller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为了让 Ingress 资源工作，集群必须有一个正在运行的 Ingress 控制器。</a:t>
            </a:r>
            <a:endParaRPr 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Kubernetes 作为一个项目，目前支持和维护 GCE 和 nginx 控制器</a:t>
            </a:r>
            <a:endParaRPr 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部署一个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  <a:hlinkClick r:id="rId1" action="ppaction://hlinkfile"/>
              </a:rPr>
              <a:t>nginx-controller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  <a:hlinkClick r:id="rId1" action="ppaction://hlinkfile"/>
            </a:endParaRPr>
          </a:p>
          <a:p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可以使用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service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暴露，可以修改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Deployment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DaemonSet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，并使用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hostNetwork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，从而实现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80/443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的直接引用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" y="3532505"/>
            <a:ext cx="10239375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Volumes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10480675" cy="2091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Volumes</a:t>
            </a:r>
            <a:endParaRPr lang="en-US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docker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中也有类似的概念，用以数据持久化。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Kubernetes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中的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volumes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，主要应用于</a:t>
            </a:r>
            <a:r>
              <a:rPr lang="zh-CN" altLang="en-US" sz="1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数据持久化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中</a:t>
            </a:r>
            <a:r>
              <a:rPr lang="zh-CN" altLang="en-US" sz="1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容器共享存储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。Kubernetes 支持很多类型的卷。 Pod 可以同时使用任意数目的卷类型。 临时卷类型的生命周期与 Pod 相同，但持久卷可以比 Pod 的存活期长。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卷的核心是包含一些数据的一个目录，Pod 中的容器可以访问该目录。 所采用的特定的卷类型将决定该目录如何形成的、使用何种介质保存数据以及目录中存放 的内容。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使用卷时, 在 .spec.volumes 字段中设置为 Pod 提供的卷，并在 .spec.containers[*].volumeMounts 字段中声明卷在容器中的挂载位置。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	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550" y="3324225"/>
            <a:ext cx="2335530" cy="2799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Volumes </a:t>
            </a:r>
            <a:r>
              <a:rPr lang="zh-CN" alt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类型</a:t>
            </a:r>
            <a:endParaRPr lang="zh-CN" altLang="en-US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algn="l"/>
            <a:endParaRPr lang="zh-CN" altLang="en-US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cephfs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configMap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emptyDir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glusterfs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hostPath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nfs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persistentVolumeClaim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portworxVolume	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rbd 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secret 	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95700" y="3324225"/>
            <a:ext cx="718693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使用</a:t>
            </a:r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Subpath</a:t>
            </a:r>
            <a:endParaRPr lang="en-US" altLang="zh-CN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algn="l"/>
            <a:endParaRPr lang="zh-CN" altLang="en-US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volumeMounts.subPath 属性可用于指定所引用的卷内的子路径，而不是其根路径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使用subPathExpr ，与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subPath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互斥。使用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Downward API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可动态创建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path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Volumes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11292840" cy="48177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 and PVC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PersistentVolume 子系统为用户 和管理员提供了一组 API，将存储如何供应的细节从其如何被使用中抽象出来。 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引入了两个新的 API 资源：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PersistentVolume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，集群内的一块存储，可以由管理员预建或通过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stroageClass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动态供应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PersistentVolumeClaim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，消费者，消耗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，作为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volume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挂载入工作负载中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storageClass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，封装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供应者的实现细节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algn="l">
              <a:buClrTx/>
              <a:buSzTx/>
              <a:buFontTx/>
              <a:buNone/>
            </a:pPr>
            <a:r>
              <a:rPr lang="en-US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动态供应与静态供应</a:t>
            </a:r>
            <a:endParaRPr lang="en-US" sz="18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静态供应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，集群管理员创建若干 PV 卷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动态供应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，根据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PVC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通过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storageClass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申请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PV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algn="l">
              <a:buClrTx/>
              <a:buSzTx/>
              <a:buFontTx/>
              <a:buNone/>
            </a:pPr>
            <a:r>
              <a:rPr lang="en-US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回收策略</a:t>
            </a:r>
            <a:endParaRPr lang="zh-CN" altLang="en-US" sz="18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Retain，删除之后，保留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，删除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，保留外部设备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Delete，删除之后，删除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，删除外部设备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algn="l">
              <a:buClrTx/>
              <a:buSzTx/>
              <a:buFontTx/>
              <a:buNone/>
            </a:pPr>
            <a:r>
              <a:rPr lang="en-US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PV类型</a:t>
            </a:r>
            <a:endParaRPr lang="en-US" sz="18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algn="l">
              <a:buClrTx/>
              <a:buSzTx/>
              <a:buFontTx/>
              <a:buNone/>
            </a:pP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GCEPersistentDisk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AWSElasticBlockStore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AzureFile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AzureDisk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CSI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FC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FlexVolume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Flocker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NFS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iSCSI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RBD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CephFS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Cinder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Glusterfs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VsphereVolume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Quobyte 卷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HostPath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Portworx 卷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ScaleIO 卷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StorageOS</a:t>
            </a: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62380" y="1419860"/>
            <a:ext cx="9598025" cy="4668520"/>
            <a:chOff x="2533" y="802"/>
            <a:chExt cx="15115" cy="7352"/>
          </a:xfrm>
        </p:grpSpPr>
        <p:pic>
          <p:nvPicPr>
            <p:cNvPr id="9" name="图片 8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290" y="5267"/>
              <a:ext cx="1958" cy="1883"/>
            </a:xfrm>
            <a:prstGeom prst="rect">
              <a:avLst/>
            </a:prstGeom>
          </p:spPr>
        </p:pic>
        <p:pic>
          <p:nvPicPr>
            <p:cNvPr id="16" name="图片 15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21" y="4403"/>
              <a:ext cx="1549" cy="1549"/>
            </a:xfrm>
            <a:prstGeom prst="rect">
              <a:avLst/>
            </a:prstGeom>
          </p:spPr>
        </p:pic>
        <p:pic>
          <p:nvPicPr>
            <p:cNvPr id="32" name="图片 31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55" y="5041"/>
              <a:ext cx="1549" cy="1549"/>
            </a:xfrm>
            <a:prstGeom prst="rect">
              <a:avLst/>
            </a:prstGeom>
          </p:spPr>
        </p:pic>
        <p:pic>
          <p:nvPicPr>
            <p:cNvPr id="36" name="图片 35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53" y="5267"/>
              <a:ext cx="1549" cy="1549"/>
            </a:xfrm>
            <a:prstGeom prst="rect">
              <a:avLst/>
            </a:prstGeom>
          </p:spPr>
        </p:pic>
        <p:pic>
          <p:nvPicPr>
            <p:cNvPr id="57" name="图片 56" descr="resource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71" y="6122"/>
              <a:ext cx="1549" cy="1549"/>
            </a:xfrm>
            <a:prstGeom prst="rect">
              <a:avLst/>
            </a:prstGeom>
          </p:spPr>
        </p:pic>
        <p:pic>
          <p:nvPicPr>
            <p:cNvPr id="58" name="图片 57" descr="resource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04" y="6122"/>
              <a:ext cx="1549" cy="1549"/>
            </a:xfrm>
            <a:prstGeom prst="rect">
              <a:avLst/>
            </a:prstGeom>
          </p:spPr>
        </p:pic>
        <p:pic>
          <p:nvPicPr>
            <p:cNvPr id="59" name="图片 58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04" y="5267"/>
              <a:ext cx="1549" cy="1549"/>
            </a:xfrm>
            <a:prstGeom prst="rect">
              <a:avLst/>
            </a:prstGeom>
          </p:spPr>
        </p:pic>
        <p:pic>
          <p:nvPicPr>
            <p:cNvPr id="60" name="图片 59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72" y="5952"/>
              <a:ext cx="1549" cy="1549"/>
            </a:xfrm>
            <a:prstGeom prst="rect">
              <a:avLst/>
            </a:prstGeom>
          </p:spPr>
        </p:pic>
        <p:pic>
          <p:nvPicPr>
            <p:cNvPr id="82" name="图片 81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71" y="6122"/>
              <a:ext cx="1549" cy="1549"/>
            </a:xfrm>
            <a:prstGeom prst="rect">
              <a:avLst/>
            </a:prstGeom>
          </p:spPr>
        </p:pic>
        <p:grpSp>
          <p:nvGrpSpPr>
            <p:cNvPr id="83" name="组合 82"/>
            <p:cNvGrpSpPr/>
            <p:nvPr/>
          </p:nvGrpSpPr>
          <p:grpSpPr>
            <a:xfrm>
              <a:off x="2533" y="1287"/>
              <a:ext cx="2280" cy="1738"/>
              <a:chOff x="8388" y="3228"/>
              <a:chExt cx="2280" cy="1738"/>
            </a:xfrm>
          </p:grpSpPr>
          <p:sp>
            <p:nvSpPr>
              <p:cNvPr id="84" name="六边形 83"/>
              <p:cNvSpPr/>
              <p:nvPr/>
            </p:nvSpPr>
            <p:spPr>
              <a:xfrm>
                <a:off x="8927" y="322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5" name="六边形 84"/>
              <p:cNvSpPr/>
              <p:nvPr/>
            </p:nvSpPr>
            <p:spPr>
              <a:xfrm>
                <a:off x="8388" y="3597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6" name="六边形 85"/>
              <p:cNvSpPr/>
              <p:nvPr/>
            </p:nvSpPr>
            <p:spPr>
              <a:xfrm>
                <a:off x="8927" y="3952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7" name="六边形 86"/>
              <p:cNvSpPr/>
              <p:nvPr/>
            </p:nvSpPr>
            <p:spPr>
              <a:xfrm>
                <a:off x="9476" y="3600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8" name="六边形 87"/>
              <p:cNvSpPr/>
              <p:nvPr/>
            </p:nvSpPr>
            <p:spPr>
              <a:xfrm>
                <a:off x="9461" y="431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9" name="六边形 88"/>
              <p:cNvSpPr/>
              <p:nvPr/>
            </p:nvSpPr>
            <p:spPr>
              <a:xfrm>
                <a:off x="10020" y="3976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</p:grpSp>
        <p:sp>
          <p:nvSpPr>
            <p:cNvPr id="90" name="文本框 89"/>
            <p:cNvSpPr txBox="1"/>
            <p:nvPr/>
          </p:nvSpPr>
          <p:spPr>
            <a:xfrm>
              <a:off x="3182" y="802"/>
              <a:ext cx="283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微服务</a:t>
              </a:r>
              <a:r>
                <a:rPr lang="en-US" altLang="zh-CN" sz="1400" b="1">
                  <a:latin typeface="楷体" panose="02010609060101010101" charset="-122"/>
                  <a:ea typeface="楷体" panose="02010609060101010101" charset="-122"/>
                </a:rPr>
                <a:t>Miro Service</a:t>
              </a:r>
              <a:endParaRPr lang="en-US" altLang="zh-CN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91" name="图片 90" descr="C:/Users/liuzh/AppData/Local/Temp/kaimatting/20201204150428/output_aiMatting_20201204150455.pngoutput_aiMatting_2020120415045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51" y="2660"/>
              <a:ext cx="983" cy="1368"/>
            </a:xfrm>
            <a:prstGeom prst="rect">
              <a:avLst/>
            </a:prstGeom>
          </p:spPr>
        </p:pic>
        <p:sp>
          <p:nvSpPr>
            <p:cNvPr id="92" name="文本框 91"/>
            <p:cNvSpPr txBox="1"/>
            <p:nvPr/>
          </p:nvSpPr>
          <p:spPr>
            <a:xfrm>
              <a:off x="6034" y="3026"/>
              <a:ext cx="3676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我们不生产服务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  <a:p>
              <a:r>
                <a:rPr lang="en-US" altLang="zh-CN" sz="1400" b="1">
                  <a:latin typeface="楷体" panose="02010609060101010101" charset="-122"/>
                  <a:ea typeface="楷体" panose="02010609060101010101" charset="-122"/>
                </a:rPr>
                <a:t>    </a:t>
              </a:r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我们只是服务的搬运工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93" name="曲线连接符 92"/>
            <p:cNvCxnSpPr>
              <a:stCxn id="88" idx="1"/>
              <a:endCxn id="16" idx="0"/>
            </p:cNvCxnSpPr>
            <p:nvPr/>
          </p:nvCxnSpPr>
          <p:spPr>
            <a:xfrm rot="5400000" flipV="1">
              <a:off x="4056" y="3063"/>
              <a:ext cx="1377" cy="1303"/>
            </a:xfrm>
            <a:prstGeom prst="curvedConnector3">
              <a:avLst>
                <a:gd name="adj1" fmla="val 50036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1"/>
            <p:nvPr/>
          </p:nvSpPr>
          <p:spPr>
            <a:xfrm>
              <a:off x="5285" y="7671"/>
              <a:ext cx="169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混乱的码头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95" name="图片 94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18" y="5397"/>
              <a:ext cx="1549" cy="1549"/>
            </a:xfrm>
            <a:prstGeom prst="rect">
              <a:avLst/>
            </a:prstGeom>
          </p:spPr>
        </p:pic>
        <p:pic>
          <p:nvPicPr>
            <p:cNvPr id="96" name="图片 95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18" y="4625"/>
              <a:ext cx="1549" cy="1549"/>
            </a:xfrm>
            <a:prstGeom prst="rect">
              <a:avLst/>
            </a:prstGeom>
          </p:spPr>
        </p:pic>
        <p:pic>
          <p:nvPicPr>
            <p:cNvPr id="97" name="图片 96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18" y="6174"/>
              <a:ext cx="1549" cy="1549"/>
            </a:xfrm>
            <a:prstGeom prst="rect">
              <a:avLst/>
            </a:prstGeom>
          </p:spPr>
        </p:pic>
        <p:pic>
          <p:nvPicPr>
            <p:cNvPr id="98" name="图片 97" descr="resource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099" y="6174"/>
              <a:ext cx="1549" cy="1549"/>
            </a:xfrm>
            <a:prstGeom prst="rect">
              <a:avLst/>
            </a:prstGeom>
          </p:spPr>
        </p:pic>
        <p:pic>
          <p:nvPicPr>
            <p:cNvPr id="99" name="图片 98" descr="resource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099" y="5397"/>
              <a:ext cx="1549" cy="1549"/>
            </a:xfrm>
            <a:prstGeom prst="rect">
              <a:avLst/>
            </a:prstGeom>
          </p:spPr>
        </p:pic>
        <p:pic>
          <p:nvPicPr>
            <p:cNvPr id="100" name="图片 99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550" y="4625"/>
              <a:ext cx="1549" cy="1549"/>
            </a:xfrm>
            <a:prstGeom prst="rect">
              <a:avLst/>
            </a:prstGeom>
          </p:spPr>
        </p:pic>
        <p:pic>
          <p:nvPicPr>
            <p:cNvPr id="101" name="图片 100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567" y="6174"/>
              <a:ext cx="1549" cy="1549"/>
            </a:xfrm>
            <a:prstGeom prst="rect">
              <a:avLst/>
            </a:prstGeom>
          </p:spPr>
        </p:pic>
        <p:pic>
          <p:nvPicPr>
            <p:cNvPr id="102" name="图片 101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550" y="5397"/>
              <a:ext cx="1549" cy="1549"/>
            </a:xfrm>
            <a:prstGeom prst="rect">
              <a:avLst/>
            </a:prstGeom>
          </p:spPr>
        </p:pic>
        <p:sp>
          <p:nvSpPr>
            <p:cNvPr id="103" name="文本框 102"/>
            <p:cNvSpPr txBox="1"/>
            <p:nvPr/>
          </p:nvSpPr>
          <p:spPr>
            <a:xfrm>
              <a:off x="14678" y="7671"/>
              <a:ext cx="141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井然有序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0723" y="7285"/>
              <a:ext cx="141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服务编排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Volumes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11292840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</a:t>
            </a:r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资源定义</a:t>
            </a: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" y="1727835"/>
            <a:ext cx="3981450" cy="39338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47030" y="3532505"/>
            <a:ext cx="29603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volumeMode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Filesystem/Block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47030" y="3995420"/>
            <a:ext cx="475615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accessModes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 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ReadWriteOnce -- 卷可以被一个节点以读写方式挂载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ReadOnlyMany -- 卷可以被多个节点以只读方式挂载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ReadWriteMany -- 卷可以被多个节点以读写方式挂载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7030" y="5200015"/>
            <a:ext cx="46628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可通过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nodeAffinity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，实现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PV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的亲和性，大多数并不需要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628005" y="1727835"/>
            <a:ext cx="1700530" cy="4845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Available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802370" y="1727835"/>
            <a:ext cx="1700530" cy="4845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Bound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628005" y="2630170"/>
            <a:ext cx="1700530" cy="4845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Released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802370" y="2567940"/>
            <a:ext cx="1700530" cy="4845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Failed</a:t>
            </a:r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Volumes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409700"/>
            <a:ext cx="4295775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PVC</a:t>
            </a:r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资源定义</a:t>
            </a: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955" y="1968500"/>
            <a:ext cx="4295775" cy="37052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340" y="1968500"/>
            <a:ext cx="2819400" cy="33242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657340" y="1483995"/>
            <a:ext cx="4295775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挂载PVC</a:t>
            </a:r>
            <a:endParaRPr lang="en-US" altLang="zh-CN" sz="18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Volumes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409700"/>
            <a:ext cx="4295775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StorageClass</a:t>
            </a: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550" y="1918970"/>
            <a:ext cx="112306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每个 StorageClass 都包含 provisioner、parameters 和 reclaimPolicy 字段， 这些字段会在 StorageClass 需要动态分配 PersistentVolume 时会使用到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155" y="2971800"/>
            <a:ext cx="2981325" cy="2733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21810" y="2971800"/>
            <a:ext cx="6574155" cy="1722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allowVolumeExpansion为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true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时，以下存储插件支持扩容操作gcePersistentDisk、awsElasticBlockStore、Cinder、glusterfs、rbd、Azure File、Azure Disk、Portworx、FlexVolume、CSI</a:t>
            </a:r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r>
              <a:rPr lang="en-US" altLang="zh-CN" sz="1400">
                <a:latin typeface="楷体" panose="02010609060101010101" charset="-122"/>
                <a:ea typeface="楷体" panose="02010609060101010101" charset="-122"/>
              </a:rPr>
              <a:t>mountOptions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取决于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</a:rPr>
              <a:t>provisioner</a:t>
            </a:r>
            <a:endParaRPr lang="en-US" altLang="zh-CN" sz="1400">
              <a:latin typeface="楷体" panose="02010609060101010101" charset="-122"/>
              <a:ea typeface="楷体" panose="02010609060101010101" charset="-122"/>
            </a:endParaRPr>
          </a:p>
          <a:p>
            <a:endParaRPr lang="en-US" altLang="zh-CN" sz="14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支持拓扑结构，以适应不同可用区或故障域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configMap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0695" y="1128395"/>
            <a:ext cx="112306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ConfigMap</a:t>
            </a:r>
            <a:r>
              <a:rPr lang="zh-CN" altLang="en-US"/>
              <a:t> 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是一种 API 对象，用来将非机密性的数据保存到健值对中。使用时， Pods 可以将其用作环境变量、命令行参数或者存储卷中的配置文件。ConfigMap 将您的环境配置信息和 容器镜像 解耦，便于应用配置的修改。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910" y="1807210"/>
            <a:ext cx="4276725" cy="3686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965" y="1807210"/>
            <a:ext cx="4215765" cy="4857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335" y="1807210"/>
            <a:ext cx="2028825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资源调度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365250"/>
            <a:ext cx="5446395" cy="866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资源限制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spec.containers[].resources.requests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spec.containers[].resources.limits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3550" y="2609850"/>
            <a:ext cx="5446395" cy="2675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Taint and Tolerations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spec.containers[].resources.requests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spec.containers[].resources.limits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2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亲和与反亲和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nodeAffinity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podAffinity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podAntiAffinity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3211" y="2944765"/>
            <a:ext cx="3405578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监控与日志</a:t>
            </a:r>
            <a:endParaRPr lang="zh-CN" altLang="en-US" sz="2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5900" y="3394855"/>
            <a:ext cx="3100200" cy="29908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介绍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Prometheus</a:t>
            </a:r>
            <a:r>
              <a:rPr lang="zh-CN" altLang="en-US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相关部署，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EFK</a:t>
            </a:r>
            <a:r>
              <a:rPr lang="zh-CN" altLang="en-US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平台提供的日志系统</a:t>
            </a:r>
            <a:endParaRPr lang="en-US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454511" y="2408865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03</a:t>
            </a:r>
            <a:endParaRPr lang="zh-CN" altLang="en-US" sz="16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94042" y="4277585"/>
            <a:ext cx="26039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6107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监控与日志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dashboard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365250"/>
            <a:ext cx="11231245" cy="1124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dashboard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Dashboard 是基于网页的 Kubernetes 用户界面。 你可以使用 Dashboard 将容器应用部署到 Kubernetes 集群中，也可以对容器应用排错，还能管理集群资源。 你可以使用 Dashboard 获取运行在集群中的应用的概览信息，也可以创建或者修改 Kubernetes 资源 （如 Deployment，Job，DaemonSet 等等）。 例如，你可以对 Deployment 实现弹性伸缩、发起滚动升级、重启 Pod 或者使用向导创建新的应用。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2966085"/>
            <a:ext cx="7345680" cy="33591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438515" y="3482340"/>
            <a:ext cx="227012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资源文件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Dashboard.yaml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hlinkClick r:id="rId2" action="ppaction://hlinkfile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6107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监控与日志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Prometheus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365250"/>
            <a:ext cx="11231245" cy="3967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Prometheus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rometheus 是一套开源的系统监控报警框架。它启发于 Google 的 borgmon 监控系统，由工作在 SoundCloud 的 google 前员工在 2012 年创建，作为社区开源项目进行开发，并于 2015 年正式发布。2016 年，Prometheus 正式加入 Cloud Native Computing Foundation，成为受欢迎度仅次于 Kubernetes 的项目。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2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特性：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强大的多维度数据模型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灵活而强大的查询语句（PromQL）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易于管理： Prometheus server 是一个单独的二进制文件，可直接在本地工作，不依赖于分布式存储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高效：平均每个采样点仅占 3.5 bytes，且一个 Prometheus server 可以处理数百万的 metrics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 pull 模式采集时间序列数据，这样不仅有利于本机测试而且可以避免有问题的服务器推送坏的 metrics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可以采用 push gateway 的方式把时间序列数据推送至 Prometheus server 端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可以通过服务发现或者静态配置去获取监控的 targets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有多种可视化图形界面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易于伸缩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6107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监控与日志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Prometheus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157605"/>
            <a:ext cx="11231245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Prometheus 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架构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7200" y="1619885"/>
            <a:ext cx="8311515" cy="4693285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6107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监控与日志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Prometheus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157605"/>
            <a:ext cx="11231245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Prometheus </a:t>
            </a:r>
            <a:r>
              <a:rPr 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数据模型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593850"/>
            <a:ext cx="890714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&lt;metric name&gt;{&lt;label name&gt;=&lt;label value&gt;, ...}    </a:t>
            </a:r>
            <a:r>
              <a:rPr lang="en-US" altLang="zh-CN" sz="1400" i="1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endParaRPr lang="en-US" altLang="zh-CN" sz="1400" i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i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每个时间序列都由这样的数据模型唯一标识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2915" y="2579370"/>
            <a:ext cx="11231245" cy="1641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Prometheus metrics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类型</a:t>
            </a:r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Counter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单调增加的计数器，只能增加或归零，例如可以用来统计访问次数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Gauge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表示一个可以上下浮动的计量值，例如可以计量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CPU Usage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Histogram：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按照一定的数据划分规则，分类统计，并提供统计求和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Summary：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类似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Histogram,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但可在滑动时间窗口上，配置分位数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3550" y="4575175"/>
            <a:ext cx="11231245" cy="866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Job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与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Instance</a:t>
            </a:r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采样点我们称之为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instance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，而一组采样点，我们称之为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job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71420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941955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411855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471420" y="511302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9" name="矩形 8"/>
          <p:cNvSpPr/>
          <p:nvPr/>
        </p:nvSpPr>
        <p:spPr>
          <a:xfrm>
            <a:off x="2471420" y="5456555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10" name="文本框 9"/>
          <p:cNvSpPr txBox="1"/>
          <p:nvPr/>
        </p:nvSpPr>
        <p:spPr>
          <a:xfrm>
            <a:off x="2848610" y="5811520"/>
            <a:ext cx="488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传统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82210" y="5161915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15" name="矩形 14"/>
          <p:cNvSpPr/>
          <p:nvPr/>
        </p:nvSpPr>
        <p:spPr>
          <a:xfrm>
            <a:off x="4982210" y="550545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16" name="文本框 15"/>
          <p:cNvSpPr txBox="1"/>
          <p:nvPr/>
        </p:nvSpPr>
        <p:spPr>
          <a:xfrm>
            <a:off x="5326698" y="5811520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虚拟化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82210" y="481838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Hypervisor</a:t>
            </a:r>
            <a:endParaRPr lang="en-US" altLang="zh-CN" sz="1000"/>
          </a:p>
        </p:txBody>
      </p:sp>
      <p:sp>
        <p:nvSpPr>
          <p:cNvPr id="18" name="矩形 17"/>
          <p:cNvSpPr/>
          <p:nvPr/>
        </p:nvSpPr>
        <p:spPr>
          <a:xfrm>
            <a:off x="4982210" y="3515360"/>
            <a:ext cx="480695" cy="1167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VM</a:t>
            </a:r>
            <a:endParaRPr lang="en-US" altLang="zh-CN" sz="1000"/>
          </a:p>
        </p:txBody>
      </p:sp>
      <p:sp>
        <p:nvSpPr>
          <p:cNvPr id="3" name="矩形 2"/>
          <p:cNvSpPr/>
          <p:nvPr/>
        </p:nvSpPr>
        <p:spPr>
          <a:xfrm>
            <a:off x="5041265" y="3587115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29" name="矩形 28"/>
          <p:cNvSpPr/>
          <p:nvPr/>
        </p:nvSpPr>
        <p:spPr>
          <a:xfrm>
            <a:off x="5599430" y="3515360"/>
            <a:ext cx="480695" cy="1167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VM</a:t>
            </a:r>
            <a:endParaRPr lang="en-US" altLang="zh-CN" sz="1000"/>
          </a:p>
        </p:txBody>
      </p:sp>
      <p:sp>
        <p:nvSpPr>
          <p:cNvPr id="30" name="矩形 29"/>
          <p:cNvSpPr/>
          <p:nvPr/>
        </p:nvSpPr>
        <p:spPr>
          <a:xfrm>
            <a:off x="5041265" y="423418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1" name="矩形 30"/>
          <p:cNvSpPr/>
          <p:nvPr/>
        </p:nvSpPr>
        <p:spPr>
          <a:xfrm>
            <a:off x="5677535" y="3587115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2" name="矩形 31"/>
          <p:cNvSpPr/>
          <p:nvPr/>
        </p:nvSpPr>
        <p:spPr>
          <a:xfrm>
            <a:off x="5677535" y="423418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3" name="矩形 32"/>
          <p:cNvSpPr/>
          <p:nvPr/>
        </p:nvSpPr>
        <p:spPr>
          <a:xfrm>
            <a:off x="7374890" y="5210810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34" name="矩形 33"/>
          <p:cNvSpPr/>
          <p:nvPr/>
        </p:nvSpPr>
        <p:spPr>
          <a:xfrm>
            <a:off x="7374890" y="5554345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35" name="文本框 34"/>
          <p:cNvSpPr txBox="1"/>
          <p:nvPr/>
        </p:nvSpPr>
        <p:spPr>
          <a:xfrm>
            <a:off x="8141018" y="5848985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容器化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74890" y="4867275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Container Runtime</a:t>
            </a:r>
            <a:endParaRPr lang="en-US" altLang="zh-CN" sz="1000"/>
          </a:p>
        </p:txBody>
      </p:sp>
      <p:sp>
        <p:nvSpPr>
          <p:cNvPr id="37" name="矩形 36"/>
          <p:cNvSpPr/>
          <p:nvPr/>
        </p:nvSpPr>
        <p:spPr>
          <a:xfrm>
            <a:off x="7374890" y="4180205"/>
            <a:ext cx="755015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  <a:endParaRPr lang="en-US" altLang="zh-CN" sz="1000"/>
          </a:p>
        </p:txBody>
      </p:sp>
      <p:sp>
        <p:nvSpPr>
          <p:cNvPr id="38" name="矩形 37"/>
          <p:cNvSpPr/>
          <p:nvPr/>
        </p:nvSpPr>
        <p:spPr>
          <a:xfrm>
            <a:off x="7590790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45" name="矩形 44"/>
          <p:cNvSpPr/>
          <p:nvPr/>
        </p:nvSpPr>
        <p:spPr>
          <a:xfrm>
            <a:off x="8787130" y="4180205"/>
            <a:ext cx="763270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  <a:endParaRPr lang="en-US" altLang="zh-CN" sz="1000"/>
          </a:p>
        </p:txBody>
      </p:sp>
      <p:sp>
        <p:nvSpPr>
          <p:cNvPr id="46" name="矩形 45"/>
          <p:cNvSpPr/>
          <p:nvPr/>
        </p:nvSpPr>
        <p:spPr>
          <a:xfrm>
            <a:off x="8978265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47" name="燕尾形箭头 46"/>
          <p:cNvSpPr/>
          <p:nvPr/>
        </p:nvSpPr>
        <p:spPr>
          <a:xfrm rot="16200000">
            <a:off x="-440055" y="3346450"/>
            <a:ext cx="3766185" cy="793750"/>
          </a:xfrm>
          <a:prstGeom prst="notch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进化论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686050" y="1860550"/>
            <a:ext cx="914400" cy="9144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898775" y="2717800"/>
            <a:ext cx="488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集群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1" name="图片 20" descr="resour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6985" y="1803400"/>
            <a:ext cx="914400" cy="914400"/>
          </a:xfrm>
          <a:prstGeom prst="rect">
            <a:avLst/>
          </a:prstGeom>
        </p:spPr>
      </p:pic>
      <p:pic>
        <p:nvPicPr>
          <p:cNvPr id="22" name="图片 21" descr="C:/Users/liuzh/AppData/Local/Temp/kaimatting/20201204141936/output_aiMatting_20201204142018.pngoutput_aiMatting_202012041420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295" y="1887855"/>
            <a:ext cx="774065" cy="74485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223193" y="2717800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云平台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987031" y="2774950"/>
            <a:ext cx="9512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200" b="1">
                <a:latin typeface="楷体" panose="02010609060101010101" charset="-122"/>
                <a:ea typeface="楷体" panose="02010609060101010101" charset="-122"/>
              </a:rPr>
              <a:t>kubernetes</a:t>
            </a:r>
            <a:endParaRPr lang="en-US" altLang="zh-CN" sz="12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6107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监控与日志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Prometheus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157605"/>
            <a:ext cx="11231245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Prometheus </a:t>
            </a:r>
            <a:r>
              <a:rPr 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部署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593850"/>
            <a:ext cx="111709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wget https://github.com/prometheus/prometheus/releases/download/v2.23.0/prometheus-2.23.0.linux-amd64.tar.gz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550" y="2115820"/>
            <a:ext cx="529780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cat &lt;&lt;EOF | sudo tee /etc/systemd/system/</a:t>
            </a:r>
            <a:r>
              <a:rPr lang="en-US" altLang="zh-CN" sz="1400"/>
              <a:t>prometheus.</a:t>
            </a:r>
            <a:r>
              <a:rPr lang="zh-CN" altLang="en-US" sz="1400"/>
              <a:t>service</a:t>
            </a:r>
            <a:endParaRPr lang="zh-CN" altLang="en-US" sz="1400"/>
          </a:p>
          <a:p>
            <a:r>
              <a:rPr lang="zh-CN" altLang="en-US" sz="1400"/>
              <a:t>[Unit]</a:t>
            </a:r>
            <a:endParaRPr lang="zh-CN" altLang="en-US" sz="1400"/>
          </a:p>
          <a:p>
            <a:r>
              <a:rPr lang="zh-CN" altLang="en-US" sz="1400"/>
              <a:t>Description=</a:t>
            </a:r>
            <a:r>
              <a:rPr lang="en-US" altLang="zh-CN" sz="1400"/>
              <a:t>prometheus</a:t>
            </a:r>
            <a:endParaRPr lang="zh-CN" altLang="en-US" sz="1400"/>
          </a:p>
          <a:p>
            <a:r>
              <a:rPr lang="zh-CN" altLang="en-US" sz="1400"/>
              <a:t>Documentation=https://prometheus.io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[Service]</a:t>
            </a:r>
            <a:endParaRPr lang="zh-CN" altLang="en-US" sz="1400"/>
          </a:p>
          <a:p>
            <a:r>
              <a:rPr lang="zh-CN" altLang="en-US" sz="1400"/>
              <a:t>Type=notify</a:t>
            </a:r>
            <a:endParaRPr lang="zh-CN" altLang="en-US" sz="1400"/>
          </a:p>
          <a:p>
            <a:r>
              <a:rPr lang="zh-CN" altLang="en-US" sz="1400"/>
              <a:t>ExecStart=/usr/local/bin/</a:t>
            </a:r>
            <a:r>
              <a:rPr lang="en-US" altLang="zh-CN" sz="1400"/>
              <a:t>prometheus</a:t>
            </a:r>
            <a:r>
              <a:rPr lang="zh-CN" altLang="en-US" sz="1400"/>
              <a:t>\\</a:t>
            </a:r>
            <a:endParaRPr lang="zh-CN" altLang="en-US" sz="1400"/>
          </a:p>
          <a:p>
            <a:r>
              <a:rPr lang="zh-CN" altLang="en-US" sz="1400"/>
              <a:t>  --config.file=</a:t>
            </a:r>
            <a:r>
              <a:rPr lang="en-US" altLang="zh-CN" sz="1400"/>
              <a:t>/etc/prometheus/prometheus.yml</a:t>
            </a:r>
            <a:r>
              <a:rPr lang="zh-CN" altLang="en-US" sz="1400"/>
              <a:t> \\</a:t>
            </a:r>
            <a:endParaRPr lang="zh-CN" altLang="en-US" sz="1400"/>
          </a:p>
          <a:p>
            <a:r>
              <a:rPr lang="zh-CN" altLang="en-US" sz="1400"/>
              <a:t>  --web.enable-lifecycle \\</a:t>
            </a:r>
            <a:endParaRPr lang="zh-CN" altLang="en-US" sz="1400"/>
          </a:p>
          <a:p>
            <a:r>
              <a:rPr lang="zh-CN" altLang="en-US" sz="1400"/>
              <a:t>  --storage.tsdb.path="</a:t>
            </a:r>
            <a:r>
              <a:rPr lang="en-US" altLang="zh-CN" sz="1400"/>
              <a:t>/var/lib/prometheus/</a:t>
            </a:r>
            <a:r>
              <a:rPr lang="zh-CN" altLang="en-US" sz="1400"/>
              <a:t>data/" \\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  --storage.tsdb.retention.time</a:t>
            </a:r>
            <a:r>
              <a:rPr lang="en-US" altLang="zh-CN" sz="1400">
                <a:sym typeface="+mn-ea"/>
              </a:rPr>
              <a:t>=12d</a:t>
            </a:r>
            <a:endParaRPr lang="zh-CN" altLang="en-US" sz="1400"/>
          </a:p>
          <a:p>
            <a:r>
              <a:rPr lang="zh-CN" altLang="en-US" sz="1400"/>
              <a:t>Restart=on-failure</a:t>
            </a:r>
            <a:endParaRPr lang="zh-CN" altLang="en-US" sz="1400"/>
          </a:p>
          <a:p>
            <a:r>
              <a:rPr lang="zh-CN" altLang="en-US" sz="1400"/>
              <a:t>RestartSec=5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[Install]</a:t>
            </a:r>
            <a:endParaRPr lang="zh-CN" altLang="en-US" sz="1400"/>
          </a:p>
          <a:p>
            <a:r>
              <a:rPr lang="zh-CN" altLang="en-US" sz="1400"/>
              <a:t>WantedBy=multi-user.target</a:t>
            </a:r>
            <a:endParaRPr lang="zh-CN" altLang="en-US" sz="1400"/>
          </a:p>
          <a:p>
            <a:r>
              <a:rPr lang="zh-CN" altLang="en-US" sz="1400"/>
              <a:t>EOF</a:t>
            </a:r>
            <a:endParaRPr lang="zh-CN" altLang="en-US" sz="14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269738" y="2212397"/>
            <a:ext cx="7827936" cy="3153219"/>
            <a:chOff x="1150848" y="1827159"/>
            <a:chExt cx="10065716" cy="4054633"/>
          </a:xfrm>
        </p:grpSpPr>
        <p:grpSp>
          <p:nvGrpSpPr>
            <p:cNvPr id="8" name="Group 58"/>
            <p:cNvGrpSpPr/>
            <p:nvPr/>
          </p:nvGrpSpPr>
          <p:grpSpPr>
            <a:xfrm>
              <a:off x="1150848" y="2618448"/>
              <a:ext cx="2539334" cy="1370578"/>
              <a:chOff x="1008660" y="2173025"/>
              <a:chExt cx="2941215" cy="1587488"/>
            </a:xfrm>
            <a:solidFill>
              <a:schemeClr val="accent1"/>
            </a:solidFill>
          </p:grpSpPr>
          <p:sp>
            <p:nvSpPr>
              <p:cNvPr id="38" name="Freeform 5"/>
              <p:cNvSpPr/>
              <p:nvPr/>
            </p:nvSpPr>
            <p:spPr bwMode="auto">
              <a:xfrm>
                <a:off x="1008660" y="2173025"/>
                <a:ext cx="2941215" cy="1432931"/>
              </a:xfrm>
              <a:custGeom>
                <a:avLst/>
                <a:gdLst>
                  <a:gd name="T0" fmla="*/ 116 w 4473"/>
                  <a:gd name="T1" fmla="*/ 2186 h 2186"/>
                  <a:gd name="T2" fmla="*/ 737 w 4473"/>
                  <a:gd name="T3" fmla="*/ 737 h 2186"/>
                  <a:gd name="T4" fmla="*/ 2237 w 4473"/>
                  <a:gd name="T5" fmla="*/ 116 h 2186"/>
                  <a:gd name="T6" fmla="*/ 3737 w 4473"/>
                  <a:gd name="T7" fmla="*/ 737 h 2186"/>
                  <a:gd name="T8" fmla="*/ 4357 w 4473"/>
                  <a:gd name="T9" fmla="*/ 2186 h 2186"/>
                  <a:gd name="T10" fmla="*/ 4473 w 4473"/>
                  <a:gd name="T11" fmla="*/ 2186 h 2186"/>
                  <a:gd name="T12" fmla="*/ 3819 w 4473"/>
                  <a:gd name="T13" fmla="*/ 656 h 2186"/>
                  <a:gd name="T14" fmla="*/ 2237 w 4473"/>
                  <a:gd name="T15" fmla="*/ 0 h 2186"/>
                  <a:gd name="T16" fmla="*/ 655 w 4473"/>
                  <a:gd name="T17" fmla="*/ 656 h 2186"/>
                  <a:gd name="T18" fmla="*/ 0 w 4473"/>
                  <a:gd name="T19" fmla="*/ 2186 h 2186"/>
                  <a:gd name="T20" fmla="*/ 116 w 4473"/>
                  <a:gd name="T21" fmla="*/ 2186 h 2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73" h="2186">
                    <a:moveTo>
                      <a:pt x="116" y="2186"/>
                    </a:moveTo>
                    <a:cubicBezTo>
                      <a:pt x="129" y="1639"/>
                      <a:pt x="348" y="1126"/>
                      <a:pt x="737" y="737"/>
                    </a:cubicBezTo>
                    <a:cubicBezTo>
                      <a:pt x="1137" y="337"/>
                      <a:pt x="1670" y="116"/>
                      <a:pt x="2237" y="116"/>
                    </a:cubicBezTo>
                    <a:cubicBezTo>
                      <a:pt x="2803" y="116"/>
                      <a:pt x="3336" y="337"/>
                      <a:pt x="3737" y="737"/>
                    </a:cubicBezTo>
                    <a:cubicBezTo>
                      <a:pt x="4125" y="1126"/>
                      <a:pt x="4345" y="1639"/>
                      <a:pt x="4357" y="2186"/>
                    </a:cubicBezTo>
                    <a:cubicBezTo>
                      <a:pt x="4473" y="2186"/>
                      <a:pt x="4473" y="2186"/>
                      <a:pt x="4473" y="2186"/>
                    </a:cubicBezTo>
                    <a:cubicBezTo>
                      <a:pt x="4460" y="1608"/>
                      <a:pt x="4229" y="1066"/>
                      <a:pt x="3819" y="656"/>
                    </a:cubicBezTo>
                    <a:cubicBezTo>
                      <a:pt x="3396" y="233"/>
                      <a:pt x="2834" y="0"/>
                      <a:pt x="2237" y="0"/>
                    </a:cubicBezTo>
                    <a:cubicBezTo>
                      <a:pt x="1639" y="0"/>
                      <a:pt x="1077" y="233"/>
                      <a:pt x="655" y="656"/>
                    </a:cubicBezTo>
                    <a:cubicBezTo>
                      <a:pt x="245" y="1066"/>
                      <a:pt x="13" y="1608"/>
                      <a:pt x="0" y="2186"/>
                    </a:cubicBezTo>
                    <a:lnTo>
                      <a:pt x="116" y="21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9" name="Freeform 6"/>
              <p:cNvSpPr>
                <a:spLocks noEditPoints="1"/>
              </p:cNvSpPr>
              <p:nvPr/>
            </p:nvSpPr>
            <p:spPr bwMode="auto">
              <a:xfrm>
                <a:off x="1165140" y="2330274"/>
                <a:ext cx="2628639" cy="1199171"/>
              </a:xfrm>
              <a:custGeom>
                <a:avLst/>
                <a:gdLst>
                  <a:gd name="T0" fmla="*/ 3390 w 6837"/>
                  <a:gd name="T1" fmla="*/ 0 h 3119"/>
                  <a:gd name="T2" fmla="*/ 6406 w 6837"/>
                  <a:gd name="T3" fmla="*/ 1736 h 3119"/>
                  <a:gd name="T4" fmla="*/ 5878 w 6837"/>
                  <a:gd name="T5" fmla="*/ 2039 h 3119"/>
                  <a:gd name="T6" fmla="*/ 5112 w 6837"/>
                  <a:gd name="T7" fmla="*/ 445 h 3119"/>
                  <a:gd name="T8" fmla="*/ 5160 w 6837"/>
                  <a:gd name="T9" fmla="*/ 472 h 3119"/>
                  <a:gd name="T10" fmla="*/ 431 w 6837"/>
                  <a:gd name="T11" fmla="*/ 1736 h 3119"/>
                  <a:gd name="T12" fmla="*/ 2030 w 6837"/>
                  <a:gd name="T13" fmla="*/ 972 h 3119"/>
                  <a:gd name="T14" fmla="*/ 1982 w 6837"/>
                  <a:gd name="T15" fmla="*/ 999 h 3119"/>
                  <a:gd name="T16" fmla="*/ 3087 w 6837"/>
                  <a:gd name="T17" fmla="*/ 15 h 3119"/>
                  <a:gd name="T18" fmla="*/ 3111 w 6837"/>
                  <a:gd name="T19" fmla="*/ 247 h 3119"/>
                  <a:gd name="T20" fmla="*/ 2676 w 6837"/>
                  <a:gd name="T21" fmla="*/ 80 h 3119"/>
                  <a:gd name="T22" fmla="*/ 2456 w 6837"/>
                  <a:gd name="T23" fmla="*/ 380 h 3119"/>
                  <a:gd name="T24" fmla="*/ 2403 w 6837"/>
                  <a:gd name="T25" fmla="*/ 397 h 3119"/>
                  <a:gd name="T26" fmla="*/ 2047 w 6837"/>
                  <a:gd name="T27" fmla="*/ 285 h 3119"/>
                  <a:gd name="T28" fmla="*/ 2141 w 6837"/>
                  <a:gd name="T29" fmla="*/ 498 h 3119"/>
                  <a:gd name="T30" fmla="*/ 3725 w 6837"/>
                  <a:gd name="T31" fmla="*/ 247 h 3119"/>
                  <a:gd name="T32" fmla="*/ 4159 w 6837"/>
                  <a:gd name="T33" fmla="*/ 80 h 3119"/>
                  <a:gd name="T34" fmla="*/ 4111 w 6837"/>
                  <a:gd name="T35" fmla="*/ 309 h 3119"/>
                  <a:gd name="T36" fmla="*/ 4453 w 6837"/>
                  <a:gd name="T37" fmla="*/ 159 h 3119"/>
                  <a:gd name="T38" fmla="*/ 4506 w 6837"/>
                  <a:gd name="T39" fmla="*/ 176 h 3119"/>
                  <a:gd name="T40" fmla="*/ 4694 w 6837"/>
                  <a:gd name="T41" fmla="*/ 498 h 3119"/>
                  <a:gd name="T42" fmla="*/ 6837 w 6837"/>
                  <a:gd name="T43" fmla="*/ 3093 h 3119"/>
                  <a:gd name="T44" fmla="*/ 6605 w 6837"/>
                  <a:gd name="T45" fmla="*/ 3119 h 3119"/>
                  <a:gd name="T46" fmla="*/ 6772 w 6837"/>
                  <a:gd name="T47" fmla="*/ 2686 h 3119"/>
                  <a:gd name="T48" fmla="*/ 6782 w 6837"/>
                  <a:gd name="T49" fmla="*/ 2740 h 3119"/>
                  <a:gd name="T50" fmla="*/ 6454 w 6837"/>
                  <a:gd name="T51" fmla="*/ 2411 h 3119"/>
                  <a:gd name="T52" fmla="*/ 6567 w 6837"/>
                  <a:gd name="T53" fmla="*/ 2056 h 3119"/>
                  <a:gd name="T54" fmla="*/ 6353 w 6837"/>
                  <a:gd name="T55" fmla="*/ 2152 h 3119"/>
                  <a:gd name="T56" fmla="*/ 1450 w 6837"/>
                  <a:gd name="T57" fmla="*/ 619 h 3119"/>
                  <a:gd name="T58" fmla="*/ 1585 w 6837"/>
                  <a:gd name="T59" fmla="*/ 808 h 3119"/>
                  <a:gd name="T60" fmla="*/ 1125 w 6837"/>
                  <a:gd name="T61" fmla="*/ 877 h 3119"/>
                  <a:gd name="T62" fmla="*/ 1079 w 6837"/>
                  <a:gd name="T63" fmla="*/ 1245 h 3119"/>
                  <a:gd name="T64" fmla="*/ 1041 w 6837"/>
                  <a:gd name="T65" fmla="*/ 1286 h 3119"/>
                  <a:gd name="T66" fmla="*/ 677 w 6837"/>
                  <a:gd name="T67" fmla="*/ 1362 h 3119"/>
                  <a:gd name="T68" fmla="*/ 864 w 6837"/>
                  <a:gd name="T69" fmla="*/ 1501 h 3119"/>
                  <a:gd name="T70" fmla="*/ 6009 w 6837"/>
                  <a:gd name="T71" fmla="*/ 1552 h 3119"/>
                  <a:gd name="T72" fmla="*/ 6011 w 6837"/>
                  <a:gd name="T73" fmla="*/ 1178 h 3119"/>
                  <a:gd name="T74" fmla="*/ 5835 w 6837"/>
                  <a:gd name="T75" fmla="*/ 1333 h 3119"/>
                  <a:gd name="T76" fmla="*/ 5720 w 6837"/>
                  <a:gd name="T77" fmla="*/ 883 h 3119"/>
                  <a:gd name="T78" fmla="*/ 5762 w 6837"/>
                  <a:gd name="T79" fmla="*/ 921 h 3119"/>
                  <a:gd name="T80" fmla="*/ 5301 w 6837"/>
                  <a:gd name="T81" fmla="*/ 844 h 3119"/>
                  <a:gd name="T82" fmla="*/ 238 w 6837"/>
                  <a:gd name="T83" fmla="*/ 3062 h 3119"/>
                  <a:gd name="T84" fmla="*/ 233 w 6837"/>
                  <a:gd name="T85" fmla="*/ 3119 h 3119"/>
                  <a:gd name="T86" fmla="*/ 65 w 6837"/>
                  <a:gd name="T87" fmla="*/ 2686 h 3119"/>
                  <a:gd name="T88" fmla="*/ 292 w 6837"/>
                  <a:gd name="T89" fmla="*/ 2733 h 3119"/>
                  <a:gd name="T90" fmla="*/ 144 w 6837"/>
                  <a:gd name="T91" fmla="*/ 2392 h 3119"/>
                  <a:gd name="T92" fmla="*/ 506 w 6837"/>
                  <a:gd name="T93" fmla="*/ 2101 h 3119"/>
                  <a:gd name="T94" fmla="*/ 482 w 6837"/>
                  <a:gd name="T95" fmla="*/ 2152 h 3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837" h="3119">
                    <a:moveTo>
                      <a:pt x="3446" y="609"/>
                    </a:moveTo>
                    <a:lnTo>
                      <a:pt x="3390" y="609"/>
                    </a:lnTo>
                    <a:lnTo>
                      <a:pt x="3390" y="0"/>
                    </a:lnTo>
                    <a:lnTo>
                      <a:pt x="3446" y="0"/>
                    </a:lnTo>
                    <a:lnTo>
                      <a:pt x="3446" y="609"/>
                    </a:lnTo>
                    <a:close/>
                    <a:moveTo>
                      <a:pt x="6406" y="1736"/>
                    </a:moveTo>
                    <a:lnTo>
                      <a:pt x="6379" y="1688"/>
                    </a:lnTo>
                    <a:lnTo>
                      <a:pt x="5850" y="1992"/>
                    </a:lnTo>
                    <a:lnTo>
                      <a:pt x="5878" y="2039"/>
                    </a:lnTo>
                    <a:lnTo>
                      <a:pt x="6406" y="1736"/>
                    </a:lnTo>
                    <a:close/>
                    <a:moveTo>
                      <a:pt x="5160" y="472"/>
                    </a:moveTo>
                    <a:lnTo>
                      <a:pt x="5112" y="445"/>
                    </a:lnTo>
                    <a:lnTo>
                      <a:pt x="4807" y="972"/>
                    </a:lnTo>
                    <a:lnTo>
                      <a:pt x="4855" y="999"/>
                    </a:lnTo>
                    <a:lnTo>
                      <a:pt x="5160" y="472"/>
                    </a:lnTo>
                    <a:close/>
                    <a:moveTo>
                      <a:pt x="987" y="1992"/>
                    </a:moveTo>
                    <a:lnTo>
                      <a:pt x="458" y="1688"/>
                    </a:lnTo>
                    <a:lnTo>
                      <a:pt x="431" y="1736"/>
                    </a:lnTo>
                    <a:lnTo>
                      <a:pt x="958" y="2039"/>
                    </a:lnTo>
                    <a:lnTo>
                      <a:pt x="987" y="1992"/>
                    </a:lnTo>
                    <a:close/>
                    <a:moveTo>
                      <a:pt x="2030" y="972"/>
                    </a:moveTo>
                    <a:lnTo>
                      <a:pt x="1726" y="445"/>
                    </a:lnTo>
                    <a:lnTo>
                      <a:pt x="1678" y="472"/>
                    </a:lnTo>
                    <a:lnTo>
                      <a:pt x="1982" y="999"/>
                    </a:lnTo>
                    <a:lnTo>
                      <a:pt x="2030" y="972"/>
                    </a:lnTo>
                    <a:close/>
                    <a:moveTo>
                      <a:pt x="3111" y="247"/>
                    </a:moveTo>
                    <a:lnTo>
                      <a:pt x="3087" y="15"/>
                    </a:lnTo>
                    <a:lnTo>
                      <a:pt x="3032" y="22"/>
                    </a:lnTo>
                    <a:lnTo>
                      <a:pt x="3056" y="254"/>
                    </a:lnTo>
                    <a:lnTo>
                      <a:pt x="3111" y="247"/>
                    </a:lnTo>
                    <a:close/>
                    <a:moveTo>
                      <a:pt x="2781" y="297"/>
                    </a:moveTo>
                    <a:lnTo>
                      <a:pt x="2731" y="70"/>
                    </a:lnTo>
                    <a:lnTo>
                      <a:pt x="2676" y="80"/>
                    </a:lnTo>
                    <a:lnTo>
                      <a:pt x="2726" y="309"/>
                    </a:lnTo>
                    <a:lnTo>
                      <a:pt x="2781" y="297"/>
                    </a:lnTo>
                    <a:close/>
                    <a:moveTo>
                      <a:pt x="2456" y="380"/>
                    </a:moveTo>
                    <a:lnTo>
                      <a:pt x="2384" y="159"/>
                    </a:lnTo>
                    <a:lnTo>
                      <a:pt x="2331" y="176"/>
                    </a:lnTo>
                    <a:lnTo>
                      <a:pt x="2403" y="397"/>
                    </a:lnTo>
                    <a:lnTo>
                      <a:pt x="2456" y="380"/>
                    </a:lnTo>
                    <a:close/>
                    <a:moveTo>
                      <a:pt x="2141" y="498"/>
                    </a:moveTo>
                    <a:lnTo>
                      <a:pt x="2047" y="285"/>
                    </a:lnTo>
                    <a:lnTo>
                      <a:pt x="1996" y="307"/>
                    </a:lnTo>
                    <a:lnTo>
                      <a:pt x="2092" y="520"/>
                    </a:lnTo>
                    <a:lnTo>
                      <a:pt x="2141" y="498"/>
                    </a:lnTo>
                    <a:close/>
                    <a:moveTo>
                      <a:pt x="3805" y="22"/>
                    </a:moveTo>
                    <a:lnTo>
                      <a:pt x="3749" y="15"/>
                    </a:lnTo>
                    <a:lnTo>
                      <a:pt x="3725" y="247"/>
                    </a:lnTo>
                    <a:lnTo>
                      <a:pt x="3781" y="254"/>
                    </a:lnTo>
                    <a:lnTo>
                      <a:pt x="3805" y="22"/>
                    </a:lnTo>
                    <a:close/>
                    <a:moveTo>
                      <a:pt x="4159" y="80"/>
                    </a:moveTo>
                    <a:lnTo>
                      <a:pt x="4104" y="70"/>
                    </a:lnTo>
                    <a:lnTo>
                      <a:pt x="4056" y="297"/>
                    </a:lnTo>
                    <a:lnTo>
                      <a:pt x="4111" y="309"/>
                    </a:lnTo>
                    <a:lnTo>
                      <a:pt x="4159" y="80"/>
                    </a:lnTo>
                    <a:close/>
                    <a:moveTo>
                      <a:pt x="4506" y="176"/>
                    </a:moveTo>
                    <a:lnTo>
                      <a:pt x="4453" y="159"/>
                    </a:lnTo>
                    <a:lnTo>
                      <a:pt x="4381" y="380"/>
                    </a:lnTo>
                    <a:lnTo>
                      <a:pt x="4434" y="397"/>
                    </a:lnTo>
                    <a:lnTo>
                      <a:pt x="4506" y="176"/>
                    </a:lnTo>
                    <a:close/>
                    <a:moveTo>
                      <a:pt x="4840" y="307"/>
                    </a:moveTo>
                    <a:lnTo>
                      <a:pt x="4790" y="285"/>
                    </a:lnTo>
                    <a:lnTo>
                      <a:pt x="4694" y="498"/>
                    </a:lnTo>
                    <a:lnTo>
                      <a:pt x="4746" y="520"/>
                    </a:lnTo>
                    <a:lnTo>
                      <a:pt x="4840" y="307"/>
                    </a:lnTo>
                    <a:close/>
                    <a:moveTo>
                      <a:pt x="6837" y="3093"/>
                    </a:moveTo>
                    <a:lnTo>
                      <a:pt x="6830" y="3038"/>
                    </a:lnTo>
                    <a:lnTo>
                      <a:pt x="6598" y="3062"/>
                    </a:lnTo>
                    <a:lnTo>
                      <a:pt x="6605" y="3119"/>
                    </a:lnTo>
                    <a:lnTo>
                      <a:pt x="6837" y="3093"/>
                    </a:lnTo>
                    <a:close/>
                    <a:moveTo>
                      <a:pt x="6782" y="2740"/>
                    </a:moveTo>
                    <a:lnTo>
                      <a:pt x="6772" y="2686"/>
                    </a:lnTo>
                    <a:lnTo>
                      <a:pt x="6543" y="2733"/>
                    </a:lnTo>
                    <a:lnTo>
                      <a:pt x="6555" y="2788"/>
                    </a:lnTo>
                    <a:lnTo>
                      <a:pt x="6782" y="2740"/>
                    </a:lnTo>
                    <a:close/>
                    <a:moveTo>
                      <a:pt x="6694" y="2392"/>
                    </a:moveTo>
                    <a:lnTo>
                      <a:pt x="6676" y="2339"/>
                    </a:lnTo>
                    <a:lnTo>
                      <a:pt x="6454" y="2411"/>
                    </a:lnTo>
                    <a:lnTo>
                      <a:pt x="6471" y="2464"/>
                    </a:lnTo>
                    <a:lnTo>
                      <a:pt x="6694" y="2392"/>
                    </a:lnTo>
                    <a:close/>
                    <a:moveTo>
                      <a:pt x="6567" y="2056"/>
                    </a:moveTo>
                    <a:lnTo>
                      <a:pt x="6545" y="2007"/>
                    </a:lnTo>
                    <a:lnTo>
                      <a:pt x="6331" y="2101"/>
                    </a:lnTo>
                    <a:lnTo>
                      <a:pt x="6353" y="2152"/>
                    </a:lnTo>
                    <a:lnTo>
                      <a:pt x="6567" y="2056"/>
                    </a:lnTo>
                    <a:close/>
                    <a:moveTo>
                      <a:pt x="1585" y="808"/>
                    </a:moveTo>
                    <a:lnTo>
                      <a:pt x="1450" y="619"/>
                    </a:lnTo>
                    <a:lnTo>
                      <a:pt x="1404" y="651"/>
                    </a:lnTo>
                    <a:lnTo>
                      <a:pt x="1539" y="841"/>
                    </a:lnTo>
                    <a:lnTo>
                      <a:pt x="1585" y="808"/>
                    </a:lnTo>
                    <a:close/>
                    <a:moveTo>
                      <a:pt x="1320" y="1013"/>
                    </a:moveTo>
                    <a:lnTo>
                      <a:pt x="1166" y="839"/>
                    </a:lnTo>
                    <a:lnTo>
                      <a:pt x="1125" y="877"/>
                    </a:lnTo>
                    <a:lnTo>
                      <a:pt x="1279" y="1050"/>
                    </a:lnTo>
                    <a:lnTo>
                      <a:pt x="1320" y="1013"/>
                    </a:lnTo>
                    <a:close/>
                    <a:moveTo>
                      <a:pt x="1079" y="1245"/>
                    </a:moveTo>
                    <a:lnTo>
                      <a:pt x="908" y="1088"/>
                    </a:lnTo>
                    <a:lnTo>
                      <a:pt x="870" y="1129"/>
                    </a:lnTo>
                    <a:lnTo>
                      <a:pt x="1041" y="1286"/>
                    </a:lnTo>
                    <a:lnTo>
                      <a:pt x="1079" y="1245"/>
                    </a:lnTo>
                    <a:close/>
                    <a:moveTo>
                      <a:pt x="864" y="1501"/>
                    </a:moveTo>
                    <a:lnTo>
                      <a:pt x="677" y="1362"/>
                    </a:lnTo>
                    <a:lnTo>
                      <a:pt x="643" y="1407"/>
                    </a:lnTo>
                    <a:lnTo>
                      <a:pt x="831" y="1547"/>
                    </a:lnTo>
                    <a:lnTo>
                      <a:pt x="864" y="1501"/>
                    </a:lnTo>
                    <a:close/>
                    <a:moveTo>
                      <a:pt x="6232" y="1461"/>
                    </a:moveTo>
                    <a:lnTo>
                      <a:pt x="6199" y="1415"/>
                    </a:lnTo>
                    <a:lnTo>
                      <a:pt x="6009" y="1552"/>
                    </a:lnTo>
                    <a:lnTo>
                      <a:pt x="6042" y="1596"/>
                    </a:lnTo>
                    <a:lnTo>
                      <a:pt x="6232" y="1461"/>
                    </a:lnTo>
                    <a:close/>
                    <a:moveTo>
                      <a:pt x="6011" y="1178"/>
                    </a:moveTo>
                    <a:lnTo>
                      <a:pt x="5974" y="1137"/>
                    </a:lnTo>
                    <a:lnTo>
                      <a:pt x="5799" y="1291"/>
                    </a:lnTo>
                    <a:lnTo>
                      <a:pt x="5835" y="1333"/>
                    </a:lnTo>
                    <a:lnTo>
                      <a:pt x="6011" y="1178"/>
                    </a:lnTo>
                    <a:close/>
                    <a:moveTo>
                      <a:pt x="5762" y="921"/>
                    </a:moveTo>
                    <a:lnTo>
                      <a:pt x="5720" y="883"/>
                    </a:lnTo>
                    <a:lnTo>
                      <a:pt x="5563" y="1056"/>
                    </a:lnTo>
                    <a:lnTo>
                      <a:pt x="5602" y="1093"/>
                    </a:lnTo>
                    <a:lnTo>
                      <a:pt x="5762" y="921"/>
                    </a:lnTo>
                    <a:close/>
                    <a:moveTo>
                      <a:pt x="5486" y="691"/>
                    </a:moveTo>
                    <a:lnTo>
                      <a:pt x="5442" y="658"/>
                    </a:lnTo>
                    <a:lnTo>
                      <a:pt x="5301" y="844"/>
                    </a:lnTo>
                    <a:lnTo>
                      <a:pt x="5348" y="878"/>
                    </a:lnTo>
                    <a:lnTo>
                      <a:pt x="5486" y="691"/>
                    </a:lnTo>
                    <a:close/>
                    <a:moveTo>
                      <a:pt x="238" y="3062"/>
                    </a:moveTo>
                    <a:lnTo>
                      <a:pt x="5" y="3038"/>
                    </a:lnTo>
                    <a:lnTo>
                      <a:pt x="0" y="3093"/>
                    </a:lnTo>
                    <a:lnTo>
                      <a:pt x="233" y="3119"/>
                    </a:lnTo>
                    <a:lnTo>
                      <a:pt x="238" y="3062"/>
                    </a:lnTo>
                    <a:close/>
                    <a:moveTo>
                      <a:pt x="292" y="2733"/>
                    </a:moveTo>
                    <a:lnTo>
                      <a:pt x="65" y="2686"/>
                    </a:lnTo>
                    <a:lnTo>
                      <a:pt x="53" y="2740"/>
                    </a:lnTo>
                    <a:lnTo>
                      <a:pt x="282" y="2788"/>
                    </a:lnTo>
                    <a:lnTo>
                      <a:pt x="292" y="2733"/>
                    </a:lnTo>
                    <a:close/>
                    <a:moveTo>
                      <a:pt x="383" y="2411"/>
                    </a:moveTo>
                    <a:lnTo>
                      <a:pt x="161" y="2339"/>
                    </a:lnTo>
                    <a:lnTo>
                      <a:pt x="144" y="2392"/>
                    </a:lnTo>
                    <a:lnTo>
                      <a:pt x="366" y="2464"/>
                    </a:lnTo>
                    <a:lnTo>
                      <a:pt x="383" y="2411"/>
                    </a:lnTo>
                    <a:close/>
                    <a:moveTo>
                      <a:pt x="506" y="2101"/>
                    </a:moveTo>
                    <a:lnTo>
                      <a:pt x="292" y="2007"/>
                    </a:lnTo>
                    <a:lnTo>
                      <a:pt x="270" y="2056"/>
                    </a:lnTo>
                    <a:lnTo>
                      <a:pt x="482" y="2152"/>
                    </a:lnTo>
                    <a:lnTo>
                      <a:pt x="506" y="2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40" name="Freeform 13"/>
              <p:cNvSpPr>
                <a:spLocks noEditPoints="1"/>
              </p:cNvSpPr>
              <p:nvPr/>
            </p:nvSpPr>
            <p:spPr bwMode="auto">
              <a:xfrm>
                <a:off x="2394684" y="3484845"/>
                <a:ext cx="188777" cy="188007"/>
              </a:xfrm>
              <a:custGeom>
                <a:avLst/>
                <a:gdLst>
                  <a:gd name="T0" fmla="*/ 8 w 287"/>
                  <a:gd name="T1" fmla="*/ 130 h 287"/>
                  <a:gd name="T2" fmla="*/ 131 w 287"/>
                  <a:gd name="T3" fmla="*/ 279 h 287"/>
                  <a:gd name="T4" fmla="*/ 279 w 287"/>
                  <a:gd name="T5" fmla="*/ 156 h 287"/>
                  <a:gd name="T6" fmla="*/ 156 w 287"/>
                  <a:gd name="T7" fmla="*/ 8 h 287"/>
                  <a:gd name="T8" fmla="*/ 8 w 287"/>
                  <a:gd name="T9" fmla="*/ 130 h 287"/>
                  <a:gd name="T10" fmla="*/ 208 w 287"/>
                  <a:gd name="T11" fmla="*/ 150 h 287"/>
                  <a:gd name="T12" fmla="*/ 137 w 287"/>
                  <a:gd name="T13" fmla="*/ 208 h 287"/>
                  <a:gd name="T14" fmla="*/ 79 w 287"/>
                  <a:gd name="T15" fmla="*/ 137 h 287"/>
                  <a:gd name="T16" fmla="*/ 150 w 287"/>
                  <a:gd name="T17" fmla="*/ 79 h 287"/>
                  <a:gd name="T18" fmla="*/ 208 w 287"/>
                  <a:gd name="T19" fmla="*/ 15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7" h="287">
                    <a:moveTo>
                      <a:pt x="8" y="130"/>
                    </a:moveTo>
                    <a:cubicBezTo>
                      <a:pt x="0" y="206"/>
                      <a:pt x="55" y="272"/>
                      <a:pt x="131" y="279"/>
                    </a:cubicBezTo>
                    <a:cubicBezTo>
                      <a:pt x="206" y="287"/>
                      <a:pt x="272" y="232"/>
                      <a:pt x="279" y="156"/>
                    </a:cubicBezTo>
                    <a:cubicBezTo>
                      <a:pt x="287" y="81"/>
                      <a:pt x="232" y="15"/>
                      <a:pt x="156" y="8"/>
                    </a:cubicBezTo>
                    <a:cubicBezTo>
                      <a:pt x="81" y="0"/>
                      <a:pt x="15" y="55"/>
                      <a:pt x="8" y="130"/>
                    </a:cubicBezTo>
                    <a:close/>
                    <a:moveTo>
                      <a:pt x="208" y="150"/>
                    </a:moveTo>
                    <a:cubicBezTo>
                      <a:pt x="205" y="185"/>
                      <a:pt x="173" y="212"/>
                      <a:pt x="137" y="208"/>
                    </a:cubicBezTo>
                    <a:cubicBezTo>
                      <a:pt x="102" y="205"/>
                      <a:pt x="75" y="173"/>
                      <a:pt x="79" y="137"/>
                    </a:cubicBezTo>
                    <a:cubicBezTo>
                      <a:pt x="82" y="102"/>
                      <a:pt x="114" y="75"/>
                      <a:pt x="150" y="79"/>
                    </a:cubicBezTo>
                    <a:cubicBezTo>
                      <a:pt x="185" y="82"/>
                      <a:pt x="212" y="114"/>
                      <a:pt x="208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41" name="Freeform 14"/>
              <p:cNvSpPr/>
              <p:nvPr/>
            </p:nvSpPr>
            <p:spPr bwMode="auto">
              <a:xfrm>
                <a:off x="1591136" y="3036936"/>
                <a:ext cx="849684" cy="532879"/>
              </a:xfrm>
              <a:custGeom>
                <a:avLst/>
                <a:gdLst>
                  <a:gd name="T0" fmla="*/ 1292 w 1292"/>
                  <a:gd name="T1" fmla="*/ 711 h 813"/>
                  <a:gd name="T2" fmla="*/ 0 w 1292"/>
                  <a:gd name="T3" fmla="*/ 0 h 813"/>
                  <a:gd name="T4" fmla="*/ 1230 w 1292"/>
                  <a:gd name="T5" fmla="*/ 813 h 813"/>
                  <a:gd name="T6" fmla="*/ 1292 w 1292"/>
                  <a:gd name="T7" fmla="*/ 711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92" h="813">
                    <a:moveTo>
                      <a:pt x="1292" y="71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30" y="813"/>
                      <a:pt x="1230" y="813"/>
                      <a:pt x="1230" y="813"/>
                    </a:cubicBezTo>
                    <a:cubicBezTo>
                      <a:pt x="1234" y="770"/>
                      <a:pt x="1258" y="733"/>
                      <a:pt x="1292" y="7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42" name="Freeform 15"/>
              <p:cNvSpPr/>
              <p:nvPr/>
            </p:nvSpPr>
            <p:spPr bwMode="auto">
              <a:xfrm>
                <a:off x="2531941" y="3579042"/>
                <a:ext cx="216458" cy="181471"/>
              </a:xfrm>
              <a:custGeom>
                <a:avLst/>
                <a:gdLst>
                  <a:gd name="T0" fmla="*/ 0 w 329"/>
                  <a:gd name="T1" fmla="*/ 119 h 277"/>
                  <a:gd name="T2" fmla="*/ 238 w 329"/>
                  <a:gd name="T3" fmla="*/ 277 h 277"/>
                  <a:gd name="T4" fmla="*/ 247 w 329"/>
                  <a:gd name="T5" fmla="*/ 183 h 277"/>
                  <a:gd name="T6" fmla="*/ 329 w 329"/>
                  <a:gd name="T7" fmla="*/ 142 h 277"/>
                  <a:gd name="T8" fmla="*/ 71 w 329"/>
                  <a:gd name="T9" fmla="*/ 0 h 277"/>
                  <a:gd name="T10" fmla="*/ 70 w 329"/>
                  <a:gd name="T11" fmla="*/ 12 h 277"/>
                  <a:gd name="T12" fmla="*/ 0 w 329"/>
                  <a:gd name="T13" fmla="*/ 119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9" h="277">
                    <a:moveTo>
                      <a:pt x="0" y="119"/>
                    </a:moveTo>
                    <a:cubicBezTo>
                      <a:pt x="238" y="277"/>
                      <a:pt x="238" y="277"/>
                      <a:pt x="238" y="277"/>
                    </a:cubicBezTo>
                    <a:cubicBezTo>
                      <a:pt x="247" y="183"/>
                      <a:pt x="247" y="183"/>
                      <a:pt x="247" y="183"/>
                    </a:cubicBezTo>
                    <a:cubicBezTo>
                      <a:pt x="329" y="142"/>
                      <a:pt x="329" y="142"/>
                      <a:pt x="329" y="142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4"/>
                      <a:pt x="71" y="8"/>
                      <a:pt x="70" y="12"/>
                    </a:cubicBezTo>
                    <a:cubicBezTo>
                      <a:pt x="66" y="59"/>
                      <a:pt x="38" y="98"/>
                      <a:pt x="0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9" name="Group 64"/>
            <p:cNvGrpSpPr/>
            <p:nvPr/>
          </p:nvGrpSpPr>
          <p:grpSpPr>
            <a:xfrm>
              <a:off x="4497621" y="2618447"/>
              <a:ext cx="2539333" cy="1444268"/>
              <a:chOff x="4625778" y="2173024"/>
              <a:chExt cx="2941214" cy="1672841"/>
            </a:xfrm>
            <a:solidFill>
              <a:schemeClr val="accent2"/>
            </a:solidFill>
          </p:grpSpPr>
          <p:sp>
            <p:nvSpPr>
              <p:cNvPr id="33" name="Freeform 9"/>
              <p:cNvSpPr/>
              <p:nvPr/>
            </p:nvSpPr>
            <p:spPr bwMode="auto">
              <a:xfrm>
                <a:off x="4625778" y="2173024"/>
                <a:ext cx="2941214" cy="1432931"/>
              </a:xfrm>
              <a:custGeom>
                <a:avLst/>
                <a:gdLst>
                  <a:gd name="T0" fmla="*/ 116 w 4473"/>
                  <a:gd name="T1" fmla="*/ 2186 h 2186"/>
                  <a:gd name="T2" fmla="*/ 737 w 4473"/>
                  <a:gd name="T3" fmla="*/ 737 h 2186"/>
                  <a:gd name="T4" fmla="*/ 2237 w 4473"/>
                  <a:gd name="T5" fmla="*/ 116 h 2186"/>
                  <a:gd name="T6" fmla="*/ 3737 w 4473"/>
                  <a:gd name="T7" fmla="*/ 737 h 2186"/>
                  <a:gd name="T8" fmla="*/ 4357 w 4473"/>
                  <a:gd name="T9" fmla="*/ 2186 h 2186"/>
                  <a:gd name="T10" fmla="*/ 4473 w 4473"/>
                  <a:gd name="T11" fmla="*/ 2186 h 2186"/>
                  <a:gd name="T12" fmla="*/ 3818 w 4473"/>
                  <a:gd name="T13" fmla="*/ 656 h 2186"/>
                  <a:gd name="T14" fmla="*/ 2237 w 4473"/>
                  <a:gd name="T15" fmla="*/ 0 h 2186"/>
                  <a:gd name="T16" fmla="*/ 655 w 4473"/>
                  <a:gd name="T17" fmla="*/ 656 h 2186"/>
                  <a:gd name="T18" fmla="*/ 0 w 4473"/>
                  <a:gd name="T19" fmla="*/ 2186 h 2186"/>
                  <a:gd name="T20" fmla="*/ 116 w 4473"/>
                  <a:gd name="T21" fmla="*/ 2186 h 2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73" h="2186">
                    <a:moveTo>
                      <a:pt x="116" y="2186"/>
                    </a:moveTo>
                    <a:cubicBezTo>
                      <a:pt x="129" y="1639"/>
                      <a:pt x="348" y="1126"/>
                      <a:pt x="737" y="737"/>
                    </a:cubicBezTo>
                    <a:cubicBezTo>
                      <a:pt x="1137" y="337"/>
                      <a:pt x="1670" y="116"/>
                      <a:pt x="2237" y="116"/>
                    </a:cubicBezTo>
                    <a:cubicBezTo>
                      <a:pt x="2803" y="116"/>
                      <a:pt x="3336" y="337"/>
                      <a:pt x="3737" y="737"/>
                    </a:cubicBezTo>
                    <a:cubicBezTo>
                      <a:pt x="4125" y="1126"/>
                      <a:pt x="4344" y="1639"/>
                      <a:pt x="4357" y="2186"/>
                    </a:cubicBezTo>
                    <a:cubicBezTo>
                      <a:pt x="4473" y="2186"/>
                      <a:pt x="4473" y="2186"/>
                      <a:pt x="4473" y="2186"/>
                    </a:cubicBezTo>
                    <a:cubicBezTo>
                      <a:pt x="4460" y="1608"/>
                      <a:pt x="4229" y="1066"/>
                      <a:pt x="3818" y="656"/>
                    </a:cubicBezTo>
                    <a:cubicBezTo>
                      <a:pt x="3396" y="233"/>
                      <a:pt x="2834" y="0"/>
                      <a:pt x="2237" y="0"/>
                    </a:cubicBezTo>
                    <a:cubicBezTo>
                      <a:pt x="1639" y="0"/>
                      <a:pt x="1077" y="233"/>
                      <a:pt x="655" y="656"/>
                    </a:cubicBezTo>
                    <a:cubicBezTo>
                      <a:pt x="244" y="1066"/>
                      <a:pt x="13" y="1608"/>
                      <a:pt x="0" y="2186"/>
                    </a:cubicBezTo>
                    <a:lnTo>
                      <a:pt x="116" y="21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4" name="Freeform 10"/>
              <p:cNvSpPr>
                <a:spLocks noEditPoints="1"/>
              </p:cNvSpPr>
              <p:nvPr/>
            </p:nvSpPr>
            <p:spPr bwMode="auto">
              <a:xfrm>
                <a:off x="4782259" y="2330273"/>
                <a:ext cx="2628253" cy="1199169"/>
              </a:xfrm>
              <a:custGeom>
                <a:avLst/>
                <a:gdLst>
                  <a:gd name="T0" fmla="*/ 3390 w 6836"/>
                  <a:gd name="T1" fmla="*/ 0 h 3119"/>
                  <a:gd name="T2" fmla="*/ 6407 w 6836"/>
                  <a:gd name="T3" fmla="*/ 1736 h 3119"/>
                  <a:gd name="T4" fmla="*/ 5878 w 6836"/>
                  <a:gd name="T5" fmla="*/ 2039 h 3119"/>
                  <a:gd name="T6" fmla="*/ 5112 w 6836"/>
                  <a:gd name="T7" fmla="*/ 445 h 3119"/>
                  <a:gd name="T8" fmla="*/ 5160 w 6836"/>
                  <a:gd name="T9" fmla="*/ 472 h 3119"/>
                  <a:gd name="T10" fmla="*/ 430 w 6836"/>
                  <a:gd name="T11" fmla="*/ 1736 h 3119"/>
                  <a:gd name="T12" fmla="*/ 2030 w 6836"/>
                  <a:gd name="T13" fmla="*/ 972 h 3119"/>
                  <a:gd name="T14" fmla="*/ 1982 w 6836"/>
                  <a:gd name="T15" fmla="*/ 999 h 3119"/>
                  <a:gd name="T16" fmla="*/ 3087 w 6836"/>
                  <a:gd name="T17" fmla="*/ 15 h 3119"/>
                  <a:gd name="T18" fmla="*/ 3111 w 6836"/>
                  <a:gd name="T19" fmla="*/ 247 h 3119"/>
                  <a:gd name="T20" fmla="*/ 2677 w 6836"/>
                  <a:gd name="T21" fmla="*/ 80 h 3119"/>
                  <a:gd name="T22" fmla="*/ 2456 w 6836"/>
                  <a:gd name="T23" fmla="*/ 380 h 3119"/>
                  <a:gd name="T24" fmla="*/ 2403 w 6836"/>
                  <a:gd name="T25" fmla="*/ 397 h 3119"/>
                  <a:gd name="T26" fmla="*/ 2047 w 6836"/>
                  <a:gd name="T27" fmla="*/ 285 h 3119"/>
                  <a:gd name="T28" fmla="*/ 2141 w 6836"/>
                  <a:gd name="T29" fmla="*/ 498 h 3119"/>
                  <a:gd name="T30" fmla="*/ 3725 w 6836"/>
                  <a:gd name="T31" fmla="*/ 247 h 3119"/>
                  <a:gd name="T32" fmla="*/ 4159 w 6836"/>
                  <a:gd name="T33" fmla="*/ 80 h 3119"/>
                  <a:gd name="T34" fmla="*/ 4112 w 6836"/>
                  <a:gd name="T35" fmla="*/ 309 h 3119"/>
                  <a:gd name="T36" fmla="*/ 4454 w 6836"/>
                  <a:gd name="T37" fmla="*/ 159 h 3119"/>
                  <a:gd name="T38" fmla="*/ 4507 w 6836"/>
                  <a:gd name="T39" fmla="*/ 176 h 3119"/>
                  <a:gd name="T40" fmla="*/ 4695 w 6836"/>
                  <a:gd name="T41" fmla="*/ 498 h 3119"/>
                  <a:gd name="T42" fmla="*/ 6836 w 6836"/>
                  <a:gd name="T43" fmla="*/ 3093 h 3119"/>
                  <a:gd name="T44" fmla="*/ 6605 w 6836"/>
                  <a:gd name="T45" fmla="*/ 3119 h 3119"/>
                  <a:gd name="T46" fmla="*/ 6771 w 6836"/>
                  <a:gd name="T47" fmla="*/ 2686 h 3119"/>
                  <a:gd name="T48" fmla="*/ 6783 w 6836"/>
                  <a:gd name="T49" fmla="*/ 2740 h 3119"/>
                  <a:gd name="T50" fmla="*/ 6453 w 6836"/>
                  <a:gd name="T51" fmla="*/ 2411 h 3119"/>
                  <a:gd name="T52" fmla="*/ 6567 w 6836"/>
                  <a:gd name="T53" fmla="*/ 2056 h 3119"/>
                  <a:gd name="T54" fmla="*/ 6354 w 6836"/>
                  <a:gd name="T55" fmla="*/ 2152 h 3119"/>
                  <a:gd name="T56" fmla="*/ 1449 w 6836"/>
                  <a:gd name="T57" fmla="*/ 619 h 3119"/>
                  <a:gd name="T58" fmla="*/ 1586 w 6836"/>
                  <a:gd name="T59" fmla="*/ 808 h 3119"/>
                  <a:gd name="T60" fmla="*/ 1124 w 6836"/>
                  <a:gd name="T61" fmla="*/ 877 h 3119"/>
                  <a:gd name="T62" fmla="*/ 1079 w 6836"/>
                  <a:gd name="T63" fmla="*/ 1245 h 3119"/>
                  <a:gd name="T64" fmla="*/ 1042 w 6836"/>
                  <a:gd name="T65" fmla="*/ 1286 h 3119"/>
                  <a:gd name="T66" fmla="*/ 676 w 6836"/>
                  <a:gd name="T67" fmla="*/ 1362 h 3119"/>
                  <a:gd name="T68" fmla="*/ 864 w 6836"/>
                  <a:gd name="T69" fmla="*/ 1501 h 3119"/>
                  <a:gd name="T70" fmla="*/ 6010 w 6836"/>
                  <a:gd name="T71" fmla="*/ 1552 h 3119"/>
                  <a:gd name="T72" fmla="*/ 6012 w 6836"/>
                  <a:gd name="T73" fmla="*/ 1178 h 3119"/>
                  <a:gd name="T74" fmla="*/ 5835 w 6836"/>
                  <a:gd name="T75" fmla="*/ 1333 h 3119"/>
                  <a:gd name="T76" fmla="*/ 5721 w 6836"/>
                  <a:gd name="T77" fmla="*/ 883 h 3119"/>
                  <a:gd name="T78" fmla="*/ 5762 w 6836"/>
                  <a:gd name="T79" fmla="*/ 921 h 3119"/>
                  <a:gd name="T80" fmla="*/ 5302 w 6836"/>
                  <a:gd name="T81" fmla="*/ 844 h 3119"/>
                  <a:gd name="T82" fmla="*/ 238 w 6836"/>
                  <a:gd name="T83" fmla="*/ 3062 h 3119"/>
                  <a:gd name="T84" fmla="*/ 233 w 6836"/>
                  <a:gd name="T85" fmla="*/ 3119 h 3119"/>
                  <a:gd name="T86" fmla="*/ 65 w 6836"/>
                  <a:gd name="T87" fmla="*/ 2686 h 3119"/>
                  <a:gd name="T88" fmla="*/ 293 w 6836"/>
                  <a:gd name="T89" fmla="*/ 2733 h 3119"/>
                  <a:gd name="T90" fmla="*/ 144 w 6836"/>
                  <a:gd name="T91" fmla="*/ 2392 h 3119"/>
                  <a:gd name="T92" fmla="*/ 505 w 6836"/>
                  <a:gd name="T93" fmla="*/ 2101 h 3119"/>
                  <a:gd name="T94" fmla="*/ 483 w 6836"/>
                  <a:gd name="T95" fmla="*/ 2152 h 3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836" h="3119">
                    <a:moveTo>
                      <a:pt x="3446" y="609"/>
                    </a:moveTo>
                    <a:lnTo>
                      <a:pt x="3390" y="609"/>
                    </a:lnTo>
                    <a:lnTo>
                      <a:pt x="3390" y="0"/>
                    </a:lnTo>
                    <a:lnTo>
                      <a:pt x="3446" y="0"/>
                    </a:lnTo>
                    <a:lnTo>
                      <a:pt x="3446" y="609"/>
                    </a:lnTo>
                    <a:close/>
                    <a:moveTo>
                      <a:pt x="6407" y="1736"/>
                    </a:moveTo>
                    <a:lnTo>
                      <a:pt x="6378" y="1688"/>
                    </a:lnTo>
                    <a:lnTo>
                      <a:pt x="5851" y="1992"/>
                    </a:lnTo>
                    <a:lnTo>
                      <a:pt x="5878" y="2039"/>
                    </a:lnTo>
                    <a:lnTo>
                      <a:pt x="6407" y="1736"/>
                    </a:lnTo>
                    <a:close/>
                    <a:moveTo>
                      <a:pt x="5160" y="472"/>
                    </a:moveTo>
                    <a:lnTo>
                      <a:pt x="5112" y="445"/>
                    </a:lnTo>
                    <a:lnTo>
                      <a:pt x="4806" y="972"/>
                    </a:lnTo>
                    <a:lnTo>
                      <a:pt x="4856" y="999"/>
                    </a:lnTo>
                    <a:lnTo>
                      <a:pt x="5160" y="472"/>
                    </a:lnTo>
                    <a:close/>
                    <a:moveTo>
                      <a:pt x="985" y="1992"/>
                    </a:moveTo>
                    <a:lnTo>
                      <a:pt x="459" y="1688"/>
                    </a:lnTo>
                    <a:lnTo>
                      <a:pt x="430" y="1736"/>
                    </a:lnTo>
                    <a:lnTo>
                      <a:pt x="958" y="2039"/>
                    </a:lnTo>
                    <a:lnTo>
                      <a:pt x="985" y="1992"/>
                    </a:lnTo>
                    <a:close/>
                    <a:moveTo>
                      <a:pt x="2030" y="972"/>
                    </a:moveTo>
                    <a:lnTo>
                      <a:pt x="1726" y="445"/>
                    </a:lnTo>
                    <a:lnTo>
                      <a:pt x="1676" y="472"/>
                    </a:lnTo>
                    <a:lnTo>
                      <a:pt x="1982" y="999"/>
                    </a:lnTo>
                    <a:lnTo>
                      <a:pt x="2030" y="972"/>
                    </a:lnTo>
                    <a:close/>
                    <a:moveTo>
                      <a:pt x="3111" y="247"/>
                    </a:moveTo>
                    <a:lnTo>
                      <a:pt x="3087" y="15"/>
                    </a:lnTo>
                    <a:lnTo>
                      <a:pt x="3032" y="22"/>
                    </a:lnTo>
                    <a:lnTo>
                      <a:pt x="3056" y="254"/>
                    </a:lnTo>
                    <a:lnTo>
                      <a:pt x="3111" y="247"/>
                    </a:lnTo>
                    <a:close/>
                    <a:moveTo>
                      <a:pt x="2779" y="297"/>
                    </a:moveTo>
                    <a:lnTo>
                      <a:pt x="2731" y="70"/>
                    </a:lnTo>
                    <a:lnTo>
                      <a:pt x="2677" y="80"/>
                    </a:lnTo>
                    <a:lnTo>
                      <a:pt x="2726" y="309"/>
                    </a:lnTo>
                    <a:lnTo>
                      <a:pt x="2779" y="297"/>
                    </a:lnTo>
                    <a:close/>
                    <a:moveTo>
                      <a:pt x="2456" y="380"/>
                    </a:moveTo>
                    <a:lnTo>
                      <a:pt x="2384" y="159"/>
                    </a:lnTo>
                    <a:lnTo>
                      <a:pt x="2331" y="176"/>
                    </a:lnTo>
                    <a:lnTo>
                      <a:pt x="2403" y="397"/>
                    </a:lnTo>
                    <a:lnTo>
                      <a:pt x="2456" y="380"/>
                    </a:lnTo>
                    <a:close/>
                    <a:moveTo>
                      <a:pt x="2141" y="498"/>
                    </a:moveTo>
                    <a:lnTo>
                      <a:pt x="2047" y="285"/>
                    </a:lnTo>
                    <a:lnTo>
                      <a:pt x="1996" y="307"/>
                    </a:lnTo>
                    <a:lnTo>
                      <a:pt x="2090" y="520"/>
                    </a:lnTo>
                    <a:lnTo>
                      <a:pt x="2141" y="498"/>
                    </a:lnTo>
                    <a:close/>
                    <a:moveTo>
                      <a:pt x="3805" y="22"/>
                    </a:moveTo>
                    <a:lnTo>
                      <a:pt x="3749" y="15"/>
                    </a:lnTo>
                    <a:lnTo>
                      <a:pt x="3725" y="247"/>
                    </a:lnTo>
                    <a:lnTo>
                      <a:pt x="3780" y="254"/>
                    </a:lnTo>
                    <a:lnTo>
                      <a:pt x="3805" y="22"/>
                    </a:lnTo>
                    <a:close/>
                    <a:moveTo>
                      <a:pt x="4159" y="80"/>
                    </a:moveTo>
                    <a:lnTo>
                      <a:pt x="4105" y="70"/>
                    </a:lnTo>
                    <a:lnTo>
                      <a:pt x="4057" y="297"/>
                    </a:lnTo>
                    <a:lnTo>
                      <a:pt x="4112" y="309"/>
                    </a:lnTo>
                    <a:lnTo>
                      <a:pt x="4159" y="80"/>
                    </a:lnTo>
                    <a:close/>
                    <a:moveTo>
                      <a:pt x="4507" y="176"/>
                    </a:moveTo>
                    <a:lnTo>
                      <a:pt x="4454" y="159"/>
                    </a:lnTo>
                    <a:lnTo>
                      <a:pt x="4380" y="380"/>
                    </a:lnTo>
                    <a:lnTo>
                      <a:pt x="4433" y="397"/>
                    </a:lnTo>
                    <a:lnTo>
                      <a:pt x="4507" y="176"/>
                    </a:lnTo>
                    <a:close/>
                    <a:moveTo>
                      <a:pt x="4840" y="307"/>
                    </a:moveTo>
                    <a:lnTo>
                      <a:pt x="4789" y="285"/>
                    </a:lnTo>
                    <a:lnTo>
                      <a:pt x="4695" y="498"/>
                    </a:lnTo>
                    <a:lnTo>
                      <a:pt x="4746" y="520"/>
                    </a:lnTo>
                    <a:lnTo>
                      <a:pt x="4840" y="307"/>
                    </a:lnTo>
                    <a:close/>
                    <a:moveTo>
                      <a:pt x="6836" y="3093"/>
                    </a:moveTo>
                    <a:lnTo>
                      <a:pt x="6831" y="3038"/>
                    </a:lnTo>
                    <a:lnTo>
                      <a:pt x="6598" y="3062"/>
                    </a:lnTo>
                    <a:lnTo>
                      <a:pt x="6605" y="3119"/>
                    </a:lnTo>
                    <a:lnTo>
                      <a:pt x="6836" y="3093"/>
                    </a:lnTo>
                    <a:close/>
                    <a:moveTo>
                      <a:pt x="6783" y="2740"/>
                    </a:moveTo>
                    <a:lnTo>
                      <a:pt x="6771" y="2686"/>
                    </a:lnTo>
                    <a:lnTo>
                      <a:pt x="6543" y="2733"/>
                    </a:lnTo>
                    <a:lnTo>
                      <a:pt x="6555" y="2788"/>
                    </a:lnTo>
                    <a:lnTo>
                      <a:pt x="6783" y="2740"/>
                    </a:lnTo>
                    <a:close/>
                    <a:moveTo>
                      <a:pt x="6692" y="2392"/>
                    </a:moveTo>
                    <a:lnTo>
                      <a:pt x="6675" y="2339"/>
                    </a:lnTo>
                    <a:lnTo>
                      <a:pt x="6453" y="2411"/>
                    </a:lnTo>
                    <a:lnTo>
                      <a:pt x="6472" y="2464"/>
                    </a:lnTo>
                    <a:lnTo>
                      <a:pt x="6692" y="2392"/>
                    </a:lnTo>
                    <a:close/>
                    <a:moveTo>
                      <a:pt x="6567" y="2056"/>
                    </a:moveTo>
                    <a:lnTo>
                      <a:pt x="6543" y="2007"/>
                    </a:lnTo>
                    <a:lnTo>
                      <a:pt x="6331" y="2101"/>
                    </a:lnTo>
                    <a:lnTo>
                      <a:pt x="6354" y="2152"/>
                    </a:lnTo>
                    <a:lnTo>
                      <a:pt x="6567" y="2056"/>
                    </a:lnTo>
                    <a:close/>
                    <a:moveTo>
                      <a:pt x="1586" y="808"/>
                    </a:moveTo>
                    <a:lnTo>
                      <a:pt x="1449" y="619"/>
                    </a:lnTo>
                    <a:lnTo>
                      <a:pt x="1404" y="651"/>
                    </a:lnTo>
                    <a:lnTo>
                      <a:pt x="1540" y="841"/>
                    </a:lnTo>
                    <a:lnTo>
                      <a:pt x="1586" y="808"/>
                    </a:lnTo>
                    <a:close/>
                    <a:moveTo>
                      <a:pt x="1321" y="1013"/>
                    </a:moveTo>
                    <a:lnTo>
                      <a:pt x="1167" y="839"/>
                    </a:lnTo>
                    <a:lnTo>
                      <a:pt x="1124" y="877"/>
                    </a:lnTo>
                    <a:lnTo>
                      <a:pt x="1280" y="1050"/>
                    </a:lnTo>
                    <a:lnTo>
                      <a:pt x="1321" y="1013"/>
                    </a:lnTo>
                    <a:close/>
                    <a:moveTo>
                      <a:pt x="1079" y="1245"/>
                    </a:moveTo>
                    <a:lnTo>
                      <a:pt x="907" y="1088"/>
                    </a:lnTo>
                    <a:lnTo>
                      <a:pt x="871" y="1129"/>
                    </a:lnTo>
                    <a:lnTo>
                      <a:pt x="1042" y="1286"/>
                    </a:lnTo>
                    <a:lnTo>
                      <a:pt x="1079" y="1245"/>
                    </a:lnTo>
                    <a:close/>
                    <a:moveTo>
                      <a:pt x="864" y="1501"/>
                    </a:moveTo>
                    <a:lnTo>
                      <a:pt x="676" y="1362"/>
                    </a:lnTo>
                    <a:lnTo>
                      <a:pt x="643" y="1407"/>
                    </a:lnTo>
                    <a:lnTo>
                      <a:pt x="832" y="1547"/>
                    </a:lnTo>
                    <a:lnTo>
                      <a:pt x="864" y="1501"/>
                    </a:lnTo>
                    <a:close/>
                    <a:moveTo>
                      <a:pt x="6232" y="1461"/>
                    </a:moveTo>
                    <a:lnTo>
                      <a:pt x="6200" y="1415"/>
                    </a:lnTo>
                    <a:lnTo>
                      <a:pt x="6010" y="1552"/>
                    </a:lnTo>
                    <a:lnTo>
                      <a:pt x="6042" y="1596"/>
                    </a:lnTo>
                    <a:lnTo>
                      <a:pt x="6232" y="1461"/>
                    </a:lnTo>
                    <a:close/>
                    <a:moveTo>
                      <a:pt x="6012" y="1178"/>
                    </a:moveTo>
                    <a:lnTo>
                      <a:pt x="5974" y="1137"/>
                    </a:lnTo>
                    <a:lnTo>
                      <a:pt x="5800" y="1291"/>
                    </a:lnTo>
                    <a:lnTo>
                      <a:pt x="5835" y="1333"/>
                    </a:lnTo>
                    <a:lnTo>
                      <a:pt x="6012" y="1178"/>
                    </a:lnTo>
                    <a:close/>
                    <a:moveTo>
                      <a:pt x="5762" y="921"/>
                    </a:moveTo>
                    <a:lnTo>
                      <a:pt x="5721" y="883"/>
                    </a:lnTo>
                    <a:lnTo>
                      <a:pt x="5562" y="1056"/>
                    </a:lnTo>
                    <a:lnTo>
                      <a:pt x="5603" y="1093"/>
                    </a:lnTo>
                    <a:lnTo>
                      <a:pt x="5762" y="921"/>
                    </a:lnTo>
                    <a:close/>
                    <a:moveTo>
                      <a:pt x="5487" y="691"/>
                    </a:moveTo>
                    <a:lnTo>
                      <a:pt x="5442" y="658"/>
                    </a:lnTo>
                    <a:lnTo>
                      <a:pt x="5302" y="844"/>
                    </a:lnTo>
                    <a:lnTo>
                      <a:pt x="5346" y="878"/>
                    </a:lnTo>
                    <a:lnTo>
                      <a:pt x="5487" y="691"/>
                    </a:lnTo>
                    <a:close/>
                    <a:moveTo>
                      <a:pt x="238" y="3062"/>
                    </a:moveTo>
                    <a:lnTo>
                      <a:pt x="5" y="3038"/>
                    </a:lnTo>
                    <a:lnTo>
                      <a:pt x="0" y="3093"/>
                    </a:lnTo>
                    <a:lnTo>
                      <a:pt x="233" y="3119"/>
                    </a:lnTo>
                    <a:lnTo>
                      <a:pt x="238" y="3062"/>
                    </a:lnTo>
                    <a:close/>
                    <a:moveTo>
                      <a:pt x="293" y="2733"/>
                    </a:moveTo>
                    <a:lnTo>
                      <a:pt x="65" y="2686"/>
                    </a:lnTo>
                    <a:lnTo>
                      <a:pt x="53" y="2740"/>
                    </a:lnTo>
                    <a:lnTo>
                      <a:pt x="283" y="2788"/>
                    </a:lnTo>
                    <a:lnTo>
                      <a:pt x="293" y="2733"/>
                    </a:lnTo>
                    <a:close/>
                    <a:moveTo>
                      <a:pt x="383" y="2411"/>
                    </a:moveTo>
                    <a:lnTo>
                      <a:pt x="161" y="2339"/>
                    </a:lnTo>
                    <a:lnTo>
                      <a:pt x="144" y="2392"/>
                    </a:lnTo>
                    <a:lnTo>
                      <a:pt x="366" y="2464"/>
                    </a:lnTo>
                    <a:lnTo>
                      <a:pt x="383" y="2411"/>
                    </a:lnTo>
                    <a:close/>
                    <a:moveTo>
                      <a:pt x="505" y="2101"/>
                    </a:moveTo>
                    <a:lnTo>
                      <a:pt x="293" y="2007"/>
                    </a:lnTo>
                    <a:lnTo>
                      <a:pt x="271" y="2056"/>
                    </a:lnTo>
                    <a:lnTo>
                      <a:pt x="483" y="2152"/>
                    </a:lnTo>
                    <a:lnTo>
                      <a:pt x="505" y="2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5" name="Freeform 19"/>
              <p:cNvSpPr>
                <a:spLocks noEditPoints="1"/>
              </p:cNvSpPr>
              <p:nvPr/>
            </p:nvSpPr>
            <p:spPr bwMode="auto">
              <a:xfrm>
                <a:off x="6013339" y="3489842"/>
                <a:ext cx="179549" cy="179165"/>
              </a:xfrm>
              <a:custGeom>
                <a:avLst/>
                <a:gdLst>
                  <a:gd name="T0" fmla="*/ 137 w 273"/>
                  <a:gd name="T1" fmla="*/ 0 h 273"/>
                  <a:gd name="T2" fmla="*/ 0 w 273"/>
                  <a:gd name="T3" fmla="*/ 136 h 273"/>
                  <a:gd name="T4" fmla="*/ 137 w 273"/>
                  <a:gd name="T5" fmla="*/ 273 h 273"/>
                  <a:gd name="T6" fmla="*/ 273 w 273"/>
                  <a:gd name="T7" fmla="*/ 136 h 273"/>
                  <a:gd name="T8" fmla="*/ 137 w 273"/>
                  <a:gd name="T9" fmla="*/ 0 h 273"/>
                  <a:gd name="T10" fmla="*/ 137 w 273"/>
                  <a:gd name="T11" fmla="*/ 202 h 273"/>
                  <a:gd name="T12" fmla="*/ 72 w 273"/>
                  <a:gd name="T13" fmla="*/ 136 h 273"/>
                  <a:gd name="T14" fmla="*/ 137 w 273"/>
                  <a:gd name="T15" fmla="*/ 71 h 273"/>
                  <a:gd name="T16" fmla="*/ 202 w 273"/>
                  <a:gd name="T17" fmla="*/ 136 h 273"/>
                  <a:gd name="T18" fmla="*/ 137 w 273"/>
                  <a:gd name="T19" fmla="*/ 202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3" h="273">
                    <a:moveTo>
                      <a:pt x="137" y="0"/>
                    </a:moveTo>
                    <a:cubicBezTo>
                      <a:pt x="61" y="0"/>
                      <a:pt x="0" y="61"/>
                      <a:pt x="0" y="136"/>
                    </a:cubicBezTo>
                    <a:cubicBezTo>
                      <a:pt x="0" y="212"/>
                      <a:pt x="61" y="273"/>
                      <a:pt x="137" y="273"/>
                    </a:cubicBezTo>
                    <a:cubicBezTo>
                      <a:pt x="212" y="273"/>
                      <a:pt x="273" y="212"/>
                      <a:pt x="273" y="136"/>
                    </a:cubicBezTo>
                    <a:cubicBezTo>
                      <a:pt x="273" y="61"/>
                      <a:pt x="212" y="0"/>
                      <a:pt x="137" y="0"/>
                    </a:cubicBezTo>
                    <a:close/>
                    <a:moveTo>
                      <a:pt x="137" y="202"/>
                    </a:moveTo>
                    <a:cubicBezTo>
                      <a:pt x="101" y="202"/>
                      <a:pt x="72" y="172"/>
                      <a:pt x="72" y="136"/>
                    </a:cubicBezTo>
                    <a:cubicBezTo>
                      <a:pt x="72" y="101"/>
                      <a:pt x="101" y="71"/>
                      <a:pt x="137" y="71"/>
                    </a:cubicBezTo>
                    <a:cubicBezTo>
                      <a:pt x="173" y="71"/>
                      <a:pt x="202" y="101"/>
                      <a:pt x="202" y="136"/>
                    </a:cubicBezTo>
                    <a:cubicBezTo>
                      <a:pt x="202" y="172"/>
                      <a:pt x="173" y="202"/>
                      <a:pt x="137" y="2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6" name="Freeform 20"/>
              <p:cNvSpPr/>
              <p:nvPr/>
            </p:nvSpPr>
            <p:spPr bwMode="auto">
              <a:xfrm>
                <a:off x="6103306" y="2637083"/>
                <a:ext cx="455215" cy="887748"/>
              </a:xfrm>
              <a:custGeom>
                <a:avLst/>
                <a:gdLst>
                  <a:gd name="T0" fmla="*/ 108 w 692"/>
                  <a:gd name="T1" fmla="*/ 1354 h 1354"/>
                  <a:gd name="T2" fmla="*/ 692 w 692"/>
                  <a:gd name="T3" fmla="*/ 0 h 1354"/>
                  <a:gd name="T4" fmla="*/ 0 w 692"/>
                  <a:gd name="T5" fmla="*/ 1301 h 1354"/>
                  <a:gd name="T6" fmla="*/ 108 w 692"/>
                  <a:gd name="T7" fmla="*/ 1354 h 1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2" h="1354">
                    <a:moveTo>
                      <a:pt x="108" y="1354"/>
                    </a:moveTo>
                    <a:cubicBezTo>
                      <a:pt x="692" y="0"/>
                      <a:pt x="692" y="0"/>
                      <a:pt x="692" y="0"/>
                    </a:cubicBezTo>
                    <a:cubicBezTo>
                      <a:pt x="0" y="1301"/>
                      <a:pt x="0" y="1301"/>
                      <a:pt x="0" y="1301"/>
                    </a:cubicBezTo>
                    <a:cubicBezTo>
                      <a:pt x="44" y="1301"/>
                      <a:pt x="83" y="1322"/>
                      <a:pt x="108" y="13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7" name="Freeform 21"/>
              <p:cNvSpPr/>
              <p:nvPr/>
            </p:nvSpPr>
            <p:spPr bwMode="auto">
              <a:xfrm>
                <a:off x="5941059" y="3629407"/>
                <a:ext cx="170706" cy="216458"/>
              </a:xfrm>
              <a:custGeom>
                <a:avLst/>
                <a:gdLst>
                  <a:gd name="T0" fmla="*/ 134 w 260"/>
                  <a:gd name="T1" fmla="*/ 0 h 330"/>
                  <a:gd name="T2" fmla="*/ 0 w 260"/>
                  <a:gd name="T3" fmla="*/ 252 h 330"/>
                  <a:gd name="T4" fmla="*/ 94 w 260"/>
                  <a:gd name="T5" fmla="*/ 252 h 330"/>
                  <a:gd name="T6" fmla="*/ 143 w 260"/>
                  <a:gd name="T7" fmla="*/ 330 h 330"/>
                  <a:gd name="T8" fmla="*/ 260 w 260"/>
                  <a:gd name="T9" fmla="*/ 59 h 330"/>
                  <a:gd name="T10" fmla="*/ 247 w 260"/>
                  <a:gd name="T11" fmla="*/ 60 h 330"/>
                  <a:gd name="T12" fmla="*/ 134 w 260"/>
                  <a:gd name="T13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0" h="330">
                    <a:moveTo>
                      <a:pt x="134" y="0"/>
                    </a:moveTo>
                    <a:cubicBezTo>
                      <a:pt x="0" y="252"/>
                      <a:pt x="0" y="252"/>
                      <a:pt x="0" y="252"/>
                    </a:cubicBezTo>
                    <a:cubicBezTo>
                      <a:pt x="94" y="252"/>
                      <a:pt x="94" y="252"/>
                      <a:pt x="94" y="252"/>
                    </a:cubicBezTo>
                    <a:cubicBezTo>
                      <a:pt x="143" y="330"/>
                      <a:pt x="143" y="330"/>
                      <a:pt x="143" y="330"/>
                    </a:cubicBezTo>
                    <a:cubicBezTo>
                      <a:pt x="260" y="59"/>
                      <a:pt x="260" y="59"/>
                      <a:pt x="260" y="59"/>
                    </a:cubicBezTo>
                    <a:cubicBezTo>
                      <a:pt x="255" y="60"/>
                      <a:pt x="251" y="60"/>
                      <a:pt x="247" y="60"/>
                    </a:cubicBezTo>
                    <a:cubicBezTo>
                      <a:pt x="200" y="60"/>
                      <a:pt x="158" y="36"/>
                      <a:pt x="1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10" name="Group 70"/>
            <p:cNvGrpSpPr/>
            <p:nvPr/>
          </p:nvGrpSpPr>
          <p:grpSpPr>
            <a:xfrm>
              <a:off x="7850584" y="2618448"/>
              <a:ext cx="2538669" cy="1311160"/>
              <a:chOff x="8242895" y="2173025"/>
              <a:chExt cx="2940445" cy="1518666"/>
            </a:xfrm>
            <a:solidFill>
              <a:schemeClr val="accent1"/>
            </a:solidFill>
          </p:grpSpPr>
          <p:sp>
            <p:nvSpPr>
              <p:cNvPr id="28" name="Freeform 11"/>
              <p:cNvSpPr/>
              <p:nvPr/>
            </p:nvSpPr>
            <p:spPr bwMode="auto">
              <a:xfrm>
                <a:off x="8242895" y="2173025"/>
                <a:ext cx="2940445" cy="1432930"/>
              </a:xfrm>
              <a:custGeom>
                <a:avLst/>
                <a:gdLst>
                  <a:gd name="T0" fmla="*/ 115 w 4472"/>
                  <a:gd name="T1" fmla="*/ 2186 h 2186"/>
                  <a:gd name="T2" fmla="*/ 736 w 4472"/>
                  <a:gd name="T3" fmla="*/ 737 h 2186"/>
                  <a:gd name="T4" fmla="*/ 2236 w 4472"/>
                  <a:gd name="T5" fmla="*/ 116 h 2186"/>
                  <a:gd name="T6" fmla="*/ 3736 w 4472"/>
                  <a:gd name="T7" fmla="*/ 737 h 2186"/>
                  <a:gd name="T8" fmla="*/ 4357 w 4472"/>
                  <a:gd name="T9" fmla="*/ 2186 h 2186"/>
                  <a:gd name="T10" fmla="*/ 4472 w 4472"/>
                  <a:gd name="T11" fmla="*/ 2186 h 2186"/>
                  <a:gd name="T12" fmla="*/ 3818 w 4472"/>
                  <a:gd name="T13" fmla="*/ 656 h 2186"/>
                  <a:gd name="T14" fmla="*/ 2236 w 4472"/>
                  <a:gd name="T15" fmla="*/ 0 h 2186"/>
                  <a:gd name="T16" fmla="*/ 654 w 4472"/>
                  <a:gd name="T17" fmla="*/ 656 h 2186"/>
                  <a:gd name="T18" fmla="*/ 0 w 4472"/>
                  <a:gd name="T19" fmla="*/ 2186 h 2186"/>
                  <a:gd name="T20" fmla="*/ 115 w 4472"/>
                  <a:gd name="T21" fmla="*/ 2186 h 2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72" h="2186">
                    <a:moveTo>
                      <a:pt x="115" y="2186"/>
                    </a:moveTo>
                    <a:cubicBezTo>
                      <a:pt x="128" y="1639"/>
                      <a:pt x="347" y="1126"/>
                      <a:pt x="736" y="737"/>
                    </a:cubicBezTo>
                    <a:cubicBezTo>
                      <a:pt x="1137" y="337"/>
                      <a:pt x="1669" y="116"/>
                      <a:pt x="2236" y="116"/>
                    </a:cubicBezTo>
                    <a:cubicBezTo>
                      <a:pt x="2803" y="116"/>
                      <a:pt x="3335" y="337"/>
                      <a:pt x="3736" y="737"/>
                    </a:cubicBezTo>
                    <a:cubicBezTo>
                      <a:pt x="4125" y="1126"/>
                      <a:pt x="4344" y="1639"/>
                      <a:pt x="4357" y="2186"/>
                    </a:cubicBezTo>
                    <a:cubicBezTo>
                      <a:pt x="4472" y="2186"/>
                      <a:pt x="4472" y="2186"/>
                      <a:pt x="4472" y="2186"/>
                    </a:cubicBezTo>
                    <a:cubicBezTo>
                      <a:pt x="4459" y="1608"/>
                      <a:pt x="4228" y="1066"/>
                      <a:pt x="3818" y="656"/>
                    </a:cubicBezTo>
                    <a:cubicBezTo>
                      <a:pt x="3395" y="233"/>
                      <a:pt x="2834" y="0"/>
                      <a:pt x="2236" y="0"/>
                    </a:cubicBezTo>
                    <a:cubicBezTo>
                      <a:pt x="1638" y="0"/>
                      <a:pt x="1077" y="233"/>
                      <a:pt x="654" y="656"/>
                    </a:cubicBezTo>
                    <a:cubicBezTo>
                      <a:pt x="244" y="1066"/>
                      <a:pt x="13" y="1608"/>
                      <a:pt x="0" y="2186"/>
                    </a:cubicBezTo>
                    <a:lnTo>
                      <a:pt x="115" y="21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9" name="Freeform 12"/>
              <p:cNvSpPr>
                <a:spLocks noEditPoints="1"/>
              </p:cNvSpPr>
              <p:nvPr/>
            </p:nvSpPr>
            <p:spPr bwMode="auto">
              <a:xfrm>
                <a:off x="8398608" y="2330274"/>
                <a:ext cx="2628639" cy="1199170"/>
              </a:xfrm>
              <a:custGeom>
                <a:avLst/>
                <a:gdLst>
                  <a:gd name="T0" fmla="*/ 3391 w 6837"/>
                  <a:gd name="T1" fmla="*/ 0 h 3119"/>
                  <a:gd name="T2" fmla="*/ 6406 w 6837"/>
                  <a:gd name="T3" fmla="*/ 1736 h 3119"/>
                  <a:gd name="T4" fmla="*/ 5878 w 6837"/>
                  <a:gd name="T5" fmla="*/ 2039 h 3119"/>
                  <a:gd name="T6" fmla="*/ 5112 w 6837"/>
                  <a:gd name="T7" fmla="*/ 445 h 3119"/>
                  <a:gd name="T8" fmla="*/ 5160 w 6837"/>
                  <a:gd name="T9" fmla="*/ 472 h 3119"/>
                  <a:gd name="T10" fmla="*/ 431 w 6837"/>
                  <a:gd name="T11" fmla="*/ 1736 h 3119"/>
                  <a:gd name="T12" fmla="*/ 2030 w 6837"/>
                  <a:gd name="T13" fmla="*/ 972 h 3119"/>
                  <a:gd name="T14" fmla="*/ 1982 w 6837"/>
                  <a:gd name="T15" fmla="*/ 999 h 3119"/>
                  <a:gd name="T16" fmla="*/ 3087 w 6837"/>
                  <a:gd name="T17" fmla="*/ 15 h 3119"/>
                  <a:gd name="T18" fmla="*/ 3113 w 6837"/>
                  <a:gd name="T19" fmla="*/ 247 h 3119"/>
                  <a:gd name="T20" fmla="*/ 2678 w 6837"/>
                  <a:gd name="T21" fmla="*/ 80 h 3119"/>
                  <a:gd name="T22" fmla="*/ 2456 w 6837"/>
                  <a:gd name="T23" fmla="*/ 380 h 3119"/>
                  <a:gd name="T24" fmla="*/ 2403 w 6837"/>
                  <a:gd name="T25" fmla="*/ 397 h 3119"/>
                  <a:gd name="T26" fmla="*/ 2047 w 6837"/>
                  <a:gd name="T27" fmla="*/ 285 h 3119"/>
                  <a:gd name="T28" fmla="*/ 2143 w 6837"/>
                  <a:gd name="T29" fmla="*/ 498 h 3119"/>
                  <a:gd name="T30" fmla="*/ 3725 w 6837"/>
                  <a:gd name="T31" fmla="*/ 247 h 3119"/>
                  <a:gd name="T32" fmla="*/ 4159 w 6837"/>
                  <a:gd name="T33" fmla="*/ 80 h 3119"/>
                  <a:gd name="T34" fmla="*/ 4111 w 6837"/>
                  <a:gd name="T35" fmla="*/ 309 h 3119"/>
                  <a:gd name="T36" fmla="*/ 4453 w 6837"/>
                  <a:gd name="T37" fmla="*/ 159 h 3119"/>
                  <a:gd name="T38" fmla="*/ 4506 w 6837"/>
                  <a:gd name="T39" fmla="*/ 176 h 3119"/>
                  <a:gd name="T40" fmla="*/ 4695 w 6837"/>
                  <a:gd name="T41" fmla="*/ 498 h 3119"/>
                  <a:gd name="T42" fmla="*/ 6837 w 6837"/>
                  <a:gd name="T43" fmla="*/ 3093 h 3119"/>
                  <a:gd name="T44" fmla="*/ 6605 w 6837"/>
                  <a:gd name="T45" fmla="*/ 3119 h 3119"/>
                  <a:gd name="T46" fmla="*/ 6772 w 6837"/>
                  <a:gd name="T47" fmla="*/ 2686 h 3119"/>
                  <a:gd name="T48" fmla="*/ 6784 w 6837"/>
                  <a:gd name="T49" fmla="*/ 2740 h 3119"/>
                  <a:gd name="T50" fmla="*/ 6454 w 6837"/>
                  <a:gd name="T51" fmla="*/ 2411 h 3119"/>
                  <a:gd name="T52" fmla="*/ 6567 w 6837"/>
                  <a:gd name="T53" fmla="*/ 2056 h 3119"/>
                  <a:gd name="T54" fmla="*/ 6353 w 6837"/>
                  <a:gd name="T55" fmla="*/ 2152 h 3119"/>
                  <a:gd name="T56" fmla="*/ 1450 w 6837"/>
                  <a:gd name="T57" fmla="*/ 619 h 3119"/>
                  <a:gd name="T58" fmla="*/ 1586 w 6837"/>
                  <a:gd name="T59" fmla="*/ 808 h 3119"/>
                  <a:gd name="T60" fmla="*/ 1125 w 6837"/>
                  <a:gd name="T61" fmla="*/ 877 h 3119"/>
                  <a:gd name="T62" fmla="*/ 1079 w 6837"/>
                  <a:gd name="T63" fmla="*/ 1245 h 3119"/>
                  <a:gd name="T64" fmla="*/ 1042 w 6837"/>
                  <a:gd name="T65" fmla="*/ 1286 h 3119"/>
                  <a:gd name="T66" fmla="*/ 677 w 6837"/>
                  <a:gd name="T67" fmla="*/ 1362 h 3119"/>
                  <a:gd name="T68" fmla="*/ 864 w 6837"/>
                  <a:gd name="T69" fmla="*/ 1501 h 3119"/>
                  <a:gd name="T70" fmla="*/ 6010 w 6837"/>
                  <a:gd name="T71" fmla="*/ 1552 h 3119"/>
                  <a:gd name="T72" fmla="*/ 6011 w 6837"/>
                  <a:gd name="T73" fmla="*/ 1178 h 3119"/>
                  <a:gd name="T74" fmla="*/ 5837 w 6837"/>
                  <a:gd name="T75" fmla="*/ 1333 h 3119"/>
                  <a:gd name="T76" fmla="*/ 5721 w 6837"/>
                  <a:gd name="T77" fmla="*/ 883 h 3119"/>
                  <a:gd name="T78" fmla="*/ 5762 w 6837"/>
                  <a:gd name="T79" fmla="*/ 921 h 3119"/>
                  <a:gd name="T80" fmla="*/ 5303 w 6837"/>
                  <a:gd name="T81" fmla="*/ 844 h 3119"/>
                  <a:gd name="T82" fmla="*/ 238 w 6837"/>
                  <a:gd name="T83" fmla="*/ 3062 h 3119"/>
                  <a:gd name="T84" fmla="*/ 233 w 6837"/>
                  <a:gd name="T85" fmla="*/ 3119 h 3119"/>
                  <a:gd name="T86" fmla="*/ 65 w 6837"/>
                  <a:gd name="T87" fmla="*/ 2686 h 3119"/>
                  <a:gd name="T88" fmla="*/ 294 w 6837"/>
                  <a:gd name="T89" fmla="*/ 2733 h 3119"/>
                  <a:gd name="T90" fmla="*/ 144 w 6837"/>
                  <a:gd name="T91" fmla="*/ 2392 h 3119"/>
                  <a:gd name="T92" fmla="*/ 506 w 6837"/>
                  <a:gd name="T93" fmla="*/ 2101 h 3119"/>
                  <a:gd name="T94" fmla="*/ 484 w 6837"/>
                  <a:gd name="T95" fmla="*/ 2152 h 3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837" h="3119">
                    <a:moveTo>
                      <a:pt x="3446" y="609"/>
                    </a:moveTo>
                    <a:lnTo>
                      <a:pt x="3391" y="609"/>
                    </a:lnTo>
                    <a:lnTo>
                      <a:pt x="3391" y="0"/>
                    </a:lnTo>
                    <a:lnTo>
                      <a:pt x="3446" y="0"/>
                    </a:lnTo>
                    <a:lnTo>
                      <a:pt x="3446" y="609"/>
                    </a:lnTo>
                    <a:close/>
                    <a:moveTo>
                      <a:pt x="6406" y="1736"/>
                    </a:moveTo>
                    <a:lnTo>
                      <a:pt x="6379" y="1688"/>
                    </a:lnTo>
                    <a:lnTo>
                      <a:pt x="5851" y="1992"/>
                    </a:lnTo>
                    <a:lnTo>
                      <a:pt x="5878" y="2039"/>
                    </a:lnTo>
                    <a:lnTo>
                      <a:pt x="6406" y="1736"/>
                    </a:lnTo>
                    <a:close/>
                    <a:moveTo>
                      <a:pt x="5160" y="472"/>
                    </a:moveTo>
                    <a:lnTo>
                      <a:pt x="5112" y="445"/>
                    </a:lnTo>
                    <a:lnTo>
                      <a:pt x="4807" y="972"/>
                    </a:lnTo>
                    <a:lnTo>
                      <a:pt x="4855" y="999"/>
                    </a:lnTo>
                    <a:lnTo>
                      <a:pt x="5160" y="472"/>
                    </a:lnTo>
                    <a:close/>
                    <a:moveTo>
                      <a:pt x="987" y="1992"/>
                    </a:moveTo>
                    <a:lnTo>
                      <a:pt x="459" y="1688"/>
                    </a:lnTo>
                    <a:lnTo>
                      <a:pt x="431" y="1736"/>
                    </a:lnTo>
                    <a:lnTo>
                      <a:pt x="958" y="2039"/>
                    </a:lnTo>
                    <a:lnTo>
                      <a:pt x="987" y="1992"/>
                    </a:lnTo>
                    <a:close/>
                    <a:moveTo>
                      <a:pt x="2030" y="972"/>
                    </a:moveTo>
                    <a:lnTo>
                      <a:pt x="1726" y="445"/>
                    </a:lnTo>
                    <a:lnTo>
                      <a:pt x="1678" y="472"/>
                    </a:lnTo>
                    <a:lnTo>
                      <a:pt x="1982" y="999"/>
                    </a:lnTo>
                    <a:lnTo>
                      <a:pt x="2030" y="972"/>
                    </a:lnTo>
                    <a:close/>
                    <a:moveTo>
                      <a:pt x="3113" y="247"/>
                    </a:moveTo>
                    <a:lnTo>
                      <a:pt x="3087" y="15"/>
                    </a:lnTo>
                    <a:lnTo>
                      <a:pt x="3032" y="22"/>
                    </a:lnTo>
                    <a:lnTo>
                      <a:pt x="3056" y="254"/>
                    </a:lnTo>
                    <a:lnTo>
                      <a:pt x="3113" y="247"/>
                    </a:lnTo>
                    <a:close/>
                    <a:moveTo>
                      <a:pt x="2781" y="297"/>
                    </a:moveTo>
                    <a:lnTo>
                      <a:pt x="2731" y="70"/>
                    </a:lnTo>
                    <a:lnTo>
                      <a:pt x="2678" y="80"/>
                    </a:lnTo>
                    <a:lnTo>
                      <a:pt x="2726" y="309"/>
                    </a:lnTo>
                    <a:lnTo>
                      <a:pt x="2781" y="297"/>
                    </a:lnTo>
                    <a:close/>
                    <a:moveTo>
                      <a:pt x="2456" y="380"/>
                    </a:moveTo>
                    <a:lnTo>
                      <a:pt x="2384" y="159"/>
                    </a:lnTo>
                    <a:lnTo>
                      <a:pt x="2331" y="176"/>
                    </a:lnTo>
                    <a:lnTo>
                      <a:pt x="2403" y="397"/>
                    </a:lnTo>
                    <a:lnTo>
                      <a:pt x="2456" y="380"/>
                    </a:lnTo>
                    <a:close/>
                    <a:moveTo>
                      <a:pt x="2143" y="498"/>
                    </a:moveTo>
                    <a:lnTo>
                      <a:pt x="2047" y="285"/>
                    </a:lnTo>
                    <a:lnTo>
                      <a:pt x="1996" y="307"/>
                    </a:lnTo>
                    <a:lnTo>
                      <a:pt x="2092" y="520"/>
                    </a:lnTo>
                    <a:lnTo>
                      <a:pt x="2143" y="498"/>
                    </a:lnTo>
                    <a:close/>
                    <a:moveTo>
                      <a:pt x="3805" y="22"/>
                    </a:moveTo>
                    <a:lnTo>
                      <a:pt x="3751" y="15"/>
                    </a:lnTo>
                    <a:lnTo>
                      <a:pt x="3725" y="247"/>
                    </a:lnTo>
                    <a:lnTo>
                      <a:pt x="3781" y="254"/>
                    </a:lnTo>
                    <a:lnTo>
                      <a:pt x="3805" y="22"/>
                    </a:lnTo>
                    <a:close/>
                    <a:moveTo>
                      <a:pt x="4159" y="80"/>
                    </a:moveTo>
                    <a:lnTo>
                      <a:pt x="4106" y="70"/>
                    </a:lnTo>
                    <a:lnTo>
                      <a:pt x="4057" y="297"/>
                    </a:lnTo>
                    <a:lnTo>
                      <a:pt x="4111" y="309"/>
                    </a:lnTo>
                    <a:lnTo>
                      <a:pt x="4159" y="80"/>
                    </a:lnTo>
                    <a:close/>
                    <a:moveTo>
                      <a:pt x="4506" y="176"/>
                    </a:moveTo>
                    <a:lnTo>
                      <a:pt x="4453" y="159"/>
                    </a:lnTo>
                    <a:lnTo>
                      <a:pt x="4382" y="380"/>
                    </a:lnTo>
                    <a:lnTo>
                      <a:pt x="4435" y="397"/>
                    </a:lnTo>
                    <a:lnTo>
                      <a:pt x="4506" y="176"/>
                    </a:lnTo>
                    <a:close/>
                    <a:moveTo>
                      <a:pt x="4842" y="307"/>
                    </a:moveTo>
                    <a:lnTo>
                      <a:pt x="4790" y="285"/>
                    </a:lnTo>
                    <a:lnTo>
                      <a:pt x="4695" y="498"/>
                    </a:lnTo>
                    <a:lnTo>
                      <a:pt x="4746" y="520"/>
                    </a:lnTo>
                    <a:lnTo>
                      <a:pt x="4842" y="307"/>
                    </a:lnTo>
                    <a:close/>
                    <a:moveTo>
                      <a:pt x="6837" y="3093"/>
                    </a:moveTo>
                    <a:lnTo>
                      <a:pt x="6831" y="3038"/>
                    </a:lnTo>
                    <a:lnTo>
                      <a:pt x="6600" y="3062"/>
                    </a:lnTo>
                    <a:lnTo>
                      <a:pt x="6605" y="3119"/>
                    </a:lnTo>
                    <a:lnTo>
                      <a:pt x="6837" y="3093"/>
                    </a:lnTo>
                    <a:close/>
                    <a:moveTo>
                      <a:pt x="6784" y="2740"/>
                    </a:moveTo>
                    <a:lnTo>
                      <a:pt x="6772" y="2686"/>
                    </a:lnTo>
                    <a:lnTo>
                      <a:pt x="6543" y="2733"/>
                    </a:lnTo>
                    <a:lnTo>
                      <a:pt x="6555" y="2788"/>
                    </a:lnTo>
                    <a:lnTo>
                      <a:pt x="6784" y="2740"/>
                    </a:lnTo>
                    <a:close/>
                    <a:moveTo>
                      <a:pt x="6694" y="2392"/>
                    </a:moveTo>
                    <a:lnTo>
                      <a:pt x="6677" y="2339"/>
                    </a:lnTo>
                    <a:lnTo>
                      <a:pt x="6454" y="2411"/>
                    </a:lnTo>
                    <a:lnTo>
                      <a:pt x="6471" y="2464"/>
                    </a:lnTo>
                    <a:lnTo>
                      <a:pt x="6694" y="2392"/>
                    </a:lnTo>
                    <a:close/>
                    <a:moveTo>
                      <a:pt x="6567" y="2056"/>
                    </a:moveTo>
                    <a:lnTo>
                      <a:pt x="6545" y="2007"/>
                    </a:lnTo>
                    <a:lnTo>
                      <a:pt x="6331" y="2101"/>
                    </a:lnTo>
                    <a:lnTo>
                      <a:pt x="6353" y="2152"/>
                    </a:lnTo>
                    <a:lnTo>
                      <a:pt x="6567" y="2056"/>
                    </a:lnTo>
                    <a:close/>
                    <a:moveTo>
                      <a:pt x="1586" y="808"/>
                    </a:moveTo>
                    <a:lnTo>
                      <a:pt x="1450" y="619"/>
                    </a:lnTo>
                    <a:lnTo>
                      <a:pt x="1404" y="651"/>
                    </a:lnTo>
                    <a:lnTo>
                      <a:pt x="1541" y="841"/>
                    </a:lnTo>
                    <a:lnTo>
                      <a:pt x="1586" y="808"/>
                    </a:lnTo>
                    <a:close/>
                    <a:moveTo>
                      <a:pt x="1322" y="1013"/>
                    </a:moveTo>
                    <a:lnTo>
                      <a:pt x="1167" y="839"/>
                    </a:lnTo>
                    <a:lnTo>
                      <a:pt x="1125" y="877"/>
                    </a:lnTo>
                    <a:lnTo>
                      <a:pt x="1279" y="1050"/>
                    </a:lnTo>
                    <a:lnTo>
                      <a:pt x="1322" y="1013"/>
                    </a:lnTo>
                    <a:close/>
                    <a:moveTo>
                      <a:pt x="1079" y="1245"/>
                    </a:moveTo>
                    <a:lnTo>
                      <a:pt x="908" y="1088"/>
                    </a:lnTo>
                    <a:lnTo>
                      <a:pt x="871" y="1129"/>
                    </a:lnTo>
                    <a:lnTo>
                      <a:pt x="1042" y="1286"/>
                    </a:lnTo>
                    <a:lnTo>
                      <a:pt x="1079" y="1245"/>
                    </a:lnTo>
                    <a:close/>
                    <a:moveTo>
                      <a:pt x="864" y="1501"/>
                    </a:moveTo>
                    <a:lnTo>
                      <a:pt x="677" y="1362"/>
                    </a:lnTo>
                    <a:lnTo>
                      <a:pt x="643" y="1407"/>
                    </a:lnTo>
                    <a:lnTo>
                      <a:pt x="831" y="1547"/>
                    </a:lnTo>
                    <a:lnTo>
                      <a:pt x="864" y="1501"/>
                    </a:lnTo>
                    <a:close/>
                    <a:moveTo>
                      <a:pt x="6232" y="1461"/>
                    </a:moveTo>
                    <a:lnTo>
                      <a:pt x="6201" y="1415"/>
                    </a:lnTo>
                    <a:lnTo>
                      <a:pt x="6010" y="1552"/>
                    </a:lnTo>
                    <a:lnTo>
                      <a:pt x="6042" y="1596"/>
                    </a:lnTo>
                    <a:lnTo>
                      <a:pt x="6232" y="1461"/>
                    </a:lnTo>
                    <a:close/>
                    <a:moveTo>
                      <a:pt x="6011" y="1178"/>
                    </a:moveTo>
                    <a:lnTo>
                      <a:pt x="5975" y="1137"/>
                    </a:lnTo>
                    <a:lnTo>
                      <a:pt x="5799" y="1291"/>
                    </a:lnTo>
                    <a:lnTo>
                      <a:pt x="5837" y="1333"/>
                    </a:lnTo>
                    <a:lnTo>
                      <a:pt x="6011" y="1178"/>
                    </a:lnTo>
                    <a:close/>
                    <a:moveTo>
                      <a:pt x="5762" y="921"/>
                    </a:moveTo>
                    <a:lnTo>
                      <a:pt x="5721" y="883"/>
                    </a:lnTo>
                    <a:lnTo>
                      <a:pt x="5563" y="1056"/>
                    </a:lnTo>
                    <a:lnTo>
                      <a:pt x="5604" y="1093"/>
                    </a:lnTo>
                    <a:lnTo>
                      <a:pt x="5762" y="921"/>
                    </a:lnTo>
                    <a:close/>
                    <a:moveTo>
                      <a:pt x="5486" y="691"/>
                    </a:moveTo>
                    <a:lnTo>
                      <a:pt x="5442" y="658"/>
                    </a:lnTo>
                    <a:lnTo>
                      <a:pt x="5303" y="844"/>
                    </a:lnTo>
                    <a:lnTo>
                      <a:pt x="5348" y="878"/>
                    </a:lnTo>
                    <a:lnTo>
                      <a:pt x="5486" y="691"/>
                    </a:lnTo>
                    <a:close/>
                    <a:moveTo>
                      <a:pt x="238" y="3062"/>
                    </a:moveTo>
                    <a:lnTo>
                      <a:pt x="7" y="3038"/>
                    </a:lnTo>
                    <a:lnTo>
                      <a:pt x="0" y="3093"/>
                    </a:lnTo>
                    <a:lnTo>
                      <a:pt x="233" y="3119"/>
                    </a:lnTo>
                    <a:lnTo>
                      <a:pt x="238" y="3062"/>
                    </a:lnTo>
                    <a:close/>
                    <a:moveTo>
                      <a:pt x="294" y="2733"/>
                    </a:moveTo>
                    <a:lnTo>
                      <a:pt x="65" y="2686"/>
                    </a:lnTo>
                    <a:lnTo>
                      <a:pt x="53" y="2740"/>
                    </a:lnTo>
                    <a:lnTo>
                      <a:pt x="282" y="2788"/>
                    </a:lnTo>
                    <a:lnTo>
                      <a:pt x="294" y="2733"/>
                    </a:lnTo>
                    <a:close/>
                    <a:moveTo>
                      <a:pt x="383" y="2411"/>
                    </a:moveTo>
                    <a:lnTo>
                      <a:pt x="161" y="2339"/>
                    </a:lnTo>
                    <a:lnTo>
                      <a:pt x="144" y="2392"/>
                    </a:lnTo>
                    <a:lnTo>
                      <a:pt x="366" y="2464"/>
                    </a:lnTo>
                    <a:lnTo>
                      <a:pt x="383" y="2411"/>
                    </a:lnTo>
                    <a:close/>
                    <a:moveTo>
                      <a:pt x="506" y="2101"/>
                    </a:moveTo>
                    <a:lnTo>
                      <a:pt x="293" y="2007"/>
                    </a:lnTo>
                    <a:lnTo>
                      <a:pt x="270" y="2056"/>
                    </a:lnTo>
                    <a:lnTo>
                      <a:pt x="484" y="2152"/>
                    </a:lnTo>
                    <a:lnTo>
                      <a:pt x="506" y="2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0" name="Freeform 22"/>
              <p:cNvSpPr>
                <a:spLocks noEditPoints="1"/>
              </p:cNvSpPr>
              <p:nvPr/>
            </p:nvSpPr>
            <p:spPr bwMode="auto">
              <a:xfrm>
                <a:off x="9617768" y="3479463"/>
                <a:ext cx="202617" cy="201078"/>
              </a:xfrm>
              <a:custGeom>
                <a:avLst/>
                <a:gdLst>
                  <a:gd name="T0" fmla="*/ 262 w 308"/>
                  <a:gd name="T1" fmla="*/ 69 h 307"/>
                  <a:gd name="T2" fmla="*/ 70 w 308"/>
                  <a:gd name="T3" fmla="*/ 46 h 307"/>
                  <a:gd name="T4" fmla="*/ 47 w 308"/>
                  <a:gd name="T5" fmla="*/ 238 h 307"/>
                  <a:gd name="T6" fmla="*/ 239 w 308"/>
                  <a:gd name="T7" fmla="*/ 261 h 307"/>
                  <a:gd name="T8" fmla="*/ 262 w 308"/>
                  <a:gd name="T9" fmla="*/ 69 h 307"/>
                  <a:gd name="T10" fmla="*/ 103 w 308"/>
                  <a:gd name="T11" fmla="*/ 194 h 307"/>
                  <a:gd name="T12" fmla="*/ 114 w 308"/>
                  <a:gd name="T13" fmla="*/ 103 h 307"/>
                  <a:gd name="T14" fmla="*/ 205 w 308"/>
                  <a:gd name="T15" fmla="*/ 113 h 307"/>
                  <a:gd name="T16" fmla="*/ 195 w 308"/>
                  <a:gd name="T17" fmla="*/ 205 h 307"/>
                  <a:gd name="T18" fmla="*/ 103 w 308"/>
                  <a:gd name="T19" fmla="*/ 194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8" h="307">
                    <a:moveTo>
                      <a:pt x="262" y="69"/>
                    </a:moveTo>
                    <a:cubicBezTo>
                      <a:pt x="215" y="10"/>
                      <a:pt x="129" y="0"/>
                      <a:pt x="70" y="46"/>
                    </a:cubicBezTo>
                    <a:cubicBezTo>
                      <a:pt x="11" y="93"/>
                      <a:pt x="0" y="179"/>
                      <a:pt x="47" y="238"/>
                    </a:cubicBezTo>
                    <a:cubicBezTo>
                      <a:pt x="94" y="297"/>
                      <a:pt x="180" y="307"/>
                      <a:pt x="239" y="261"/>
                    </a:cubicBezTo>
                    <a:cubicBezTo>
                      <a:pt x="298" y="214"/>
                      <a:pt x="308" y="128"/>
                      <a:pt x="262" y="69"/>
                    </a:cubicBezTo>
                    <a:close/>
                    <a:moveTo>
                      <a:pt x="103" y="194"/>
                    </a:moveTo>
                    <a:cubicBezTo>
                      <a:pt x="81" y="166"/>
                      <a:pt x="86" y="125"/>
                      <a:pt x="114" y="103"/>
                    </a:cubicBezTo>
                    <a:cubicBezTo>
                      <a:pt x="142" y="80"/>
                      <a:pt x="183" y="85"/>
                      <a:pt x="205" y="113"/>
                    </a:cubicBezTo>
                    <a:cubicBezTo>
                      <a:pt x="228" y="141"/>
                      <a:pt x="223" y="182"/>
                      <a:pt x="195" y="205"/>
                    </a:cubicBezTo>
                    <a:cubicBezTo>
                      <a:pt x="167" y="227"/>
                      <a:pt x="126" y="222"/>
                      <a:pt x="103" y="1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1" name="Freeform 23"/>
              <p:cNvSpPr/>
              <p:nvPr/>
            </p:nvSpPr>
            <p:spPr bwMode="auto">
              <a:xfrm>
                <a:off x="9790012" y="3351819"/>
                <a:ext cx="953492" cy="249522"/>
              </a:xfrm>
              <a:custGeom>
                <a:avLst/>
                <a:gdLst>
                  <a:gd name="T0" fmla="*/ 25 w 1450"/>
                  <a:gd name="T1" fmla="*/ 381 h 381"/>
                  <a:gd name="T2" fmla="*/ 1450 w 1450"/>
                  <a:gd name="T3" fmla="*/ 0 h 381"/>
                  <a:gd name="T4" fmla="*/ 0 w 1450"/>
                  <a:gd name="T5" fmla="*/ 264 h 381"/>
                  <a:gd name="T6" fmla="*/ 25 w 1450"/>
                  <a:gd name="T7" fmla="*/ 38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0" h="381">
                    <a:moveTo>
                      <a:pt x="25" y="381"/>
                    </a:moveTo>
                    <a:cubicBezTo>
                      <a:pt x="1450" y="0"/>
                      <a:pt x="1450" y="0"/>
                      <a:pt x="1450" y="0"/>
                    </a:cubicBezTo>
                    <a:cubicBezTo>
                      <a:pt x="0" y="264"/>
                      <a:pt x="0" y="264"/>
                      <a:pt x="0" y="264"/>
                    </a:cubicBezTo>
                    <a:cubicBezTo>
                      <a:pt x="27" y="298"/>
                      <a:pt x="35" y="342"/>
                      <a:pt x="25" y="3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2" name="Freeform 24"/>
              <p:cNvSpPr/>
              <p:nvPr/>
            </p:nvSpPr>
            <p:spPr bwMode="auto">
              <a:xfrm>
                <a:off x="9448601" y="3552897"/>
                <a:ext cx="206077" cy="138794"/>
              </a:xfrm>
              <a:custGeom>
                <a:avLst/>
                <a:gdLst>
                  <a:gd name="T0" fmla="*/ 281 w 313"/>
                  <a:gd name="T1" fmla="*/ 0 h 212"/>
                  <a:gd name="T2" fmla="*/ 0 w 313"/>
                  <a:gd name="T3" fmla="*/ 51 h 212"/>
                  <a:gd name="T4" fmla="*/ 59 w 313"/>
                  <a:gd name="T5" fmla="*/ 125 h 212"/>
                  <a:gd name="T6" fmla="*/ 28 w 313"/>
                  <a:gd name="T7" fmla="*/ 212 h 212"/>
                  <a:gd name="T8" fmla="*/ 313 w 313"/>
                  <a:gd name="T9" fmla="*/ 136 h 212"/>
                  <a:gd name="T10" fmla="*/ 304 w 313"/>
                  <a:gd name="T11" fmla="*/ 126 h 212"/>
                  <a:gd name="T12" fmla="*/ 281 w 313"/>
                  <a:gd name="T13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3" h="212">
                    <a:moveTo>
                      <a:pt x="281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59" y="125"/>
                      <a:pt x="59" y="125"/>
                      <a:pt x="59" y="125"/>
                    </a:cubicBezTo>
                    <a:cubicBezTo>
                      <a:pt x="28" y="212"/>
                      <a:pt x="28" y="212"/>
                      <a:pt x="28" y="212"/>
                    </a:cubicBezTo>
                    <a:cubicBezTo>
                      <a:pt x="313" y="136"/>
                      <a:pt x="313" y="136"/>
                      <a:pt x="313" y="136"/>
                    </a:cubicBezTo>
                    <a:cubicBezTo>
                      <a:pt x="310" y="133"/>
                      <a:pt x="307" y="130"/>
                      <a:pt x="304" y="126"/>
                    </a:cubicBezTo>
                    <a:cubicBezTo>
                      <a:pt x="275" y="89"/>
                      <a:pt x="268" y="42"/>
                      <a:pt x="28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15" name="Speech Bubble: Rectangle 3"/>
            <p:cNvSpPr/>
            <p:nvPr/>
          </p:nvSpPr>
          <p:spPr>
            <a:xfrm>
              <a:off x="3280125" y="1827159"/>
              <a:ext cx="1131198" cy="607718"/>
            </a:xfrm>
            <a:prstGeom prst="wedgeRectCallout">
              <a:avLst>
                <a:gd name="adj1" fmla="val -33820"/>
                <a:gd name="adj2" fmla="val 9873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zh-CN" sz="1400">
                <a:solidFill>
                  <a:srgbClr val="FFFFFF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endParaRPr>
            </a:p>
          </p:txBody>
        </p:sp>
        <p:sp>
          <p:nvSpPr>
            <p:cNvPr id="16" name="TextBox 76"/>
            <p:cNvSpPr txBox="1"/>
            <p:nvPr/>
          </p:nvSpPr>
          <p:spPr>
            <a:xfrm>
              <a:off x="3203408" y="1918919"/>
              <a:ext cx="1284632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pc="3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54%</a:t>
              </a:r>
              <a:endParaRPr lang="en-US" spc="3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7" name="Speech Bubble: Rectangle 77"/>
            <p:cNvSpPr/>
            <p:nvPr/>
          </p:nvSpPr>
          <p:spPr>
            <a:xfrm>
              <a:off x="6682746" y="1827159"/>
              <a:ext cx="1131198" cy="607718"/>
            </a:xfrm>
            <a:prstGeom prst="wedgeRectCallout">
              <a:avLst>
                <a:gd name="adj1" fmla="val -33820"/>
                <a:gd name="adj2" fmla="val 9873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zh-CN" sz="1400">
                <a:solidFill>
                  <a:srgbClr val="FFFFFF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endParaRPr>
            </a:p>
          </p:txBody>
        </p:sp>
        <p:sp>
          <p:nvSpPr>
            <p:cNvPr id="18" name="TextBox 78"/>
            <p:cNvSpPr txBox="1"/>
            <p:nvPr/>
          </p:nvSpPr>
          <p:spPr>
            <a:xfrm>
              <a:off x="6606028" y="1918919"/>
              <a:ext cx="1284632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pc="3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54%</a:t>
              </a:r>
              <a:endParaRPr lang="en-US" altLang="zh-CN" spc="3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0" name="Speech Bubble: Rectangle 79"/>
            <p:cNvSpPr/>
            <p:nvPr/>
          </p:nvSpPr>
          <p:spPr>
            <a:xfrm>
              <a:off x="10008648" y="1827159"/>
              <a:ext cx="1131198" cy="607718"/>
            </a:xfrm>
            <a:prstGeom prst="wedgeRectCallout">
              <a:avLst>
                <a:gd name="adj1" fmla="val -33820"/>
                <a:gd name="adj2" fmla="val 9873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zh-CN" sz="1400">
                <a:solidFill>
                  <a:srgbClr val="FFFFFF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endParaRPr>
            </a:p>
          </p:txBody>
        </p:sp>
        <p:sp>
          <p:nvSpPr>
            <p:cNvPr id="21" name="TextBox 80"/>
            <p:cNvSpPr txBox="1"/>
            <p:nvPr/>
          </p:nvSpPr>
          <p:spPr>
            <a:xfrm>
              <a:off x="9931932" y="1918919"/>
              <a:ext cx="1284632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pc="3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54%</a:t>
              </a:r>
              <a:endParaRPr lang="en-US" altLang="zh-CN" spc="3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17537" y="4722129"/>
              <a:ext cx="2370048" cy="115966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500562" y="4309039"/>
              <a:ext cx="1803993" cy="32002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520464" y="4722128"/>
              <a:ext cx="2370048" cy="115966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803491" y="4309039"/>
              <a:ext cx="1803993" cy="32002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884441" y="4722128"/>
              <a:ext cx="2370048" cy="1159663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167467" y="4309039"/>
              <a:ext cx="1803993" cy="32002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3211" y="2944765"/>
            <a:ext cx="340557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5900" y="3394855"/>
            <a:ext cx="3100200" cy="69410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 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please add your text here</a:t>
            </a:r>
            <a:endParaRPr lang="zh-CN" altLang="en-US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454511" y="2408865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04</a:t>
            </a:r>
            <a:endParaRPr lang="zh-CN" altLang="en-US" sz="16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94042" y="4277585"/>
            <a:ext cx="26039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04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59335" y="1985036"/>
            <a:ext cx="7051804" cy="3647803"/>
            <a:chOff x="1160664" y="1513764"/>
            <a:chExt cx="9870674" cy="5105967"/>
          </a:xfrm>
        </p:grpSpPr>
        <p:sp>
          <p:nvSpPr>
            <p:cNvPr id="8" name="Circular Arrow 5"/>
            <p:cNvSpPr/>
            <p:nvPr/>
          </p:nvSpPr>
          <p:spPr>
            <a:xfrm flipV="1">
              <a:off x="2248613" y="2179414"/>
              <a:ext cx="2346756" cy="2133412"/>
            </a:xfrm>
            <a:prstGeom prst="circularArrow">
              <a:avLst>
                <a:gd name="adj1" fmla="val 4351"/>
                <a:gd name="adj2" fmla="val 551105"/>
                <a:gd name="adj3" fmla="val 2559280"/>
                <a:gd name="adj4" fmla="val 9257153"/>
                <a:gd name="adj5" fmla="val 5076"/>
              </a:avLst>
            </a:prstGeom>
            <a:solidFill>
              <a:schemeClr val="accent1"/>
            </a:solidFill>
            <a:ln w="3175"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9" name="Group 16"/>
            <p:cNvGrpSpPr/>
            <p:nvPr/>
          </p:nvGrpSpPr>
          <p:grpSpPr>
            <a:xfrm>
              <a:off x="1220703" y="2169090"/>
              <a:ext cx="1997579" cy="1743527"/>
              <a:chOff x="915527" y="1956606"/>
              <a:chExt cx="1498184" cy="1307645"/>
            </a:xfrm>
            <a:solidFill>
              <a:schemeClr val="accent1"/>
            </a:solidFill>
          </p:grpSpPr>
          <p:sp>
            <p:nvSpPr>
              <p:cNvPr id="34" name="Freeform 4"/>
              <p:cNvSpPr/>
              <p:nvPr/>
            </p:nvSpPr>
            <p:spPr>
              <a:xfrm>
                <a:off x="915527" y="1956606"/>
                <a:ext cx="1399247" cy="1154086"/>
              </a:xfrm>
              <a:custGeom>
                <a:avLst/>
                <a:gdLst>
                  <a:gd name="connsiteX0" fmla="*/ 0 w 1399247"/>
                  <a:gd name="connsiteY0" fmla="*/ 115409 h 1154086"/>
                  <a:gd name="connsiteX1" fmla="*/ 115409 w 1399247"/>
                  <a:gd name="connsiteY1" fmla="*/ 0 h 1154086"/>
                  <a:gd name="connsiteX2" fmla="*/ 1283838 w 1399247"/>
                  <a:gd name="connsiteY2" fmla="*/ 0 h 1154086"/>
                  <a:gd name="connsiteX3" fmla="*/ 1399247 w 1399247"/>
                  <a:gd name="connsiteY3" fmla="*/ 115409 h 1154086"/>
                  <a:gd name="connsiteX4" fmla="*/ 1399247 w 1399247"/>
                  <a:gd name="connsiteY4" fmla="*/ 1038677 h 1154086"/>
                  <a:gd name="connsiteX5" fmla="*/ 1283838 w 1399247"/>
                  <a:gd name="connsiteY5" fmla="*/ 1154086 h 1154086"/>
                  <a:gd name="connsiteX6" fmla="*/ 115409 w 1399247"/>
                  <a:gd name="connsiteY6" fmla="*/ 1154086 h 1154086"/>
                  <a:gd name="connsiteX7" fmla="*/ 0 w 1399247"/>
                  <a:gd name="connsiteY7" fmla="*/ 1038677 h 1154086"/>
                  <a:gd name="connsiteX8" fmla="*/ 0 w 1399247"/>
                  <a:gd name="connsiteY8" fmla="*/ 115409 h 115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9247" h="1154086">
                    <a:moveTo>
                      <a:pt x="0" y="115409"/>
                    </a:moveTo>
                    <a:cubicBezTo>
                      <a:pt x="0" y="51670"/>
                      <a:pt x="51670" y="0"/>
                      <a:pt x="115409" y="0"/>
                    </a:cubicBezTo>
                    <a:lnTo>
                      <a:pt x="1283838" y="0"/>
                    </a:lnTo>
                    <a:cubicBezTo>
                      <a:pt x="1347577" y="0"/>
                      <a:pt x="1399247" y="51670"/>
                      <a:pt x="1399247" y="115409"/>
                    </a:cubicBezTo>
                    <a:lnTo>
                      <a:pt x="1399247" y="1038677"/>
                    </a:lnTo>
                    <a:cubicBezTo>
                      <a:pt x="1399247" y="1102416"/>
                      <a:pt x="1347577" y="1154086"/>
                      <a:pt x="1283838" y="1154086"/>
                    </a:cubicBezTo>
                    <a:lnTo>
                      <a:pt x="115409" y="1154086"/>
                    </a:lnTo>
                    <a:cubicBezTo>
                      <a:pt x="51670" y="1154086"/>
                      <a:pt x="0" y="1102416"/>
                      <a:pt x="0" y="1038677"/>
                    </a:cubicBezTo>
                    <a:lnTo>
                      <a:pt x="0" y="115409"/>
                    </a:lnTo>
                    <a:close/>
                  </a:path>
                </a:pathLst>
              </a:custGeom>
              <a:grpFill/>
              <a:ln w="19050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0512" tIns="200512" rIns="200512" bIns="530251" numCol="1" spcCol="1270" anchor="t" anchorCtr="0">
                <a:noAutofit/>
              </a:bodyPr>
              <a:lstStyle/>
              <a:p>
                <a:pPr marL="76200" marR="0" lvl="1" indent="-7620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"/>
                  <a:defRPr/>
                </a:pPr>
                <a:endParaRPr kumimoji="0" lang="en-US" sz="1050" i="0" u="none" strike="noStrike" kern="1200" cap="none" spc="0" normalizeH="0" baseline="0" noProof="0" dirty="0">
                  <a:ln>
                    <a:noFill/>
                  </a:ln>
                  <a:solidFill>
                    <a:srgbClr val="003229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5" name="Freeform 7"/>
              <p:cNvSpPr/>
              <p:nvPr/>
            </p:nvSpPr>
            <p:spPr>
              <a:xfrm>
                <a:off x="1283007" y="2957134"/>
                <a:ext cx="1130704" cy="307117"/>
              </a:xfrm>
              <a:custGeom>
                <a:avLst/>
                <a:gdLst>
                  <a:gd name="connsiteX0" fmla="*/ 0 w 1130704"/>
                  <a:gd name="connsiteY0" fmla="*/ 30712 h 307117"/>
                  <a:gd name="connsiteX1" fmla="*/ 30712 w 1130704"/>
                  <a:gd name="connsiteY1" fmla="*/ 0 h 307117"/>
                  <a:gd name="connsiteX2" fmla="*/ 1099992 w 1130704"/>
                  <a:gd name="connsiteY2" fmla="*/ 0 h 307117"/>
                  <a:gd name="connsiteX3" fmla="*/ 1130704 w 1130704"/>
                  <a:gd name="connsiteY3" fmla="*/ 30712 h 307117"/>
                  <a:gd name="connsiteX4" fmla="*/ 1130704 w 1130704"/>
                  <a:gd name="connsiteY4" fmla="*/ 276405 h 307117"/>
                  <a:gd name="connsiteX5" fmla="*/ 1099992 w 1130704"/>
                  <a:gd name="connsiteY5" fmla="*/ 307117 h 307117"/>
                  <a:gd name="connsiteX6" fmla="*/ 30712 w 1130704"/>
                  <a:gd name="connsiteY6" fmla="*/ 307117 h 307117"/>
                  <a:gd name="connsiteX7" fmla="*/ 0 w 1130704"/>
                  <a:gd name="connsiteY7" fmla="*/ 276405 h 307117"/>
                  <a:gd name="connsiteX8" fmla="*/ 0 w 1130704"/>
                  <a:gd name="connsiteY8" fmla="*/ 30712 h 307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0704" h="307117">
                    <a:moveTo>
                      <a:pt x="0" y="30712"/>
                    </a:moveTo>
                    <a:cubicBezTo>
                      <a:pt x="0" y="13750"/>
                      <a:pt x="13750" y="0"/>
                      <a:pt x="30712" y="0"/>
                    </a:cubicBezTo>
                    <a:lnTo>
                      <a:pt x="1099992" y="0"/>
                    </a:lnTo>
                    <a:cubicBezTo>
                      <a:pt x="1116954" y="0"/>
                      <a:pt x="1130704" y="13750"/>
                      <a:pt x="1130704" y="30712"/>
                    </a:cubicBezTo>
                    <a:lnTo>
                      <a:pt x="1130704" y="276405"/>
                    </a:lnTo>
                    <a:cubicBezTo>
                      <a:pt x="1130704" y="293367"/>
                      <a:pt x="1116954" y="307117"/>
                      <a:pt x="1099992" y="307117"/>
                    </a:cubicBezTo>
                    <a:lnTo>
                      <a:pt x="30712" y="307117"/>
                    </a:lnTo>
                    <a:cubicBezTo>
                      <a:pt x="13750" y="307117"/>
                      <a:pt x="0" y="293367"/>
                      <a:pt x="0" y="276405"/>
                    </a:cubicBezTo>
                    <a:lnTo>
                      <a:pt x="0" y="3071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473" tIns="32313" rIns="42473" bIns="32313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 Light" panose="020F0302020204030204" pitchFamily="34" charset="0"/>
                    <a:cs typeface="Calibri Light" panose="020F0302020204030204" pitchFamily="34" charset="0"/>
                  </a:rPr>
                  <a:t>keyword</a:t>
                </a:r>
                <a:endParaRPr kumimoji="0" lang="en-US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10" name="Shape 9"/>
            <p:cNvSpPr/>
            <p:nvPr/>
          </p:nvSpPr>
          <p:spPr>
            <a:xfrm flipV="1">
              <a:off x="4792521" y="1513764"/>
              <a:ext cx="2584656" cy="2349684"/>
            </a:xfrm>
            <a:prstGeom prst="leftCircularArrow">
              <a:avLst>
                <a:gd name="adj1" fmla="val 3951"/>
                <a:gd name="adj2" fmla="val 495529"/>
                <a:gd name="adj3" fmla="val 19119746"/>
                <a:gd name="adj4" fmla="val 12366297"/>
                <a:gd name="adj5" fmla="val 4609"/>
              </a:avLst>
            </a:prstGeom>
            <a:solidFill>
              <a:schemeClr val="accent2"/>
            </a:solidFill>
            <a:ln w="3175"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5" name="Group 17"/>
            <p:cNvGrpSpPr/>
            <p:nvPr/>
          </p:nvGrpSpPr>
          <p:grpSpPr>
            <a:xfrm>
              <a:off x="3779913" y="1964344"/>
              <a:ext cx="1997579" cy="1743527"/>
              <a:chOff x="2834935" y="1803047"/>
              <a:chExt cx="1498184" cy="1307645"/>
            </a:xfrm>
            <a:solidFill>
              <a:schemeClr val="accent2"/>
            </a:solidFill>
          </p:grpSpPr>
          <p:sp>
            <p:nvSpPr>
              <p:cNvPr id="32" name="Freeform 8"/>
              <p:cNvSpPr/>
              <p:nvPr/>
            </p:nvSpPr>
            <p:spPr>
              <a:xfrm>
                <a:off x="2834935" y="1956606"/>
                <a:ext cx="1399247" cy="1154086"/>
              </a:xfrm>
              <a:custGeom>
                <a:avLst/>
                <a:gdLst>
                  <a:gd name="connsiteX0" fmla="*/ 0 w 1399247"/>
                  <a:gd name="connsiteY0" fmla="*/ 115409 h 1154086"/>
                  <a:gd name="connsiteX1" fmla="*/ 115409 w 1399247"/>
                  <a:gd name="connsiteY1" fmla="*/ 0 h 1154086"/>
                  <a:gd name="connsiteX2" fmla="*/ 1283838 w 1399247"/>
                  <a:gd name="connsiteY2" fmla="*/ 0 h 1154086"/>
                  <a:gd name="connsiteX3" fmla="*/ 1399247 w 1399247"/>
                  <a:gd name="connsiteY3" fmla="*/ 115409 h 1154086"/>
                  <a:gd name="connsiteX4" fmla="*/ 1399247 w 1399247"/>
                  <a:gd name="connsiteY4" fmla="*/ 1038677 h 1154086"/>
                  <a:gd name="connsiteX5" fmla="*/ 1283838 w 1399247"/>
                  <a:gd name="connsiteY5" fmla="*/ 1154086 h 1154086"/>
                  <a:gd name="connsiteX6" fmla="*/ 115409 w 1399247"/>
                  <a:gd name="connsiteY6" fmla="*/ 1154086 h 1154086"/>
                  <a:gd name="connsiteX7" fmla="*/ 0 w 1399247"/>
                  <a:gd name="connsiteY7" fmla="*/ 1038677 h 1154086"/>
                  <a:gd name="connsiteX8" fmla="*/ 0 w 1399247"/>
                  <a:gd name="connsiteY8" fmla="*/ 115409 h 115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9247" h="1154086">
                    <a:moveTo>
                      <a:pt x="0" y="115409"/>
                    </a:moveTo>
                    <a:cubicBezTo>
                      <a:pt x="0" y="51670"/>
                      <a:pt x="51670" y="0"/>
                      <a:pt x="115409" y="0"/>
                    </a:cubicBezTo>
                    <a:lnTo>
                      <a:pt x="1283838" y="0"/>
                    </a:lnTo>
                    <a:cubicBezTo>
                      <a:pt x="1347577" y="0"/>
                      <a:pt x="1399247" y="51670"/>
                      <a:pt x="1399247" y="115409"/>
                    </a:cubicBezTo>
                    <a:lnTo>
                      <a:pt x="1399247" y="1038677"/>
                    </a:lnTo>
                    <a:cubicBezTo>
                      <a:pt x="1399247" y="1102416"/>
                      <a:pt x="1347577" y="1154086"/>
                      <a:pt x="1283838" y="1154086"/>
                    </a:cubicBezTo>
                    <a:lnTo>
                      <a:pt x="115409" y="1154086"/>
                    </a:lnTo>
                    <a:cubicBezTo>
                      <a:pt x="51670" y="1154086"/>
                      <a:pt x="0" y="1102416"/>
                      <a:pt x="0" y="1038677"/>
                    </a:cubicBezTo>
                    <a:lnTo>
                      <a:pt x="0" y="115409"/>
                    </a:lnTo>
                    <a:close/>
                  </a:path>
                </a:pathLst>
              </a:custGeom>
              <a:grpFill/>
              <a:ln w="19050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0512" tIns="530251" rIns="200512" bIns="200512" numCol="1" spcCol="1270" anchor="t" anchorCtr="0">
                <a:noAutofit/>
              </a:bodyPr>
              <a:lstStyle/>
              <a:p>
                <a:pPr marL="76200" marR="0" lvl="1" indent="-7620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"/>
                  <a:defRPr/>
                </a:pPr>
                <a:endParaRPr kumimoji="0" lang="en-US" sz="1050" i="0" u="none" strike="noStrike" kern="1200" cap="none" spc="0" normalizeH="0" baseline="0" noProof="0" dirty="0">
                  <a:ln>
                    <a:noFill/>
                  </a:ln>
                  <a:solidFill>
                    <a:srgbClr val="003229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3" name="Freeform 10"/>
              <p:cNvSpPr/>
              <p:nvPr/>
            </p:nvSpPr>
            <p:spPr>
              <a:xfrm>
                <a:off x="3202415" y="1803047"/>
                <a:ext cx="1130704" cy="307117"/>
              </a:xfrm>
              <a:custGeom>
                <a:avLst/>
                <a:gdLst>
                  <a:gd name="connsiteX0" fmla="*/ 0 w 1130704"/>
                  <a:gd name="connsiteY0" fmla="*/ 30712 h 307117"/>
                  <a:gd name="connsiteX1" fmla="*/ 30712 w 1130704"/>
                  <a:gd name="connsiteY1" fmla="*/ 0 h 307117"/>
                  <a:gd name="connsiteX2" fmla="*/ 1099992 w 1130704"/>
                  <a:gd name="connsiteY2" fmla="*/ 0 h 307117"/>
                  <a:gd name="connsiteX3" fmla="*/ 1130704 w 1130704"/>
                  <a:gd name="connsiteY3" fmla="*/ 30712 h 307117"/>
                  <a:gd name="connsiteX4" fmla="*/ 1130704 w 1130704"/>
                  <a:gd name="connsiteY4" fmla="*/ 276405 h 307117"/>
                  <a:gd name="connsiteX5" fmla="*/ 1099992 w 1130704"/>
                  <a:gd name="connsiteY5" fmla="*/ 307117 h 307117"/>
                  <a:gd name="connsiteX6" fmla="*/ 30712 w 1130704"/>
                  <a:gd name="connsiteY6" fmla="*/ 307117 h 307117"/>
                  <a:gd name="connsiteX7" fmla="*/ 0 w 1130704"/>
                  <a:gd name="connsiteY7" fmla="*/ 276405 h 307117"/>
                  <a:gd name="connsiteX8" fmla="*/ 0 w 1130704"/>
                  <a:gd name="connsiteY8" fmla="*/ 30712 h 307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0704" h="307117">
                    <a:moveTo>
                      <a:pt x="0" y="30712"/>
                    </a:moveTo>
                    <a:cubicBezTo>
                      <a:pt x="0" y="13750"/>
                      <a:pt x="13750" y="0"/>
                      <a:pt x="30712" y="0"/>
                    </a:cubicBezTo>
                    <a:lnTo>
                      <a:pt x="1099992" y="0"/>
                    </a:lnTo>
                    <a:cubicBezTo>
                      <a:pt x="1116954" y="0"/>
                      <a:pt x="1130704" y="13750"/>
                      <a:pt x="1130704" y="30712"/>
                    </a:cubicBezTo>
                    <a:lnTo>
                      <a:pt x="1130704" y="276405"/>
                    </a:lnTo>
                    <a:cubicBezTo>
                      <a:pt x="1130704" y="293367"/>
                      <a:pt x="1116954" y="307117"/>
                      <a:pt x="1099992" y="307117"/>
                    </a:cubicBezTo>
                    <a:lnTo>
                      <a:pt x="30712" y="307117"/>
                    </a:lnTo>
                    <a:cubicBezTo>
                      <a:pt x="13750" y="307117"/>
                      <a:pt x="0" y="293367"/>
                      <a:pt x="0" y="276405"/>
                    </a:cubicBezTo>
                    <a:lnTo>
                      <a:pt x="0" y="3071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473" tIns="32313" rIns="42473" bIns="32313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keyword</a:t>
                </a:r>
                <a:endParaRPr lang="en-US" altLang="zh-CN" sz="12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16" name="Shape 12"/>
            <p:cNvSpPr/>
            <p:nvPr/>
          </p:nvSpPr>
          <p:spPr>
            <a:xfrm>
              <a:off x="7367035" y="2072742"/>
              <a:ext cx="2346756" cy="2346756"/>
            </a:xfrm>
            <a:prstGeom prst="leftCircularArrow">
              <a:avLst>
                <a:gd name="adj1" fmla="val 4351"/>
                <a:gd name="adj2" fmla="val 551105"/>
                <a:gd name="adj3" fmla="val 2559280"/>
                <a:gd name="adj4" fmla="val 9257153"/>
                <a:gd name="adj5" fmla="val 5076"/>
              </a:avLst>
            </a:prstGeom>
            <a:solidFill>
              <a:schemeClr val="accent1"/>
            </a:solidFill>
            <a:ln w="3175"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7" name="Group 18"/>
            <p:cNvGrpSpPr/>
            <p:nvPr/>
          </p:nvGrpSpPr>
          <p:grpSpPr>
            <a:xfrm>
              <a:off x="6339125" y="2169090"/>
              <a:ext cx="1997579" cy="1743527"/>
              <a:chOff x="4754344" y="1956606"/>
              <a:chExt cx="1498184" cy="1307645"/>
            </a:xfrm>
            <a:solidFill>
              <a:schemeClr val="accent1"/>
            </a:solidFill>
          </p:grpSpPr>
          <p:sp>
            <p:nvSpPr>
              <p:cNvPr id="30" name="Freeform 11"/>
              <p:cNvSpPr/>
              <p:nvPr/>
            </p:nvSpPr>
            <p:spPr>
              <a:xfrm>
                <a:off x="4754344" y="1956606"/>
                <a:ext cx="1399247" cy="1154086"/>
              </a:xfrm>
              <a:custGeom>
                <a:avLst/>
                <a:gdLst>
                  <a:gd name="connsiteX0" fmla="*/ 0 w 1399247"/>
                  <a:gd name="connsiteY0" fmla="*/ 115409 h 1154086"/>
                  <a:gd name="connsiteX1" fmla="*/ 115409 w 1399247"/>
                  <a:gd name="connsiteY1" fmla="*/ 0 h 1154086"/>
                  <a:gd name="connsiteX2" fmla="*/ 1283838 w 1399247"/>
                  <a:gd name="connsiteY2" fmla="*/ 0 h 1154086"/>
                  <a:gd name="connsiteX3" fmla="*/ 1399247 w 1399247"/>
                  <a:gd name="connsiteY3" fmla="*/ 115409 h 1154086"/>
                  <a:gd name="connsiteX4" fmla="*/ 1399247 w 1399247"/>
                  <a:gd name="connsiteY4" fmla="*/ 1038677 h 1154086"/>
                  <a:gd name="connsiteX5" fmla="*/ 1283838 w 1399247"/>
                  <a:gd name="connsiteY5" fmla="*/ 1154086 h 1154086"/>
                  <a:gd name="connsiteX6" fmla="*/ 115409 w 1399247"/>
                  <a:gd name="connsiteY6" fmla="*/ 1154086 h 1154086"/>
                  <a:gd name="connsiteX7" fmla="*/ 0 w 1399247"/>
                  <a:gd name="connsiteY7" fmla="*/ 1038677 h 1154086"/>
                  <a:gd name="connsiteX8" fmla="*/ 0 w 1399247"/>
                  <a:gd name="connsiteY8" fmla="*/ 115409 h 115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9247" h="1154086">
                    <a:moveTo>
                      <a:pt x="0" y="115409"/>
                    </a:moveTo>
                    <a:cubicBezTo>
                      <a:pt x="0" y="51670"/>
                      <a:pt x="51670" y="0"/>
                      <a:pt x="115409" y="0"/>
                    </a:cubicBezTo>
                    <a:lnTo>
                      <a:pt x="1283838" y="0"/>
                    </a:lnTo>
                    <a:cubicBezTo>
                      <a:pt x="1347577" y="0"/>
                      <a:pt x="1399247" y="51670"/>
                      <a:pt x="1399247" y="115409"/>
                    </a:cubicBezTo>
                    <a:lnTo>
                      <a:pt x="1399247" y="1038677"/>
                    </a:lnTo>
                    <a:cubicBezTo>
                      <a:pt x="1399247" y="1102416"/>
                      <a:pt x="1347577" y="1154086"/>
                      <a:pt x="1283838" y="1154086"/>
                    </a:cubicBezTo>
                    <a:lnTo>
                      <a:pt x="115409" y="1154086"/>
                    </a:lnTo>
                    <a:cubicBezTo>
                      <a:pt x="51670" y="1154086"/>
                      <a:pt x="0" y="1102416"/>
                      <a:pt x="0" y="1038677"/>
                    </a:cubicBezTo>
                    <a:lnTo>
                      <a:pt x="0" y="115409"/>
                    </a:lnTo>
                    <a:close/>
                  </a:path>
                </a:pathLst>
              </a:custGeom>
              <a:grpFill/>
              <a:ln w="19050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0512" tIns="200512" rIns="200512" bIns="530251" numCol="1" spcCol="1270" anchor="t" anchorCtr="0">
                <a:noAutofit/>
              </a:bodyPr>
              <a:lstStyle/>
              <a:p>
                <a:pPr marL="76200" marR="0" lvl="1" indent="-7620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"/>
                  <a:defRPr/>
                </a:pPr>
                <a:endParaRPr kumimoji="0" lang="en-US" sz="1050" i="0" u="none" strike="noStrike" kern="1200" cap="none" spc="0" normalizeH="0" baseline="0" noProof="0" dirty="0">
                  <a:ln>
                    <a:noFill/>
                  </a:ln>
                  <a:solidFill>
                    <a:srgbClr val="003229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5121824" y="2957134"/>
                <a:ext cx="1130704" cy="307117"/>
              </a:xfrm>
              <a:custGeom>
                <a:avLst/>
                <a:gdLst>
                  <a:gd name="connsiteX0" fmla="*/ 0 w 1130704"/>
                  <a:gd name="connsiteY0" fmla="*/ 30712 h 307117"/>
                  <a:gd name="connsiteX1" fmla="*/ 30712 w 1130704"/>
                  <a:gd name="connsiteY1" fmla="*/ 0 h 307117"/>
                  <a:gd name="connsiteX2" fmla="*/ 1099992 w 1130704"/>
                  <a:gd name="connsiteY2" fmla="*/ 0 h 307117"/>
                  <a:gd name="connsiteX3" fmla="*/ 1130704 w 1130704"/>
                  <a:gd name="connsiteY3" fmla="*/ 30712 h 307117"/>
                  <a:gd name="connsiteX4" fmla="*/ 1130704 w 1130704"/>
                  <a:gd name="connsiteY4" fmla="*/ 276405 h 307117"/>
                  <a:gd name="connsiteX5" fmla="*/ 1099992 w 1130704"/>
                  <a:gd name="connsiteY5" fmla="*/ 307117 h 307117"/>
                  <a:gd name="connsiteX6" fmla="*/ 30712 w 1130704"/>
                  <a:gd name="connsiteY6" fmla="*/ 307117 h 307117"/>
                  <a:gd name="connsiteX7" fmla="*/ 0 w 1130704"/>
                  <a:gd name="connsiteY7" fmla="*/ 276405 h 307117"/>
                  <a:gd name="connsiteX8" fmla="*/ 0 w 1130704"/>
                  <a:gd name="connsiteY8" fmla="*/ 30712 h 307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0704" h="307117">
                    <a:moveTo>
                      <a:pt x="0" y="30712"/>
                    </a:moveTo>
                    <a:cubicBezTo>
                      <a:pt x="0" y="13750"/>
                      <a:pt x="13750" y="0"/>
                      <a:pt x="30712" y="0"/>
                    </a:cubicBezTo>
                    <a:lnTo>
                      <a:pt x="1099992" y="0"/>
                    </a:lnTo>
                    <a:cubicBezTo>
                      <a:pt x="1116954" y="0"/>
                      <a:pt x="1130704" y="13750"/>
                      <a:pt x="1130704" y="30712"/>
                    </a:cubicBezTo>
                    <a:lnTo>
                      <a:pt x="1130704" y="276405"/>
                    </a:lnTo>
                    <a:cubicBezTo>
                      <a:pt x="1130704" y="293367"/>
                      <a:pt x="1116954" y="307117"/>
                      <a:pt x="1099992" y="307117"/>
                    </a:cubicBezTo>
                    <a:lnTo>
                      <a:pt x="30712" y="307117"/>
                    </a:lnTo>
                    <a:cubicBezTo>
                      <a:pt x="13750" y="307117"/>
                      <a:pt x="0" y="293367"/>
                      <a:pt x="0" y="276405"/>
                    </a:cubicBezTo>
                    <a:lnTo>
                      <a:pt x="0" y="30712"/>
                    </a:lnTo>
                    <a:close/>
                  </a:path>
                </a:pathLst>
              </a:custGeom>
              <a:grpFill/>
              <a:ln w="12700">
                <a:solidFill>
                  <a:schemeClr val="bg2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473" tIns="32313" rIns="42473" bIns="32313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keyword</a:t>
                </a:r>
                <a:endParaRPr lang="en-US" altLang="zh-CN" sz="12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18" name="Group 24"/>
            <p:cNvGrpSpPr/>
            <p:nvPr/>
          </p:nvGrpSpPr>
          <p:grpSpPr>
            <a:xfrm>
              <a:off x="8898336" y="1964344"/>
              <a:ext cx="1997579" cy="1743527"/>
              <a:chOff x="6673752" y="1803047"/>
              <a:chExt cx="1498184" cy="1307645"/>
            </a:xfrm>
            <a:solidFill>
              <a:schemeClr val="accent2"/>
            </a:solidFill>
          </p:grpSpPr>
          <p:sp>
            <p:nvSpPr>
              <p:cNvPr id="28" name="Rounded Rectangle 14"/>
              <p:cNvSpPr/>
              <p:nvPr/>
            </p:nvSpPr>
            <p:spPr>
              <a:xfrm>
                <a:off x="6673752" y="1956606"/>
                <a:ext cx="1399247" cy="1154086"/>
              </a:xfrm>
              <a:prstGeom prst="roundRect">
                <a:avLst>
                  <a:gd name="adj" fmla="val 10000"/>
                </a:avLst>
              </a:prstGeom>
              <a:grpFill/>
              <a:ln w="19050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9" name="Freeform 15"/>
              <p:cNvSpPr/>
              <p:nvPr/>
            </p:nvSpPr>
            <p:spPr>
              <a:xfrm>
                <a:off x="7041232" y="1803047"/>
                <a:ext cx="1130704" cy="307117"/>
              </a:xfrm>
              <a:custGeom>
                <a:avLst/>
                <a:gdLst>
                  <a:gd name="connsiteX0" fmla="*/ 0 w 1130704"/>
                  <a:gd name="connsiteY0" fmla="*/ 30712 h 307117"/>
                  <a:gd name="connsiteX1" fmla="*/ 30712 w 1130704"/>
                  <a:gd name="connsiteY1" fmla="*/ 0 h 307117"/>
                  <a:gd name="connsiteX2" fmla="*/ 1099992 w 1130704"/>
                  <a:gd name="connsiteY2" fmla="*/ 0 h 307117"/>
                  <a:gd name="connsiteX3" fmla="*/ 1130704 w 1130704"/>
                  <a:gd name="connsiteY3" fmla="*/ 30712 h 307117"/>
                  <a:gd name="connsiteX4" fmla="*/ 1130704 w 1130704"/>
                  <a:gd name="connsiteY4" fmla="*/ 276405 h 307117"/>
                  <a:gd name="connsiteX5" fmla="*/ 1099992 w 1130704"/>
                  <a:gd name="connsiteY5" fmla="*/ 307117 h 307117"/>
                  <a:gd name="connsiteX6" fmla="*/ 30712 w 1130704"/>
                  <a:gd name="connsiteY6" fmla="*/ 307117 h 307117"/>
                  <a:gd name="connsiteX7" fmla="*/ 0 w 1130704"/>
                  <a:gd name="connsiteY7" fmla="*/ 276405 h 307117"/>
                  <a:gd name="connsiteX8" fmla="*/ 0 w 1130704"/>
                  <a:gd name="connsiteY8" fmla="*/ 30712 h 307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0704" h="307117">
                    <a:moveTo>
                      <a:pt x="0" y="30712"/>
                    </a:moveTo>
                    <a:cubicBezTo>
                      <a:pt x="0" y="13750"/>
                      <a:pt x="13750" y="0"/>
                      <a:pt x="30712" y="0"/>
                    </a:cubicBezTo>
                    <a:lnTo>
                      <a:pt x="1099992" y="0"/>
                    </a:lnTo>
                    <a:cubicBezTo>
                      <a:pt x="1116954" y="0"/>
                      <a:pt x="1130704" y="13750"/>
                      <a:pt x="1130704" y="30712"/>
                    </a:cubicBezTo>
                    <a:lnTo>
                      <a:pt x="1130704" y="276405"/>
                    </a:lnTo>
                    <a:cubicBezTo>
                      <a:pt x="1130704" y="293367"/>
                      <a:pt x="1116954" y="307117"/>
                      <a:pt x="1099992" y="307117"/>
                    </a:cubicBezTo>
                    <a:lnTo>
                      <a:pt x="30712" y="307117"/>
                    </a:lnTo>
                    <a:cubicBezTo>
                      <a:pt x="13750" y="307117"/>
                      <a:pt x="0" y="293367"/>
                      <a:pt x="0" y="276405"/>
                    </a:cubicBezTo>
                    <a:lnTo>
                      <a:pt x="0" y="3071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473" tIns="32313" rIns="42473" bIns="32313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keyword</a:t>
                </a:r>
                <a:endParaRPr lang="en-US" altLang="zh-CN" sz="12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20" name="Freeform 6"/>
            <p:cNvSpPr>
              <a:spLocks noEditPoints="1"/>
            </p:cNvSpPr>
            <p:nvPr/>
          </p:nvSpPr>
          <p:spPr bwMode="auto">
            <a:xfrm>
              <a:off x="4344704" y="2658049"/>
              <a:ext cx="824195" cy="776613"/>
            </a:xfrm>
            <a:custGeom>
              <a:avLst/>
              <a:gdLst>
                <a:gd name="T0" fmla="*/ 206 w 638"/>
                <a:gd name="T1" fmla="*/ 360 h 601"/>
                <a:gd name="T2" fmla="*/ 198 w 638"/>
                <a:gd name="T3" fmla="*/ 384 h 601"/>
                <a:gd name="T4" fmla="*/ 58 w 638"/>
                <a:gd name="T5" fmla="*/ 397 h 601"/>
                <a:gd name="T6" fmla="*/ 23 w 638"/>
                <a:gd name="T7" fmla="*/ 499 h 601"/>
                <a:gd name="T8" fmla="*/ 41 w 638"/>
                <a:gd name="T9" fmla="*/ 505 h 601"/>
                <a:gd name="T10" fmla="*/ 42 w 638"/>
                <a:gd name="T11" fmla="*/ 504 h 601"/>
                <a:gd name="T12" fmla="*/ 115 w 638"/>
                <a:gd name="T13" fmla="*/ 436 h 601"/>
                <a:gd name="T14" fmla="*/ 142 w 638"/>
                <a:gd name="T15" fmla="*/ 437 h 601"/>
                <a:gd name="T16" fmla="*/ 181 w 638"/>
                <a:gd name="T17" fmla="*/ 479 h 601"/>
                <a:gd name="T18" fmla="*/ 180 w 638"/>
                <a:gd name="T19" fmla="*/ 505 h 601"/>
                <a:gd name="T20" fmla="*/ 105 w 638"/>
                <a:gd name="T21" fmla="*/ 575 h 601"/>
                <a:gd name="T22" fmla="*/ 110 w 638"/>
                <a:gd name="T23" fmla="*/ 592 h 601"/>
                <a:gd name="T24" fmla="*/ 214 w 638"/>
                <a:gd name="T25" fmla="*/ 565 h 601"/>
                <a:gd name="T26" fmla="*/ 237 w 638"/>
                <a:gd name="T27" fmla="*/ 426 h 601"/>
                <a:gd name="T28" fmla="*/ 262 w 638"/>
                <a:gd name="T29" fmla="*/ 420 h 601"/>
                <a:gd name="T30" fmla="*/ 288 w 638"/>
                <a:gd name="T31" fmla="*/ 397 h 601"/>
                <a:gd name="T32" fmla="*/ 237 w 638"/>
                <a:gd name="T33" fmla="*/ 331 h 601"/>
                <a:gd name="T34" fmla="*/ 206 w 638"/>
                <a:gd name="T35" fmla="*/ 360 h 601"/>
                <a:gd name="T36" fmla="*/ 264 w 638"/>
                <a:gd name="T37" fmla="*/ 155 h 601"/>
                <a:gd name="T38" fmla="*/ 237 w 638"/>
                <a:gd name="T39" fmla="*/ 143 h 601"/>
                <a:gd name="T40" fmla="*/ 255 w 638"/>
                <a:gd name="T41" fmla="*/ 108 h 601"/>
                <a:gd name="T42" fmla="*/ 278 w 638"/>
                <a:gd name="T43" fmla="*/ 106 h 601"/>
                <a:gd name="T44" fmla="*/ 314 w 638"/>
                <a:gd name="T45" fmla="*/ 78 h 601"/>
                <a:gd name="T46" fmla="*/ 315 w 638"/>
                <a:gd name="T47" fmla="*/ 41 h 601"/>
                <a:gd name="T48" fmla="*/ 296 w 638"/>
                <a:gd name="T49" fmla="*/ 16 h 601"/>
                <a:gd name="T50" fmla="*/ 259 w 638"/>
                <a:gd name="T51" fmla="*/ 8 h 601"/>
                <a:gd name="T52" fmla="*/ 223 w 638"/>
                <a:gd name="T53" fmla="*/ 36 h 601"/>
                <a:gd name="T54" fmla="*/ 216 w 638"/>
                <a:gd name="T55" fmla="*/ 58 h 601"/>
                <a:gd name="T56" fmla="*/ 144 w 638"/>
                <a:gd name="T57" fmla="*/ 86 h 601"/>
                <a:gd name="T58" fmla="*/ 100 w 638"/>
                <a:gd name="T59" fmla="*/ 144 h 601"/>
                <a:gd name="T60" fmla="*/ 61 w 638"/>
                <a:gd name="T61" fmla="*/ 143 h 601"/>
                <a:gd name="T62" fmla="*/ 15 w 638"/>
                <a:gd name="T63" fmla="*/ 178 h 601"/>
                <a:gd name="T64" fmla="*/ 13 w 638"/>
                <a:gd name="T65" fmla="*/ 229 h 601"/>
                <a:gd name="T66" fmla="*/ 39 w 638"/>
                <a:gd name="T67" fmla="*/ 262 h 601"/>
                <a:gd name="T68" fmla="*/ 89 w 638"/>
                <a:gd name="T69" fmla="*/ 273 h 601"/>
                <a:gd name="T70" fmla="*/ 135 w 638"/>
                <a:gd name="T71" fmla="*/ 237 h 601"/>
                <a:gd name="T72" fmla="*/ 143 w 638"/>
                <a:gd name="T73" fmla="*/ 199 h 601"/>
                <a:gd name="T74" fmla="*/ 181 w 638"/>
                <a:gd name="T75" fmla="*/ 189 h 601"/>
                <a:gd name="T76" fmla="*/ 187 w 638"/>
                <a:gd name="T77" fmla="*/ 216 h 601"/>
                <a:gd name="T78" fmla="*/ 435 w 638"/>
                <a:gd name="T79" fmla="*/ 534 h 601"/>
                <a:gd name="T80" fmla="*/ 481 w 638"/>
                <a:gd name="T81" fmla="*/ 540 h 601"/>
                <a:gd name="T82" fmla="*/ 506 w 638"/>
                <a:gd name="T83" fmla="*/ 521 h 601"/>
                <a:gd name="T84" fmla="*/ 512 w 638"/>
                <a:gd name="T85" fmla="*/ 474 h 601"/>
                <a:gd name="T86" fmla="*/ 264 w 638"/>
                <a:gd name="T87" fmla="*/ 155 h 601"/>
                <a:gd name="T88" fmla="*/ 632 w 638"/>
                <a:gd name="T89" fmla="*/ 107 h 601"/>
                <a:gd name="T90" fmla="*/ 614 w 638"/>
                <a:gd name="T91" fmla="*/ 101 h 601"/>
                <a:gd name="T92" fmla="*/ 613 w 638"/>
                <a:gd name="T93" fmla="*/ 102 h 601"/>
                <a:gd name="T94" fmla="*/ 540 w 638"/>
                <a:gd name="T95" fmla="*/ 170 h 601"/>
                <a:gd name="T96" fmla="*/ 513 w 638"/>
                <a:gd name="T97" fmla="*/ 169 h 601"/>
                <a:gd name="T98" fmla="*/ 474 w 638"/>
                <a:gd name="T99" fmla="*/ 127 h 601"/>
                <a:gd name="T100" fmla="*/ 475 w 638"/>
                <a:gd name="T101" fmla="*/ 101 h 601"/>
                <a:gd name="T102" fmla="*/ 550 w 638"/>
                <a:gd name="T103" fmla="*/ 31 h 601"/>
                <a:gd name="T104" fmla="*/ 545 w 638"/>
                <a:gd name="T105" fmla="*/ 14 h 601"/>
                <a:gd name="T106" fmla="*/ 440 w 638"/>
                <a:gd name="T107" fmla="*/ 41 h 601"/>
                <a:gd name="T108" fmla="*/ 418 w 638"/>
                <a:gd name="T109" fmla="*/ 180 h 601"/>
                <a:gd name="T110" fmla="*/ 392 w 638"/>
                <a:gd name="T111" fmla="*/ 186 h 601"/>
                <a:gd name="T112" fmla="*/ 355 w 638"/>
                <a:gd name="T113" fmla="*/ 221 h 601"/>
                <a:gd name="T114" fmla="*/ 406 w 638"/>
                <a:gd name="T115" fmla="*/ 286 h 601"/>
                <a:gd name="T116" fmla="*/ 449 w 638"/>
                <a:gd name="T117" fmla="*/ 247 h 601"/>
                <a:gd name="T118" fmla="*/ 456 w 638"/>
                <a:gd name="T119" fmla="*/ 221 h 601"/>
                <a:gd name="T120" fmla="*/ 597 w 638"/>
                <a:gd name="T121" fmla="*/ 209 h 601"/>
                <a:gd name="T122" fmla="*/ 632 w 638"/>
                <a:gd name="T123" fmla="*/ 107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8" h="601">
                  <a:moveTo>
                    <a:pt x="206" y="360"/>
                  </a:moveTo>
                  <a:cubicBezTo>
                    <a:pt x="199" y="366"/>
                    <a:pt x="196" y="375"/>
                    <a:pt x="198" y="384"/>
                  </a:cubicBezTo>
                  <a:cubicBezTo>
                    <a:pt x="155" y="357"/>
                    <a:pt x="97" y="360"/>
                    <a:pt x="58" y="397"/>
                  </a:cubicBezTo>
                  <a:cubicBezTo>
                    <a:pt x="29" y="424"/>
                    <a:pt x="17" y="463"/>
                    <a:pt x="23" y="499"/>
                  </a:cubicBezTo>
                  <a:cubicBezTo>
                    <a:pt x="24" y="504"/>
                    <a:pt x="29" y="515"/>
                    <a:pt x="41" y="505"/>
                  </a:cubicBezTo>
                  <a:cubicBezTo>
                    <a:pt x="41" y="504"/>
                    <a:pt x="41" y="504"/>
                    <a:pt x="42" y="504"/>
                  </a:cubicBezTo>
                  <a:cubicBezTo>
                    <a:pt x="115" y="436"/>
                    <a:pt x="115" y="436"/>
                    <a:pt x="115" y="436"/>
                  </a:cubicBezTo>
                  <a:cubicBezTo>
                    <a:pt x="122" y="429"/>
                    <a:pt x="134" y="429"/>
                    <a:pt x="142" y="437"/>
                  </a:cubicBezTo>
                  <a:cubicBezTo>
                    <a:pt x="181" y="479"/>
                    <a:pt x="181" y="479"/>
                    <a:pt x="181" y="479"/>
                  </a:cubicBezTo>
                  <a:cubicBezTo>
                    <a:pt x="188" y="486"/>
                    <a:pt x="187" y="498"/>
                    <a:pt x="180" y="505"/>
                  </a:cubicBezTo>
                  <a:cubicBezTo>
                    <a:pt x="105" y="575"/>
                    <a:pt x="105" y="575"/>
                    <a:pt x="105" y="575"/>
                  </a:cubicBezTo>
                  <a:cubicBezTo>
                    <a:pt x="93" y="586"/>
                    <a:pt x="106" y="591"/>
                    <a:pt x="110" y="592"/>
                  </a:cubicBezTo>
                  <a:cubicBezTo>
                    <a:pt x="146" y="601"/>
                    <a:pt x="185" y="592"/>
                    <a:pt x="214" y="565"/>
                  </a:cubicBezTo>
                  <a:cubicBezTo>
                    <a:pt x="254" y="528"/>
                    <a:pt x="261" y="471"/>
                    <a:pt x="237" y="426"/>
                  </a:cubicBezTo>
                  <a:cubicBezTo>
                    <a:pt x="246" y="428"/>
                    <a:pt x="255" y="427"/>
                    <a:pt x="262" y="420"/>
                  </a:cubicBezTo>
                  <a:cubicBezTo>
                    <a:pt x="288" y="397"/>
                    <a:pt x="288" y="397"/>
                    <a:pt x="288" y="397"/>
                  </a:cubicBezTo>
                  <a:cubicBezTo>
                    <a:pt x="237" y="331"/>
                    <a:pt x="237" y="331"/>
                    <a:pt x="237" y="331"/>
                  </a:cubicBezTo>
                  <a:lnTo>
                    <a:pt x="206" y="360"/>
                  </a:lnTo>
                  <a:close/>
                  <a:moveTo>
                    <a:pt x="264" y="155"/>
                  </a:moveTo>
                  <a:cubicBezTo>
                    <a:pt x="258" y="147"/>
                    <a:pt x="247" y="143"/>
                    <a:pt x="237" y="143"/>
                  </a:cubicBezTo>
                  <a:cubicBezTo>
                    <a:pt x="246" y="131"/>
                    <a:pt x="252" y="119"/>
                    <a:pt x="255" y="108"/>
                  </a:cubicBezTo>
                  <a:cubicBezTo>
                    <a:pt x="263" y="111"/>
                    <a:pt x="271" y="111"/>
                    <a:pt x="278" y="106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324" y="70"/>
                    <a:pt x="325" y="53"/>
                    <a:pt x="315" y="41"/>
                  </a:cubicBezTo>
                  <a:cubicBezTo>
                    <a:pt x="296" y="16"/>
                    <a:pt x="296" y="16"/>
                    <a:pt x="296" y="16"/>
                  </a:cubicBezTo>
                  <a:cubicBezTo>
                    <a:pt x="286" y="4"/>
                    <a:pt x="270" y="0"/>
                    <a:pt x="259" y="8"/>
                  </a:cubicBezTo>
                  <a:cubicBezTo>
                    <a:pt x="223" y="36"/>
                    <a:pt x="223" y="36"/>
                    <a:pt x="223" y="36"/>
                  </a:cubicBezTo>
                  <a:cubicBezTo>
                    <a:pt x="217" y="41"/>
                    <a:pt x="215" y="50"/>
                    <a:pt x="216" y="58"/>
                  </a:cubicBezTo>
                  <a:cubicBezTo>
                    <a:pt x="194" y="58"/>
                    <a:pt x="168" y="67"/>
                    <a:pt x="144" y="86"/>
                  </a:cubicBezTo>
                  <a:cubicBezTo>
                    <a:pt x="122" y="103"/>
                    <a:pt x="107" y="124"/>
                    <a:pt x="100" y="144"/>
                  </a:cubicBezTo>
                  <a:cubicBezTo>
                    <a:pt x="88" y="135"/>
                    <a:pt x="72" y="134"/>
                    <a:pt x="61" y="143"/>
                  </a:cubicBezTo>
                  <a:cubicBezTo>
                    <a:pt x="15" y="178"/>
                    <a:pt x="15" y="178"/>
                    <a:pt x="15" y="178"/>
                  </a:cubicBezTo>
                  <a:cubicBezTo>
                    <a:pt x="1" y="189"/>
                    <a:pt x="0" y="212"/>
                    <a:pt x="13" y="229"/>
                  </a:cubicBezTo>
                  <a:cubicBezTo>
                    <a:pt x="39" y="262"/>
                    <a:pt x="39" y="262"/>
                    <a:pt x="39" y="262"/>
                  </a:cubicBezTo>
                  <a:cubicBezTo>
                    <a:pt x="52" y="279"/>
                    <a:pt x="75" y="284"/>
                    <a:pt x="89" y="273"/>
                  </a:cubicBezTo>
                  <a:cubicBezTo>
                    <a:pt x="135" y="237"/>
                    <a:pt x="135" y="237"/>
                    <a:pt x="135" y="237"/>
                  </a:cubicBezTo>
                  <a:cubicBezTo>
                    <a:pt x="146" y="229"/>
                    <a:pt x="148" y="213"/>
                    <a:pt x="143" y="199"/>
                  </a:cubicBezTo>
                  <a:cubicBezTo>
                    <a:pt x="155" y="198"/>
                    <a:pt x="168" y="195"/>
                    <a:pt x="181" y="189"/>
                  </a:cubicBezTo>
                  <a:cubicBezTo>
                    <a:pt x="179" y="198"/>
                    <a:pt x="181" y="208"/>
                    <a:pt x="187" y="216"/>
                  </a:cubicBezTo>
                  <a:cubicBezTo>
                    <a:pt x="435" y="534"/>
                    <a:pt x="435" y="534"/>
                    <a:pt x="435" y="534"/>
                  </a:cubicBezTo>
                  <a:cubicBezTo>
                    <a:pt x="446" y="549"/>
                    <a:pt x="467" y="551"/>
                    <a:pt x="481" y="540"/>
                  </a:cubicBezTo>
                  <a:cubicBezTo>
                    <a:pt x="506" y="521"/>
                    <a:pt x="506" y="521"/>
                    <a:pt x="506" y="521"/>
                  </a:cubicBezTo>
                  <a:cubicBezTo>
                    <a:pt x="521" y="509"/>
                    <a:pt x="523" y="488"/>
                    <a:pt x="512" y="474"/>
                  </a:cubicBezTo>
                  <a:lnTo>
                    <a:pt x="264" y="155"/>
                  </a:lnTo>
                  <a:close/>
                  <a:moveTo>
                    <a:pt x="632" y="107"/>
                  </a:moveTo>
                  <a:cubicBezTo>
                    <a:pt x="630" y="102"/>
                    <a:pt x="626" y="91"/>
                    <a:pt x="614" y="101"/>
                  </a:cubicBezTo>
                  <a:cubicBezTo>
                    <a:pt x="614" y="102"/>
                    <a:pt x="613" y="102"/>
                    <a:pt x="613" y="102"/>
                  </a:cubicBezTo>
                  <a:cubicBezTo>
                    <a:pt x="540" y="170"/>
                    <a:pt x="540" y="170"/>
                    <a:pt x="540" y="170"/>
                  </a:cubicBezTo>
                  <a:cubicBezTo>
                    <a:pt x="532" y="177"/>
                    <a:pt x="520" y="177"/>
                    <a:pt x="513" y="169"/>
                  </a:cubicBezTo>
                  <a:cubicBezTo>
                    <a:pt x="474" y="127"/>
                    <a:pt x="474" y="127"/>
                    <a:pt x="474" y="127"/>
                  </a:cubicBezTo>
                  <a:cubicBezTo>
                    <a:pt x="467" y="120"/>
                    <a:pt x="468" y="108"/>
                    <a:pt x="475" y="101"/>
                  </a:cubicBezTo>
                  <a:cubicBezTo>
                    <a:pt x="550" y="31"/>
                    <a:pt x="550" y="31"/>
                    <a:pt x="550" y="31"/>
                  </a:cubicBezTo>
                  <a:cubicBezTo>
                    <a:pt x="561" y="20"/>
                    <a:pt x="549" y="15"/>
                    <a:pt x="545" y="14"/>
                  </a:cubicBezTo>
                  <a:cubicBezTo>
                    <a:pt x="509" y="5"/>
                    <a:pt x="470" y="14"/>
                    <a:pt x="440" y="41"/>
                  </a:cubicBezTo>
                  <a:cubicBezTo>
                    <a:pt x="401" y="78"/>
                    <a:pt x="394" y="135"/>
                    <a:pt x="418" y="180"/>
                  </a:cubicBezTo>
                  <a:cubicBezTo>
                    <a:pt x="409" y="178"/>
                    <a:pt x="399" y="180"/>
                    <a:pt x="392" y="186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406" y="286"/>
                    <a:pt x="406" y="286"/>
                    <a:pt x="406" y="286"/>
                  </a:cubicBezTo>
                  <a:cubicBezTo>
                    <a:pt x="449" y="247"/>
                    <a:pt x="449" y="247"/>
                    <a:pt x="449" y="247"/>
                  </a:cubicBezTo>
                  <a:cubicBezTo>
                    <a:pt x="456" y="240"/>
                    <a:pt x="458" y="231"/>
                    <a:pt x="456" y="221"/>
                  </a:cubicBezTo>
                  <a:cubicBezTo>
                    <a:pt x="499" y="249"/>
                    <a:pt x="557" y="246"/>
                    <a:pt x="597" y="209"/>
                  </a:cubicBezTo>
                  <a:cubicBezTo>
                    <a:pt x="626" y="182"/>
                    <a:pt x="638" y="143"/>
                    <a:pt x="632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i="0" u="none" strike="noStrike" kern="1200" cap="none" spc="0" normalizeH="0" baseline="0" noProof="0">
                <a:ln>
                  <a:noFill/>
                </a:ln>
                <a:solidFill>
                  <a:srgbClr val="003229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6908801" y="2404724"/>
              <a:ext cx="777969" cy="902059"/>
            </a:xfrm>
            <a:custGeom>
              <a:avLst/>
              <a:gdLst>
                <a:gd name="T0" fmla="*/ 229 w 443"/>
                <a:gd name="T1" fmla="*/ 257 h 514"/>
                <a:gd name="T2" fmla="*/ 236 w 443"/>
                <a:gd name="T3" fmla="*/ 252 h 514"/>
                <a:gd name="T4" fmla="*/ 268 w 443"/>
                <a:gd name="T5" fmla="*/ 191 h 514"/>
                <a:gd name="T6" fmla="*/ 229 w 443"/>
                <a:gd name="T7" fmla="*/ 191 h 514"/>
                <a:gd name="T8" fmla="*/ 229 w 443"/>
                <a:gd name="T9" fmla="*/ 257 h 514"/>
                <a:gd name="T10" fmla="*/ 167 w 443"/>
                <a:gd name="T11" fmla="*/ 113 h 514"/>
                <a:gd name="T12" fmla="*/ 167 w 443"/>
                <a:gd name="T13" fmla="*/ 265 h 514"/>
                <a:gd name="T14" fmla="*/ 212 w 443"/>
                <a:gd name="T15" fmla="*/ 264 h 514"/>
                <a:gd name="T16" fmla="*/ 212 w 443"/>
                <a:gd name="T17" fmla="*/ 113 h 514"/>
                <a:gd name="T18" fmla="*/ 167 w 443"/>
                <a:gd name="T19" fmla="*/ 113 h 514"/>
                <a:gd name="T20" fmla="*/ 125 w 443"/>
                <a:gd name="T21" fmla="*/ 236 h 514"/>
                <a:gd name="T22" fmla="*/ 150 w 443"/>
                <a:gd name="T23" fmla="*/ 258 h 514"/>
                <a:gd name="T24" fmla="*/ 150 w 443"/>
                <a:gd name="T25" fmla="*/ 155 h 514"/>
                <a:gd name="T26" fmla="*/ 117 w 443"/>
                <a:gd name="T27" fmla="*/ 155 h 514"/>
                <a:gd name="T28" fmla="*/ 125 w 443"/>
                <a:gd name="T29" fmla="*/ 236 h 514"/>
                <a:gd name="T30" fmla="*/ 428 w 443"/>
                <a:gd name="T31" fmla="*/ 431 h 514"/>
                <a:gd name="T32" fmla="*/ 371 w 443"/>
                <a:gd name="T33" fmla="*/ 354 h 514"/>
                <a:gd name="T34" fmla="*/ 329 w 443"/>
                <a:gd name="T35" fmla="*/ 335 h 514"/>
                <a:gd name="T36" fmla="*/ 326 w 443"/>
                <a:gd name="T37" fmla="*/ 326 h 514"/>
                <a:gd name="T38" fmla="*/ 317 w 443"/>
                <a:gd name="T39" fmla="*/ 314 h 514"/>
                <a:gd name="T40" fmla="*/ 305 w 443"/>
                <a:gd name="T41" fmla="*/ 308 h 514"/>
                <a:gd name="T42" fmla="*/ 323 w 443"/>
                <a:gd name="T43" fmla="*/ 90 h 514"/>
                <a:gd name="T44" fmla="*/ 90 w 443"/>
                <a:gd name="T45" fmla="*/ 55 h 514"/>
                <a:gd name="T46" fmla="*/ 55 w 443"/>
                <a:gd name="T47" fmla="*/ 288 h 514"/>
                <a:gd name="T48" fmla="*/ 269 w 443"/>
                <a:gd name="T49" fmla="*/ 335 h 514"/>
                <a:gd name="T50" fmla="*/ 271 w 443"/>
                <a:gd name="T51" fmla="*/ 348 h 514"/>
                <a:gd name="T52" fmla="*/ 280 w 443"/>
                <a:gd name="T53" fmla="*/ 360 h 514"/>
                <a:gd name="T54" fmla="*/ 288 w 443"/>
                <a:gd name="T55" fmla="*/ 365 h 514"/>
                <a:gd name="T56" fmla="*/ 294 w 443"/>
                <a:gd name="T57" fmla="*/ 411 h 514"/>
                <a:gd name="T58" fmla="*/ 351 w 443"/>
                <a:gd name="T59" fmla="*/ 488 h 514"/>
                <a:gd name="T60" fmla="*/ 418 w 443"/>
                <a:gd name="T61" fmla="*/ 498 h 514"/>
                <a:gd name="T62" fmla="*/ 428 w 443"/>
                <a:gd name="T63" fmla="*/ 431 h 514"/>
                <a:gd name="T64" fmla="*/ 250 w 443"/>
                <a:gd name="T65" fmla="*/ 271 h 514"/>
                <a:gd name="T66" fmla="*/ 106 w 443"/>
                <a:gd name="T67" fmla="*/ 250 h 514"/>
                <a:gd name="T68" fmla="*/ 128 w 443"/>
                <a:gd name="T69" fmla="*/ 106 h 514"/>
                <a:gd name="T70" fmla="*/ 271 w 443"/>
                <a:gd name="T71" fmla="*/ 128 h 514"/>
                <a:gd name="T72" fmla="*/ 250 w 443"/>
                <a:gd name="T73" fmla="*/ 271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" h="514">
                  <a:moveTo>
                    <a:pt x="229" y="257"/>
                  </a:moveTo>
                  <a:cubicBezTo>
                    <a:pt x="231" y="256"/>
                    <a:pt x="234" y="254"/>
                    <a:pt x="236" y="252"/>
                  </a:cubicBezTo>
                  <a:cubicBezTo>
                    <a:pt x="256" y="237"/>
                    <a:pt x="267" y="215"/>
                    <a:pt x="268" y="191"/>
                  </a:cubicBezTo>
                  <a:cubicBezTo>
                    <a:pt x="229" y="191"/>
                    <a:pt x="229" y="191"/>
                    <a:pt x="229" y="191"/>
                  </a:cubicBezTo>
                  <a:lnTo>
                    <a:pt x="229" y="257"/>
                  </a:lnTo>
                  <a:close/>
                  <a:moveTo>
                    <a:pt x="167" y="113"/>
                  </a:moveTo>
                  <a:cubicBezTo>
                    <a:pt x="167" y="265"/>
                    <a:pt x="167" y="265"/>
                    <a:pt x="167" y="265"/>
                  </a:cubicBezTo>
                  <a:cubicBezTo>
                    <a:pt x="182" y="269"/>
                    <a:pt x="197" y="269"/>
                    <a:pt x="212" y="264"/>
                  </a:cubicBezTo>
                  <a:cubicBezTo>
                    <a:pt x="212" y="113"/>
                    <a:pt x="212" y="113"/>
                    <a:pt x="212" y="113"/>
                  </a:cubicBezTo>
                  <a:cubicBezTo>
                    <a:pt x="197" y="109"/>
                    <a:pt x="182" y="109"/>
                    <a:pt x="167" y="113"/>
                  </a:cubicBezTo>
                  <a:close/>
                  <a:moveTo>
                    <a:pt x="125" y="236"/>
                  </a:moveTo>
                  <a:cubicBezTo>
                    <a:pt x="132" y="245"/>
                    <a:pt x="141" y="252"/>
                    <a:pt x="150" y="258"/>
                  </a:cubicBezTo>
                  <a:cubicBezTo>
                    <a:pt x="150" y="155"/>
                    <a:pt x="150" y="155"/>
                    <a:pt x="150" y="155"/>
                  </a:cubicBezTo>
                  <a:cubicBezTo>
                    <a:pt x="117" y="155"/>
                    <a:pt x="117" y="155"/>
                    <a:pt x="117" y="155"/>
                  </a:cubicBezTo>
                  <a:cubicBezTo>
                    <a:pt x="105" y="181"/>
                    <a:pt x="107" y="212"/>
                    <a:pt x="125" y="236"/>
                  </a:cubicBezTo>
                  <a:close/>
                  <a:moveTo>
                    <a:pt x="428" y="431"/>
                  </a:moveTo>
                  <a:cubicBezTo>
                    <a:pt x="371" y="354"/>
                    <a:pt x="371" y="354"/>
                    <a:pt x="371" y="354"/>
                  </a:cubicBezTo>
                  <a:cubicBezTo>
                    <a:pt x="361" y="341"/>
                    <a:pt x="345" y="334"/>
                    <a:pt x="329" y="335"/>
                  </a:cubicBezTo>
                  <a:cubicBezTo>
                    <a:pt x="329" y="332"/>
                    <a:pt x="328" y="328"/>
                    <a:pt x="326" y="326"/>
                  </a:cubicBezTo>
                  <a:cubicBezTo>
                    <a:pt x="317" y="314"/>
                    <a:pt x="317" y="314"/>
                    <a:pt x="317" y="314"/>
                  </a:cubicBezTo>
                  <a:cubicBezTo>
                    <a:pt x="315" y="310"/>
                    <a:pt x="310" y="308"/>
                    <a:pt x="305" y="308"/>
                  </a:cubicBezTo>
                  <a:cubicBezTo>
                    <a:pt x="364" y="251"/>
                    <a:pt x="373" y="157"/>
                    <a:pt x="323" y="90"/>
                  </a:cubicBezTo>
                  <a:cubicBezTo>
                    <a:pt x="268" y="16"/>
                    <a:pt x="164" y="0"/>
                    <a:pt x="90" y="55"/>
                  </a:cubicBezTo>
                  <a:cubicBezTo>
                    <a:pt x="16" y="110"/>
                    <a:pt x="0" y="214"/>
                    <a:pt x="55" y="288"/>
                  </a:cubicBezTo>
                  <a:cubicBezTo>
                    <a:pt x="105" y="356"/>
                    <a:pt x="197" y="375"/>
                    <a:pt x="269" y="335"/>
                  </a:cubicBezTo>
                  <a:cubicBezTo>
                    <a:pt x="268" y="340"/>
                    <a:pt x="268" y="345"/>
                    <a:pt x="271" y="348"/>
                  </a:cubicBezTo>
                  <a:cubicBezTo>
                    <a:pt x="280" y="360"/>
                    <a:pt x="280" y="360"/>
                    <a:pt x="280" y="360"/>
                  </a:cubicBezTo>
                  <a:cubicBezTo>
                    <a:pt x="282" y="363"/>
                    <a:pt x="285" y="364"/>
                    <a:pt x="288" y="365"/>
                  </a:cubicBezTo>
                  <a:cubicBezTo>
                    <a:pt x="282" y="380"/>
                    <a:pt x="284" y="397"/>
                    <a:pt x="294" y="411"/>
                  </a:cubicBezTo>
                  <a:cubicBezTo>
                    <a:pt x="351" y="488"/>
                    <a:pt x="351" y="488"/>
                    <a:pt x="351" y="488"/>
                  </a:cubicBezTo>
                  <a:cubicBezTo>
                    <a:pt x="367" y="509"/>
                    <a:pt x="397" y="514"/>
                    <a:pt x="418" y="498"/>
                  </a:cubicBezTo>
                  <a:cubicBezTo>
                    <a:pt x="439" y="482"/>
                    <a:pt x="443" y="452"/>
                    <a:pt x="428" y="431"/>
                  </a:cubicBezTo>
                  <a:close/>
                  <a:moveTo>
                    <a:pt x="250" y="271"/>
                  </a:moveTo>
                  <a:cubicBezTo>
                    <a:pt x="204" y="305"/>
                    <a:pt x="140" y="296"/>
                    <a:pt x="106" y="250"/>
                  </a:cubicBezTo>
                  <a:cubicBezTo>
                    <a:pt x="73" y="204"/>
                    <a:pt x="82" y="140"/>
                    <a:pt x="128" y="106"/>
                  </a:cubicBezTo>
                  <a:cubicBezTo>
                    <a:pt x="173" y="73"/>
                    <a:pt x="238" y="82"/>
                    <a:pt x="271" y="128"/>
                  </a:cubicBezTo>
                  <a:cubicBezTo>
                    <a:pt x="305" y="173"/>
                    <a:pt x="296" y="238"/>
                    <a:pt x="250" y="2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i="0" u="none" strike="noStrike" kern="1200" cap="none" spc="0" normalizeH="0" baseline="0" noProof="0">
                <a:ln>
                  <a:noFill/>
                </a:ln>
                <a:solidFill>
                  <a:srgbClr val="003229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9438628" y="2722586"/>
              <a:ext cx="851784" cy="647652"/>
            </a:xfrm>
            <a:custGeom>
              <a:avLst/>
              <a:gdLst>
                <a:gd name="T0" fmla="*/ 49 w 177"/>
                <a:gd name="T1" fmla="*/ 114 h 115"/>
                <a:gd name="T2" fmla="*/ 40 w 177"/>
                <a:gd name="T3" fmla="*/ 108 h 115"/>
                <a:gd name="T4" fmla="*/ 40 w 177"/>
                <a:gd name="T5" fmla="*/ 108 h 115"/>
                <a:gd name="T6" fmla="*/ 5 w 177"/>
                <a:gd name="T7" fmla="*/ 59 h 115"/>
                <a:gd name="T8" fmla="*/ 5 w 177"/>
                <a:gd name="T9" fmla="*/ 59 h 115"/>
                <a:gd name="T10" fmla="*/ 9 w 177"/>
                <a:gd name="T11" fmla="*/ 38 h 115"/>
                <a:gd name="T12" fmla="*/ 9 w 177"/>
                <a:gd name="T13" fmla="*/ 38 h 115"/>
                <a:gd name="T14" fmla="*/ 29 w 177"/>
                <a:gd name="T15" fmla="*/ 42 h 115"/>
                <a:gd name="T16" fmla="*/ 29 w 177"/>
                <a:gd name="T17" fmla="*/ 42 h 115"/>
                <a:gd name="T18" fmla="*/ 55 w 177"/>
                <a:gd name="T19" fmla="*/ 79 h 115"/>
                <a:gd name="T20" fmla="*/ 151 w 177"/>
                <a:gd name="T21" fmla="*/ 5 h 115"/>
                <a:gd name="T22" fmla="*/ 172 w 177"/>
                <a:gd name="T23" fmla="*/ 7 h 115"/>
                <a:gd name="T24" fmla="*/ 172 w 177"/>
                <a:gd name="T25" fmla="*/ 7 h 115"/>
                <a:gd name="T26" fmla="*/ 170 w 177"/>
                <a:gd name="T27" fmla="*/ 28 h 115"/>
                <a:gd name="T28" fmla="*/ 170 w 177"/>
                <a:gd name="T29" fmla="*/ 28 h 115"/>
                <a:gd name="T30" fmla="*/ 61 w 177"/>
                <a:gd name="T31" fmla="*/ 111 h 115"/>
                <a:gd name="T32" fmla="*/ 52 w 177"/>
                <a:gd name="T33" fmla="*/ 115 h 115"/>
                <a:gd name="T34" fmla="*/ 52 w 177"/>
                <a:gd name="T35" fmla="*/ 115 h 115"/>
                <a:gd name="T36" fmla="*/ 49 w 177"/>
                <a:gd name="T37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7" h="115">
                  <a:moveTo>
                    <a:pt x="49" y="114"/>
                  </a:moveTo>
                  <a:cubicBezTo>
                    <a:pt x="46" y="114"/>
                    <a:pt x="42" y="112"/>
                    <a:pt x="40" y="108"/>
                  </a:cubicBezTo>
                  <a:cubicBezTo>
                    <a:pt x="40" y="108"/>
                    <a:pt x="40" y="108"/>
                    <a:pt x="40" y="108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0" y="52"/>
                    <a:pt x="2" y="43"/>
                    <a:pt x="9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5" y="33"/>
                    <a:pt x="25" y="35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151" y="5"/>
                    <a:pt x="151" y="5"/>
                    <a:pt x="151" y="5"/>
                  </a:cubicBezTo>
                  <a:cubicBezTo>
                    <a:pt x="158" y="0"/>
                    <a:pt x="167" y="1"/>
                    <a:pt x="172" y="7"/>
                  </a:cubicBezTo>
                  <a:cubicBezTo>
                    <a:pt x="172" y="7"/>
                    <a:pt x="172" y="7"/>
                    <a:pt x="172" y="7"/>
                  </a:cubicBezTo>
                  <a:cubicBezTo>
                    <a:pt x="177" y="14"/>
                    <a:pt x="176" y="23"/>
                    <a:pt x="170" y="28"/>
                  </a:cubicBezTo>
                  <a:cubicBezTo>
                    <a:pt x="170" y="28"/>
                    <a:pt x="170" y="28"/>
                    <a:pt x="170" y="28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58" y="113"/>
                    <a:pt x="55" y="115"/>
                    <a:pt x="52" y="115"/>
                  </a:cubicBezTo>
                  <a:cubicBezTo>
                    <a:pt x="52" y="115"/>
                    <a:pt x="52" y="115"/>
                    <a:pt x="52" y="115"/>
                  </a:cubicBezTo>
                  <a:cubicBezTo>
                    <a:pt x="51" y="115"/>
                    <a:pt x="50" y="114"/>
                    <a:pt x="49" y="1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i="0" u="none" strike="noStrike" kern="1200" cap="none" spc="0" normalizeH="0" baseline="0" noProof="0">
                <a:ln>
                  <a:noFill/>
                </a:ln>
                <a:solidFill>
                  <a:srgbClr val="003229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1916529" y="2373999"/>
              <a:ext cx="564087" cy="907381"/>
            </a:xfrm>
            <a:custGeom>
              <a:avLst/>
              <a:gdLst>
                <a:gd name="T0" fmla="*/ 450 w 503"/>
                <a:gd name="T1" fmla="*/ 88 h 809"/>
                <a:gd name="T2" fmla="*/ 265 w 503"/>
                <a:gd name="T3" fmla="*/ 0 h 809"/>
                <a:gd name="T4" fmla="*/ 253 w 503"/>
                <a:gd name="T5" fmla="*/ 0 h 809"/>
                <a:gd name="T6" fmla="*/ 239 w 503"/>
                <a:gd name="T7" fmla="*/ 0 h 809"/>
                <a:gd name="T8" fmla="*/ 238 w 503"/>
                <a:gd name="T9" fmla="*/ 0 h 809"/>
                <a:gd name="T10" fmla="*/ 53 w 503"/>
                <a:gd name="T11" fmla="*/ 88 h 809"/>
                <a:gd name="T12" fmla="*/ 0 w 503"/>
                <a:gd name="T13" fmla="*/ 244 h 809"/>
                <a:gd name="T14" fmla="*/ 21 w 503"/>
                <a:gd name="T15" fmla="*/ 338 h 809"/>
                <a:gd name="T16" fmla="*/ 102 w 503"/>
                <a:gd name="T17" fmla="*/ 522 h 809"/>
                <a:gd name="T18" fmla="*/ 135 w 503"/>
                <a:gd name="T19" fmla="*/ 628 h 809"/>
                <a:gd name="T20" fmla="*/ 142 w 503"/>
                <a:gd name="T21" fmla="*/ 642 h 809"/>
                <a:gd name="T22" fmla="*/ 361 w 503"/>
                <a:gd name="T23" fmla="*/ 642 h 809"/>
                <a:gd name="T24" fmla="*/ 368 w 503"/>
                <a:gd name="T25" fmla="*/ 628 h 809"/>
                <a:gd name="T26" fmla="*/ 401 w 503"/>
                <a:gd name="T27" fmla="*/ 522 h 809"/>
                <a:gd name="T28" fmla="*/ 482 w 503"/>
                <a:gd name="T29" fmla="*/ 338 h 809"/>
                <a:gd name="T30" fmla="*/ 503 w 503"/>
                <a:gd name="T31" fmla="*/ 244 h 809"/>
                <a:gd name="T32" fmla="*/ 450 w 503"/>
                <a:gd name="T33" fmla="*/ 88 h 809"/>
                <a:gd name="T34" fmla="*/ 434 w 503"/>
                <a:gd name="T35" fmla="*/ 313 h 809"/>
                <a:gd name="T36" fmla="*/ 347 w 503"/>
                <a:gd name="T37" fmla="*/ 514 h 809"/>
                <a:gd name="T38" fmla="*/ 330 w 503"/>
                <a:gd name="T39" fmla="*/ 579 h 809"/>
                <a:gd name="T40" fmla="*/ 327 w 503"/>
                <a:gd name="T41" fmla="*/ 587 h 809"/>
                <a:gd name="T42" fmla="*/ 176 w 503"/>
                <a:gd name="T43" fmla="*/ 587 h 809"/>
                <a:gd name="T44" fmla="*/ 156 w 503"/>
                <a:gd name="T45" fmla="*/ 514 h 809"/>
                <a:gd name="T46" fmla="*/ 69 w 503"/>
                <a:gd name="T47" fmla="*/ 313 h 809"/>
                <a:gd name="T48" fmla="*/ 55 w 503"/>
                <a:gd name="T49" fmla="*/ 244 h 809"/>
                <a:gd name="T50" fmla="*/ 95 w 503"/>
                <a:gd name="T51" fmla="*/ 123 h 809"/>
                <a:gd name="T52" fmla="*/ 242 w 503"/>
                <a:gd name="T53" fmla="*/ 55 h 809"/>
                <a:gd name="T54" fmla="*/ 253 w 503"/>
                <a:gd name="T55" fmla="*/ 54 h 809"/>
                <a:gd name="T56" fmla="*/ 261 w 503"/>
                <a:gd name="T57" fmla="*/ 55 h 809"/>
                <a:gd name="T58" fmla="*/ 261 w 503"/>
                <a:gd name="T59" fmla="*/ 55 h 809"/>
                <a:gd name="T60" fmla="*/ 407 w 503"/>
                <a:gd name="T61" fmla="*/ 123 h 809"/>
                <a:gd name="T62" fmla="*/ 448 w 503"/>
                <a:gd name="T63" fmla="*/ 244 h 809"/>
                <a:gd name="T64" fmla="*/ 434 w 503"/>
                <a:gd name="T65" fmla="*/ 313 h 809"/>
                <a:gd name="T66" fmla="*/ 366 w 503"/>
                <a:gd name="T67" fmla="*/ 662 h 809"/>
                <a:gd name="T68" fmla="*/ 137 w 503"/>
                <a:gd name="T69" fmla="*/ 662 h 809"/>
                <a:gd name="T70" fmla="*/ 108 w 503"/>
                <a:gd name="T71" fmla="*/ 683 h 809"/>
                <a:gd name="T72" fmla="*/ 108 w 503"/>
                <a:gd name="T73" fmla="*/ 690 h 809"/>
                <a:gd name="T74" fmla="*/ 137 w 503"/>
                <a:gd name="T75" fmla="*/ 711 h 809"/>
                <a:gd name="T76" fmla="*/ 366 w 503"/>
                <a:gd name="T77" fmla="*/ 711 h 809"/>
                <a:gd name="T78" fmla="*/ 395 w 503"/>
                <a:gd name="T79" fmla="*/ 690 h 809"/>
                <a:gd name="T80" fmla="*/ 395 w 503"/>
                <a:gd name="T81" fmla="*/ 683 h 809"/>
                <a:gd name="T82" fmla="*/ 366 w 503"/>
                <a:gd name="T83" fmla="*/ 662 h 809"/>
                <a:gd name="T84" fmla="*/ 251 w 503"/>
                <a:gd name="T85" fmla="*/ 809 h 809"/>
                <a:gd name="T86" fmla="*/ 342 w 503"/>
                <a:gd name="T87" fmla="*/ 730 h 809"/>
                <a:gd name="T88" fmla="*/ 161 w 503"/>
                <a:gd name="T89" fmla="*/ 730 h 809"/>
                <a:gd name="T90" fmla="*/ 251 w 503"/>
                <a:gd name="T91" fmla="*/ 809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3" h="809">
                  <a:moveTo>
                    <a:pt x="450" y="88"/>
                  </a:moveTo>
                  <a:cubicBezTo>
                    <a:pt x="413" y="41"/>
                    <a:pt x="351" y="5"/>
                    <a:pt x="265" y="0"/>
                  </a:cubicBezTo>
                  <a:cubicBezTo>
                    <a:pt x="261" y="0"/>
                    <a:pt x="257" y="0"/>
                    <a:pt x="253" y="0"/>
                  </a:cubicBezTo>
                  <a:cubicBezTo>
                    <a:pt x="246" y="0"/>
                    <a:pt x="239" y="0"/>
                    <a:pt x="239" y="0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152" y="5"/>
                    <a:pt x="90" y="41"/>
                    <a:pt x="53" y="88"/>
                  </a:cubicBezTo>
                  <a:cubicBezTo>
                    <a:pt x="15" y="136"/>
                    <a:pt x="0" y="194"/>
                    <a:pt x="0" y="244"/>
                  </a:cubicBezTo>
                  <a:cubicBezTo>
                    <a:pt x="0" y="280"/>
                    <a:pt x="7" y="313"/>
                    <a:pt x="21" y="338"/>
                  </a:cubicBezTo>
                  <a:cubicBezTo>
                    <a:pt x="59" y="409"/>
                    <a:pt x="94" y="472"/>
                    <a:pt x="102" y="522"/>
                  </a:cubicBezTo>
                  <a:cubicBezTo>
                    <a:pt x="112" y="585"/>
                    <a:pt x="134" y="626"/>
                    <a:pt x="135" y="628"/>
                  </a:cubicBezTo>
                  <a:cubicBezTo>
                    <a:pt x="142" y="642"/>
                    <a:pt x="142" y="642"/>
                    <a:pt x="142" y="642"/>
                  </a:cubicBezTo>
                  <a:cubicBezTo>
                    <a:pt x="361" y="642"/>
                    <a:pt x="361" y="642"/>
                    <a:pt x="361" y="642"/>
                  </a:cubicBezTo>
                  <a:cubicBezTo>
                    <a:pt x="368" y="628"/>
                    <a:pt x="368" y="628"/>
                    <a:pt x="368" y="628"/>
                  </a:cubicBezTo>
                  <a:cubicBezTo>
                    <a:pt x="369" y="626"/>
                    <a:pt x="391" y="585"/>
                    <a:pt x="401" y="522"/>
                  </a:cubicBezTo>
                  <a:cubicBezTo>
                    <a:pt x="409" y="472"/>
                    <a:pt x="444" y="409"/>
                    <a:pt x="482" y="338"/>
                  </a:cubicBezTo>
                  <a:cubicBezTo>
                    <a:pt x="496" y="313"/>
                    <a:pt x="503" y="280"/>
                    <a:pt x="503" y="244"/>
                  </a:cubicBezTo>
                  <a:cubicBezTo>
                    <a:pt x="503" y="194"/>
                    <a:pt x="488" y="136"/>
                    <a:pt x="450" y="88"/>
                  </a:cubicBezTo>
                  <a:close/>
                  <a:moveTo>
                    <a:pt x="434" y="313"/>
                  </a:moveTo>
                  <a:cubicBezTo>
                    <a:pt x="396" y="383"/>
                    <a:pt x="358" y="448"/>
                    <a:pt x="347" y="514"/>
                  </a:cubicBezTo>
                  <a:cubicBezTo>
                    <a:pt x="343" y="541"/>
                    <a:pt x="336" y="563"/>
                    <a:pt x="330" y="579"/>
                  </a:cubicBezTo>
                  <a:cubicBezTo>
                    <a:pt x="329" y="582"/>
                    <a:pt x="328" y="585"/>
                    <a:pt x="327" y="587"/>
                  </a:cubicBezTo>
                  <a:cubicBezTo>
                    <a:pt x="176" y="587"/>
                    <a:pt x="176" y="587"/>
                    <a:pt x="176" y="587"/>
                  </a:cubicBezTo>
                  <a:cubicBezTo>
                    <a:pt x="170" y="572"/>
                    <a:pt x="161" y="546"/>
                    <a:pt x="156" y="514"/>
                  </a:cubicBezTo>
                  <a:cubicBezTo>
                    <a:pt x="145" y="448"/>
                    <a:pt x="107" y="383"/>
                    <a:pt x="69" y="313"/>
                  </a:cubicBezTo>
                  <a:cubicBezTo>
                    <a:pt x="61" y="298"/>
                    <a:pt x="55" y="273"/>
                    <a:pt x="55" y="244"/>
                  </a:cubicBezTo>
                  <a:cubicBezTo>
                    <a:pt x="55" y="204"/>
                    <a:pt x="67" y="158"/>
                    <a:pt x="95" y="123"/>
                  </a:cubicBezTo>
                  <a:cubicBezTo>
                    <a:pt x="124" y="87"/>
                    <a:pt x="168" y="60"/>
                    <a:pt x="242" y="55"/>
                  </a:cubicBezTo>
                  <a:cubicBezTo>
                    <a:pt x="243" y="55"/>
                    <a:pt x="248" y="54"/>
                    <a:pt x="253" y="54"/>
                  </a:cubicBezTo>
                  <a:cubicBezTo>
                    <a:pt x="256" y="54"/>
                    <a:pt x="259" y="55"/>
                    <a:pt x="261" y="55"/>
                  </a:cubicBezTo>
                  <a:cubicBezTo>
                    <a:pt x="261" y="55"/>
                    <a:pt x="261" y="55"/>
                    <a:pt x="261" y="55"/>
                  </a:cubicBezTo>
                  <a:cubicBezTo>
                    <a:pt x="335" y="60"/>
                    <a:pt x="379" y="87"/>
                    <a:pt x="407" y="123"/>
                  </a:cubicBezTo>
                  <a:cubicBezTo>
                    <a:pt x="436" y="158"/>
                    <a:pt x="448" y="204"/>
                    <a:pt x="448" y="244"/>
                  </a:cubicBezTo>
                  <a:cubicBezTo>
                    <a:pt x="448" y="273"/>
                    <a:pt x="442" y="298"/>
                    <a:pt x="434" y="313"/>
                  </a:cubicBezTo>
                  <a:close/>
                  <a:moveTo>
                    <a:pt x="366" y="662"/>
                  </a:moveTo>
                  <a:cubicBezTo>
                    <a:pt x="137" y="662"/>
                    <a:pt x="137" y="662"/>
                    <a:pt x="137" y="662"/>
                  </a:cubicBezTo>
                  <a:cubicBezTo>
                    <a:pt x="121" y="662"/>
                    <a:pt x="108" y="671"/>
                    <a:pt x="108" y="683"/>
                  </a:cubicBezTo>
                  <a:cubicBezTo>
                    <a:pt x="108" y="690"/>
                    <a:pt x="108" y="690"/>
                    <a:pt x="108" y="690"/>
                  </a:cubicBezTo>
                  <a:cubicBezTo>
                    <a:pt x="108" y="701"/>
                    <a:pt x="121" y="711"/>
                    <a:pt x="137" y="711"/>
                  </a:cubicBezTo>
                  <a:cubicBezTo>
                    <a:pt x="366" y="711"/>
                    <a:pt x="366" y="711"/>
                    <a:pt x="366" y="711"/>
                  </a:cubicBezTo>
                  <a:cubicBezTo>
                    <a:pt x="382" y="711"/>
                    <a:pt x="395" y="701"/>
                    <a:pt x="395" y="690"/>
                  </a:cubicBezTo>
                  <a:cubicBezTo>
                    <a:pt x="395" y="683"/>
                    <a:pt x="395" y="683"/>
                    <a:pt x="395" y="683"/>
                  </a:cubicBezTo>
                  <a:cubicBezTo>
                    <a:pt x="395" y="671"/>
                    <a:pt x="382" y="662"/>
                    <a:pt x="366" y="662"/>
                  </a:cubicBezTo>
                  <a:close/>
                  <a:moveTo>
                    <a:pt x="251" y="809"/>
                  </a:moveTo>
                  <a:cubicBezTo>
                    <a:pt x="301" y="809"/>
                    <a:pt x="342" y="773"/>
                    <a:pt x="342" y="730"/>
                  </a:cubicBezTo>
                  <a:cubicBezTo>
                    <a:pt x="161" y="730"/>
                    <a:pt x="161" y="730"/>
                    <a:pt x="161" y="730"/>
                  </a:cubicBezTo>
                  <a:cubicBezTo>
                    <a:pt x="161" y="773"/>
                    <a:pt x="201" y="809"/>
                    <a:pt x="251" y="8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i="0" u="none" strike="noStrike" kern="1200" cap="none" spc="0" normalizeH="0" baseline="0" noProof="0">
                <a:ln>
                  <a:noFill/>
                </a:ln>
                <a:solidFill>
                  <a:srgbClr val="003229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4" name="Rectangle: Rounded Corners 16"/>
            <p:cNvSpPr/>
            <p:nvPr/>
          </p:nvSpPr>
          <p:spPr>
            <a:xfrm>
              <a:off x="4836034" y="6326525"/>
              <a:ext cx="2571278" cy="2932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7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5" name="Rectangle 17"/>
            <p:cNvSpPr/>
            <p:nvPr/>
          </p:nvSpPr>
          <p:spPr>
            <a:xfrm>
              <a:off x="4974561" y="6306485"/>
              <a:ext cx="228097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text</a:t>
              </a:r>
              <a:endParaRPr lang="en-US" altLang="zh-CN" sz="1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60664" y="5246655"/>
              <a:ext cx="9870674" cy="68076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13163" y="4818526"/>
              <a:ext cx="1965676" cy="44795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284" y="348976"/>
            <a:ext cx="3196942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请输入您的标题</a:t>
            </a:r>
            <a:endParaRPr lang="zh-CN" altLang="en-US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04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78589" y="2535150"/>
            <a:ext cx="8034822" cy="2877366"/>
            <a:chOff x="662131" y="2532834"/>
            <a:chExt cx="10170009" cy="3642003"/>
          </a:xfrm>
        </p:grpSpPr>
        <p:sp>
          <p:nvSpPr>
            <p:cNvPr id="8" name="Oval 14"/>
            <p:cNvSpPr/>
            <p:nvPr/>
          </p:nvSpPr>
          <p:spPr>
            <a:xfrm>
              <a:off x="6133766" y="5325524"/>
              <a:ext cx="401392" cy="4013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" name="Rectangle 18"/>
            <p:cNvSpPr/>
            <p:nvPr/>
          </p:nvSpPr>
          <p:spPr>
            <a:xfrm>
              <a:off x="5898435" y="5795111"/>
              <a:ext cx="875600" cy="1615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text</a:t>
              </a:r>
              <a:endPara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10" name="Rectangle 22"/>
            <p:cNvSpPr/>
            <p:nvPr/>
          </p:nvSpPr>
          <p:spPr>
            <a:xfrm>
              <a:off x="6115921" y="5431733"/>
              <a:ext cx="437082" cy="1947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60</a:t>
              </a:r>
              <a:r>
                <a:rPr lang="en-US" sz="6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%</a:t>
              </a:r>
              <a:endParaRPr lang="en-US" sz="10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15" name="Oval 15"/>
            <p:cNvSpPr/>
            <p:nvPr/>
          </p:nvSpPr>
          <p:spPr>
            <a:xfrm>
              <a:off x="7302166" y="5325524"/>
              <a:ext cx="401392" cy="4013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6" name="Rectangle 19"/>
            <p:cNvSpPr/>
            <p:nvPr/>
          </p:nvSpPr>
          <p:spPr>
            <a:xfrm>
              <a:off x="7065062" y="5795111"/>
              <a:ext cx="875600" cy="1615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text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17" name="Rectangle 23"/>
            <p:cNvSpPr/>
            <p:nvPr/>
          </p:nvSpPr>
          <p:spPr>
            <a:xfrm>
              <a:off x="7284321" y="5431733"/>
              <a:ext cx="437082" cy="1947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75</a:t>
              </a:r>
              <a:r>
                <a:rPr lang="en-US" sz="6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%</a:t>
              </a:r>
              <a:endParaRPr lang="en-US" sz="10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18" name="Oval 16"/>
            <p:cNvSpPr/>
            <p:nvPr/>
          </p:nvSpPr>
          <p:spPr>
            <a:xfrm>
              <a:off x="8470566" y="5325524"/>
              <a:ext cx="401392" cy="4013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0" name="Rectangle 20"/>
            <p:cNvSpPr/>
            <p:nvPr/>
          </p:nvSpPr>
          <p:spPr>
            <a:xfrm>
              <a:off x="8231689" y="5795111"/>
              <a:ext cx="875600" cy="1615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text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21" name="Rectangle 24"/>
            <p:cNvSpPr/>
            <p:nvPr/>
          </p:nvSpPr>
          <p:spPr>
            <a:xfrm>
              <a:off x="8450948" y="5431733"/>
              <a:ext cx="437082" cy="1947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62</a:t>
              </a:r>
              <a:r>
                <a:rPr lang="en-US" sz="6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%</a:t>
              </a:r>
              <a:endParaRPr lang="en-US" sz="10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22" name="Oval 17"/>
            <p:cNvSpPr/>
            <p:nvPr/>
          </p:nvSpPr>
          <p:spPr>
            <a:xfrm>
              <a:off x="9638966" y="5325524"/>
              <a:ext cx="401392" cy="4013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" name="Rectangle 21"/>
            <p:cNvSpPr/>
            <p:nvPr/>
          </p:nvSpPr>
          <p:spPr>
            <a:xfrm>
              <a:off x="9401862" y="5795111"/>
              <a:ext cx="875600" cy="1615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text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sp>
          <p:nvSpPr>
            <p:cNvPr id="24" name="Rectangle 25"/>
            <p:cNvSpPr/>
            <p:nvPr/>
          </p:nvSpPr>
          <p:spPr>
            <a:xfrm>
              <a:off x="9621121" y="5431733"/>
              <a:ext cx="437082" cy="1947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55</a:t>
              </a:r>
              <a:r>
                <a:rPr lang="en-US" sz="6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Roboto Lt" pitchFamily="2" charset="0"/>
                  <a:cs typeface="Calibri Light" panose="020F0302020204030204" pitchFamily="34" charset="0"/>
                </a:rPr>
                <a:t>%</a:t>
              </a:r>
              <a:endParaRPr lang="en-US" sz="10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662131" y="2532834"/>
              <a:ext cx="3642003" cy="3642003"/>
              <a:chOff x="157841" y="1879600"/>
              <a:chExt cx="3251200" cy="3251200"/>
            </a:xfrm>
          </p:grpSpPr>
          <p:sp>
            <p:nvSpPr>
              <p:cNvPr id="29" name="Teardrop 28"/>
              <p:cNvSpPr/>
              <p:nvPr/>
            </p:nvSpPr>
            <p:spPr>
              <a:xfrm>
                <a:off x="157841" y="1879600"/>
                <a:ext cx="3251200" cy="3251200"/>
              </a:xfrm>
              <a:prstGeom prst="teardrop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0" name="Teardrop 28"/>
              <p:cNvSpPr/>
              <p:nvPr/>
            </p:nvSpPr>
            <p:spPr>
              <a:xfrm>
                <a:off x="330918" y="1879600"/>
                <a:ext cx="3077070" cy="3077071"/>
              </a:xfrm>
              <a:prstGeom prst="teardrop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5898434" y="3413945"/>
              <a:ext cx="4933706" cy="1520497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 , lorem ipsum dolor sit </a:t>
              </a:r>
              <a:r>
                <a:rPr lang="en-US" altLang="zh-CN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please add your text here</a:t>
              </a:r>
              <a:endPara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898434" y="2957411"/>
              <a:ext cx="3034737" cy="382092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YOUR  TEXT HERE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001059" y="2707005"/>
              <a:ext cx="135636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469268" y="2444974"/>
            <a:ext cx="7253466" cy="107721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64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演讲完毕 谢谢观看</a:t>
            </a:r>
            <a:endParaRPr lang="zh-CN" altLang="en-US" sz="64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25929" y="3556186"/>
            <a:ext cx="6141220" cy="486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 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 , lorem ipsum dolor sit </a:t>
            </a:r>
            <a:r>
              <a:rPr lang="en-US" altLang="zh-CN" sz="9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please add your text here</a:t>
            </a:r>
            <a:endParaRPr lang="zh-CN" altLang="en-US" sz="900" dirty="0">
              <a:solidFill>
                <a:schemeClr val="accent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54055" y="4208615"/>
            <a:ext cx="4683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spc="3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毕业答辩</a:t>
            </a:r>
            <a:r>
              <a:rPr lang="en-US" altLang="zh-CN" sz="1200" spc="300" dirty="0">
                <a:solidFill>
                  <a:schemeClr val="accent1"/>
                </a:solidFill>
                <a:latin typeface="李旭科书法" panose="02000603000000000000" pitchFamily="2" charset="-122"/>
                <a:ea typeface="李旭科书法" panose="02000603000000000000" pitchFamily="2" charset="-122"/>
                <a:cs typeface="Arial" panose="020B0604020202020204" pitchFamily="34" charset="0"/>
              </a:rPr>
              <a:t>·</a:t>
            </a:r>
            <a:r>
              <a:rPr lang="zh-CN" altLang="en-US" sz="1200" spc="3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论文答辩</a:t>
            </a:r>
            <a:r>
              <a:rPr lang="en-US" altLang="zh-CN" sz="1200" spc="300" dirty="0">
                <a:solidFill>
                  <a:schemeClr val="accent1"/>
                </a:solidFill>
                <a:latin typeface="李旭科书法" panose="02000603000000000000" pitchFamily="2" charset="-122"/>
                <a:ea typeface="李旭科书法" panose="02000603000000000000" pitchFamily="2" charset="-122"/>
                <a:cs typeface="Arial" panose="020B0604020202020204" pitchFamily="34" charset="0"/>
              </a:rPr>
              <a:t>·</a:t>
            </a:r>
            <a:r>
              <a:rPr lang="zh-CN" altLang="en-US" sz="1200" spc="3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毕业设计</a:t>
            </a:r>
            <a:r>
              <a:rPr lang="en-US" altLang="zh-CN" sz="1200" spc="300" dirty="0">
                <a:solidFill>
                  <a:schemeClr val="accent1"/>
                </a:solidFill>
                <a:latin typeface="李旭科书法" panose="02000603000000000000" pitchFamily="2" charset="-122"/>
                <a:ea typeface="李旭科书法" panose="02000603000000000000" pitchFamily="2" charset="-122"/>
                <a:cs typeface="Arial" panose="020B0604020202020204" pitchFamily="34" charset="0"/>
              </a:rPr>
              <a:t>·</a:t>
            </a:r>
            <a:r>
              <a:rPr lang="zh-CN" altLang="en-US" sz="1200" spc="3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答辩通用</a:t>
            </a:r>
            <a:endParaRPr lang="zh-CN" altLang="en-US" sz="1200" spc="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" name="矩形 3"/>
          <p:cNvSpPr/>
          <p:nvPr>
            <p:custDataLst>
              <p:tags r:id="rId1"/>
            </p:custDataLst>
          </p:nvPr>
        </p:nvSpPr>
        <p:spPr>
          <a:xfrm>
            <a:off x="4027805" y="1359653"/>
            <a:ext cx="7505700" cy="5028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4027894" y="6327625"/>
            <a:ext cx="6705653" cy="61595"/>
          </a:xfrm>
          <a:prstGeom prst="rect">
            <a:avLst/>
          </a:prstGeom>
          <a:solidFill>
            <a:srgbClr val="445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560710" y="3005461"/>
            <a:ext cx="3009925" cy="173734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容器优势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4332605" y="1664456"/>
            <a:ext cx="6896138" cy="44193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敏捷应用程序的创建和部署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持续开发、集成和部署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关注开发和运维的分离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可观测性强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环境一致性，一次构建，哪儿哪儿运行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超强可移植性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以应用服务为中心，管理聚焦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松耦合、分布式、弹性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可预测的应用程序性能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高效率和高密度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" name="矩形 3"/>
          <p:cNvSpPr/>
          <p:nvPr>
            <p:custDataLst>
              <p:tags r:id="rId1"/>
            </p:custDataLst>
          </p:nvPr>
        </p:nvSpPr>
        <p:spPr>
          <a:xfrm>
            <a:off x="4066540" y="1240908"/>
            <a:ext cx="7505700" cy="5028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4066629" y="6208880"/>
            <a:ext cx="6705653" cy="61595"/>
          </a:xfrm>
          <a:prstGeom prst="rect">
            <a:avLst/>
          </a:prstGeom>
          <a:solidFill>
            <a:srgbClr val="445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599445" y="2886716"/>
            <a:ext cx="3009925" cy="173734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6"/>
          <p:cNvSpPr txBox="1"/>
          <p:nvPr>
            <p:custDataLst>
              <p:tags r:id="rId4"/>
            </p:custDataLst>
          </p:nvPr>
        </p:nvSpPr>
        <p:spPr>
          <a:xfrm>
            <a:off x="4371340" y="1545711"/>
            <a:ext cx="6896138" cy="44193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服务发现和负载均衡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存储编排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自动部署和回滚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自动完成资源分配和调度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自我修复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密钥和配置管理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大规模服务编排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自动伸缩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68681_4*l_h_i*1_1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UNIT_RELATE_UNITID" val="diagram20168681_4*l_h_f*1_2_1"/>
  <p:tag name="KSO_WM_UNIT_PRESET_TEXT" val="Option 02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2_1"/>
  <p:tag name="KSO_WM_UNIT_ID" val="diagram20168681_4*l_h_g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1.xml><?xml version="1.0" encoding="utf-8"?>
<p:tagLst xmlns:p="http://schemas.openxmlformats.org/presentationml/2006/main">
  <p:tag name="KSO_WM_UNIT_RELATE_UNITID" val="diagram20168681_4*l_h_f*1_1_1"/>
  <p:tag name="KSO_WM_UNIT_PRESET_TEXT" val="Option 01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1_1"/>
  <p:tag name="KSO_WM_UNIT_ID" val="diagram20168681_4*l_h_g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2.xml><?xml version="1.0" encoding="utf-8"?>
<p:tagLst xmlns:p="http://schemas.openxmlformats.org/presentationml/2006/main">
  <p:tag name="KSO_WM_UNIT_RELATE_UNITID" val="diagram20168681_4*l_h_f*1_3_1"/>
  <p:tag name="KSO_WM_UNIT_PRESET_TEXT" val="Option 03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3_1"/>
  <p:tag name="KSO_WM_UNIT_ID" val="diagram20168681_4*l_h_g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3.xml><?xml version="1.0" encoding="utf-8"?>
<p:tagLst xmlns:p="http://schemas.openxmlformats.org/presentationml/2006/main">
  <p:tag name="KSO_WM_UNIT_RELATE_UNITID" val="diagram20168681_4*l_h_f*1_4_1"/>
  <p:tag name="KSO_WM_UNIT_PRESET_TEXT" val="Option 04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4_1"/>
  <p:tag name="KSO_WM_UNIT_ID" val="diagram20168681_4*l_h_g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4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68681_4*l_h_f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68681_4*l_h_i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ISCONTENTSTITLE" val="0"/>
  <p:tag name="KSO_WM_UNIT_PRESET_TEXT" val="Option 01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68681_4*l_h_a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17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68681_4*l_h_f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ISCONTENTSTITLE" val="0"/>
  <p:tag name="KSO_WM_UNIT_PRESET_TEXT" val="Option 02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68681_4*l_h_a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19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68681_4*l_h_f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68681_4*l_h_i*1_2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ISCONTENTSTITLE" val="0"/>
  <p:tag name="KSO_WM_UNIT_PRESET_TEXT" val="Option 03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68681_4*l_h_a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21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68681_4*l_h_f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ISCONTENTSTITLE" val="0"/>
  <p:tag name="KSO_WM_UNIT_PRESET_TEXT" val="Option 04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68681_4*l_h_a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23.xml><?xml version="1.0" encoding="utf-8"?>
<p:tagLst xmlns:p="http://schemas.openxmlformats.org/presentationml/2006/main">
  <p:tag name="KSO_WM_UNIT_ISCONTENTSTITLE" val="0"/>
  <p:tag name="KSO_WM_UNIT_PRESET_TEXT" val="LOREM IPSUM DOLOR"/>
  <p:tag name="KSO_WM_UNIT_NOCLEAR" val="0"/>
  <p:tag name="KSO_WM_UNIT_VALUE" val="6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a"/>
  <p:tag name="KSO_WM_UNIT_INDEX" val="1_1"/>
  <p:tag name="KSO_WM_UNIT_ID" val="diagram20168681_4*l_a*1_1"/>
  <p:tag name="KSO_WM_TEMPLATE_CATEGORY" val="diagram"/>
  <p:tag name="KSO_WM_TEMPLATE_INDEX" val="20168681"/>
  <p:tag name="KSO_WM_UNIT_LAYERLEVEL" val="1_1"/>
  <p:tag name="KSO_WM_TAG_VERSION" val="1.0"/>
  <p:tag name="KSO_WM_BEAUTIFY_FLAG" val="#wm#"/>
  <p:tag name="KSO_WM_UNIT_TEXT_FILL_FORE_SCHEMECOLOR_INDEX" val="5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68681_4*l_h_i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68681_4*l_h_i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68681_4*l_h_i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BLOCK" val="0"/>
  <p:tag name="KSO_WM_UNIT_SM_LIMIT_TYPE" val="2"/>
  <p:tag name="KSO_WM_UNIT_DEC_AREA_ID" val="44103e8a5a1e450cb0dc3a4ebb67e08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5_1*i*2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55a4d8f1a4554bec87a7e3521b249e93&quot;,&quot;X&quot;:{&quot;Pos&quot;:1},&quot;Y&quot;:{&quot;Pos&quot;:1}},&quot;whChangeMode&quot;:0}"/>
  <p:tag name="KSO_WM_CHIP_GROUPID" val="5eea1bf9fe790412426d1932"/>
  <p:tag name="KSO_WM_CHIP_XID" val="5eea1bf9fe790412426d1933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5f9fc90358547e5288196659"/>
  <p:tag name="KSO_WM_TEMPLATE_ASSEMBLE_GROUPID" val="5f9fc90358547e5288196659"/>
</p:tagLst>
</file>

<file path=ppt/tags/tag28.xml><?xml version="1.0" encoding="utf-8"?>
<p:tagLst xmlns:p="http://schemas.openxmlformats.org/presentationml/2006/main">
  <p:tag name="KSO_WM_UNIT_BLOCK" val="0"/>
  <p:tag name="KSO_WM_UNIT_SM_LIMIT_TYPE" val="0"/>
  <p:tag name="KSO_WM_UNIT_DEC_AREA_ID" val="acc30739ff57405495d20913e904f26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55_1*i*3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44103e8a5a1e450cb0dc3a4ebb67e08b&quot;,&quot;X&quot;:{&quot;Pos&quot;:0},&quot;Y&quot;:{&quot;Pos&quot;:2}},&quot;whChangeMode&quot;:0}"/>
  <p:tag name="KSO_WM_CHIP_GROUPID" val="5eea1bf9fe790412426d1932"/>
  <p:tag name="KSO_WM_CHIP_XID" val="5eea1bf9fe790412426d1933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5f9fc90358547e5288196659"/>
  <p:tag name="KSO_WM_TEMPLATE_ASSEMBLE_GROUPID" val="5f9fc90358547e5288196659"/>
</p:tagLst>
</file>

<file path=ppt/tags/tag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5_1*a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436698444c5465bb77cc8ca0528f5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254531fb52d49c8b8ed7abbac605b0e"/>
  <p:tag name="KSO_WM_UNIT_TEXT_FILL_FORE_SCHEMECOLOR_INDEX_BRIGHTNESS" val="0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168681_4*l_i*1_1"/>
  <p:tag name="KSO_WM_TEMPLATE_CATEGORY" val="diagram"/>
  <p:tag name="KSO_WM_TEMPLATE_INDEX" val="20168681"/>
  <p:tag name="KSO_WM_UNIT_LAYERLEVEL" val="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5_1*f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55a4d8f1a4554bec87a7e3521b249e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4c68e44972b4373b4fa2a1c8f132a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1.xml><?xml version="1.0" encoding="utf-8"?>
<p:tagLst xmlns:p="http://schemas.openxmlformats.org/presentationml/2006/main">
  <p:tag name="KSO_WM_UNIT_BLOCK" val="0"/>
  <p:tag name="KSO_WM_UNIT_SM_LIMIT_TYPE" val="2"/>
  <p:tag name="KSO_WM_UNIT_DEC_AREA_ID" val="44103e8a5a1e450cb0dc3a4ebb67e08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5_1*i*2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55a4d8f1a4554bec87a7e3521b249e93&quot;,&quot;X&quot;:{&quot;Pos&quot;:1},&quot;Y&quot;:{&quot;Pos&quot;:1}},&quot;whChangeMode&quot;:0}"/>
  <p:tag name="KSO_WM_CHIP_GROUPID" val="5eea1bf9fe790412426d1932"/>
  <p:tag name="KSO_WM_CHIP_XID" val="5eea1bf9fe790412426d1933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5f9fc90358547e5288196659"/>
  <p:tag name="KSO_WM_TEMPLATE_ASSEMBLE_GROUPID" val="5f9fc90358547e5288196659"/>
</p:tagLst>
</file>

<file path=ppt/tags/tag32.xml><?xml version="1.0" encoding="utf-8"?>
<p:tagLst xmlns:p="http://schemas.openxmlformats.org/presentationml/2006/main">
  <p:tag name="KSO_WM_UNIT_BLOCK" val="0"/>
  <p:tag name="KSO_WM_UNIT_SM_LIMIT_TYPE" val="0"/>
  <p:tag name="KSO_WM_UNIT_DEC_AREA_ID" val="acc30739ff57405495d20913e904f26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55_1*i*3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44103e8a5a1e450cb0dc3a4ebb67e08b&quot;,&quot;X&quot;:{&quot;Pos&quot;:0},&quot;Y&quot;:{&quot;Pos&quot;:2}},&quot;whChangeMode&quot;:0}"/>
  <p:tag name="KSO_WM_CHIP_GROUPID" val="5eea1bf9fe790412426d1932"/>
  <p:tag name="KSO_WM_CHIP_XID" val="5eea1bf9fe790412426d1933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5f9fc90358547e5288196659"/>
  <p:tag name="KSO_WM_TEMPLATE_ASSEMBLE_GROUPID" val="5f9fc90358547e5288196659"/>
</p:tagLst>
</file>

<file path=ppt/tags/tag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5_1*a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436698444c5465bb77cc8ca0528f5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254531fb52d49c8b8ed7abbac605b0e"/>
  <p:tag name="KSO_WM_UNIT_TEXT_FILL_FORE_SCHEMECOLOR_INDEX_BRIGHTNESS" val="0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5_1*f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55a4d8f1a4554bec87a7e3521b249e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4c68e44972b4373b4fa2a1c8f132a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5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1_1"/>
  <p:tag name="KSO_WM_UNIT_ID" val="diagram20187873_4*q_h_i*1_1_1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6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1_2"/>
  <p:tag name="KSO_WM_UNIT_ID" val="diagram20187873_4*q_h_i*1_1_2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7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2_1"/>
  <p:tag name="KSO_WM_UNIT_ID" val="diagram20187873_4*q_h_i*1_2_1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8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2_2"/>
  <p:tag name="KSO_WM_UNIT_ID" val="diagram20187873_4*q_h_i*1_2_2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9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4_2"/>
  <p:tag name="KSO_WM_UNIT_ID" val="diagram20187873_4*q_h_i*1_4_2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68681_4*l_h_i*1_3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4_3"/>
  <p:tag name="KSO_WM_UNIT_ID" val="diagram20187873_4*q_h_i*1_4_3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1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3_1"/>
  <p:tag name="KSO_WM_UNIT_ID" val="diagram20187873_4*q_h_i*1_3_1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2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3_2"/>
  <p:tag name="KSO_WM_UNIT_ID" val="diagram20187873_4*q_h_i*1_3_2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3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4_1"/>
  <p:tag name="KSO_WM_UNIT_ID" val="diagram20187873_4*q_h_i*1_4_1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9"/>
  <p:tag name="KSO_WM_UNIT_FILL_TYPE" val="1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2_3"/>
  <p:tag name="KSO_WM_UNIT_ID" val="diagram20187873_4*q_h_i*1_2_3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1_3"/>
  <p:tag name="KSO_WM_UNIT_ID" val="diagram20187873_4*q_h_i*1_1_3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7"/>
  <p:tag name="KSO_WM_UNIT_ID" val="diagram20187873_4*q_i*1_7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3_3"/>
  <p:tag name="KSO_WM_UNIT_ID" val="diagram20187873_4*q_h_i*1_3_3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1"/>
  <p:tag name="KSO_WM_UNIT_ID" val="diagram20187873_4*q_i*1_1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2"/>
  <p:tag name="KSO_WM_UNIT_ID" val="diagram20187873_4*q_i*1_2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68681_4*l_h_i*1_4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3"/>
  <p:tag name="KSO_WM_UNIT_ID" val="diagram20187873_4*q_i*1_3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4"/>
  <p:tag name="KSO_WM_UNIT_ID" val="diagram20187873_4*q_i*1_4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5"/>
  <p:tag name="KSO_WM_UNIT_ID" val="diagram20187873_4*q_i*1_5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6"/>
  <p:tag name="KSO_WM_UNIT_ID" val="diagram20187873_4*q_i*1_6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a"/>
  <p:tag name="KSO_WM_UNIT_INDEX" val="1_1_1"/>
  <p:tag name="KSO_WM_UNIT_ID" val="diagram20187873_4*q_h_a*1_1_1"/>
  <p:tag name="KSO_WM_UNIT_LAYERLEVEL" val="1_1_1"/>
  <p:tag name="KSO_WM_UNIT_VALUE" val="6"/>
  <p:tag name="KSO_WM_UNIT_HIGHLIGHT" val="0"/>
  <p:tag name="KSO_WM_UNIT_COMPATIBLE" val="0"/>
  <p:tag name="KSO_WM_BEAUTIFY_FLAG" val="#wm#"/>
  <p:tag name="KSO_WM_UNIT_PRESET_TEXT" val="添加标题"/>
  <p:tag name="KSO_WM_UNIT_ISCONTENTSTITLE" val="0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f"/>
  <p:tag name="KSO_WM_UNIT_INDEX" val="1_1_1"/>
  <p:tag name="KSO_WM_UNIT_ID" val="diagram20187873_4*q_h_f*1_1_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" val="单击此处添加文本具体内容，简明扼要的阐述您的观点。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a"/>
  <p:tag name="KSO_WM_UNIT_INDEX" val="1_2_1"/>
  <p:tag name="KSO_WM_UNIT_ID" val="diagram20187873_4*q_h_a*1_2_1"/>
  <p:tag name="KSO_WM_UNIT_LAYERLEVEL" val="1_1_1"/>
  <p:tag name="KSO_WM_UNIT_VALUE" val="6"/>
  <p:tag name="KSO_WM_UNIT_HIGHLIGHT" val="0"/>
  <p:tag name="KSO_WM_UNIT_COMPATIBLE" val="0"/>
  <p:tag name="KSO_WM_BEAUTIFY_FLAG" val="#wm#"/>
  <p:tag name="KSO_WM_UNIT_PRESET_TEXT" val="添加标题"/>
  <p:tag name="KSO_WM_UNIT_ISCONTENTSTITLE" val="0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f"/>
  <p:tag name="KSO_WM_UNIT_INDEX" val="1_2_1"/>
  <p:tag name="KSO_WM_UNIT_ID" val="diagram20187873_4*q_h_f*1_2_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" val="单击此处添加文本具体内容，简明扼要的阐述您的观点。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a"/>
  <p:tag name="KSO_WM_UNIT_INDEX" val="1_4_1"/>
  <p:tag name="KSO_WM_UNIT_ID" val="diagram20187873_4*q_h_a*1_4_1"/>
  <p:tag name="KSO_WM_UNIT_LAYERLEVEL" val="1_1_1"/>
  <p:tag name="KSO_WM_UNIT_VALUE" val="6"/>
  <p:tag name="KSO_WM_UNIT_HIGHLIGHT" val="0"/>
  <p:tag name="KSO_WM_UNIT_COMPATIBLE" val="0"/>
  <p:tag name="KSO_WM_BEAUTIFY_FLAG" val="#wm#"/>
  <p:tag name="KSO_WM_UNIT_PRESET_TEXT" val="添加标题"/>
  <p:tag name="KSO_WM_UNIT_ISCONTENTSTITLE" val="0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f"/>
  <p:tag name="KSO_WM_UNIT_INDEX" val="1_4_1"/>
  <p:tag name="KSO_WM_UNIT_ID" val="diagram20187873_4*q_h_f*1_4_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" val="单击此处添加文本具体内容，简明扼要的阐述您的观点。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168681_4*l_h_i*1_4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a"/>
  <p:tag name="KSO_WM_UNIT_INDEX" val="1_3_1"/>
  <p:tag name="KSO_WM_UNIT_ID" val="diagram20187873_4*q_h_a*1_3_1"/>
  <p:tag name="KSO_WM_UNIT_LAYERLEVEL" val="1_1_1"/>
  <p:tag name="KSO_WM_UNIT_VALUE" val="6"/>
  <p:tag name="KSO_WM_UNIT_HIGHLIGHT" val="0"/>
  <p:tag name="KSO_WM_UNIT_COMPATIBLE" val="0"/>
  <p:tag name="KSO_WM_BEAUTIFY_FLAG" val="#wm#"/>
  <p:tag name="KSO_WM_UNIT_PRESET_TEXT" val="添加标题"/>
  <p:tag name="KSO_WM_UNIT_ISCONTENTSTITLE" val="0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f"/>
  <p:tag name="KSO_WM_UNIT_INDEX" val="1_3_1"/>
  <p:tag name="KSO_WM_UNIT_ID" val="diagram20187873_4*q_h_f*1_3_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" val="单击此处添加文本具体内容，简明扼要的阐述您的观点。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62.xml><?xml version="1.0" encoding="utf-8"?>
<p:tagLst xmlns:p="http://schemas.openxmlformats.org/presentationml/2006/main">
  <p:tag name="KSO_WM_UNIT_TABLE_BEAUTIFY" val="smartTable{a5011325-0c93-4923-9032-2c27b1c5b8cc}"/>
</p:tagLst>
</file>

<file path=ppt/tags/tag63.xml><?xml version="1.0" encoding="utf-8"?>
<p:tagLst xmlns:p="http://schemas.openxmlformats.org/presentationml/2006/main">
  <p:tag name="KSO_WM_UNIT_PLACING_PICTURE_USER_VIEWPORT" val="{&quot;height&quot;:6030,&quot;width&quot;:20325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168681_4*l_h_i*1_2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168681_4*l_h_i*1_3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168681_4*l_h_i*1_1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自定义 93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7F7F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93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7F7F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15887</Words>
  <Application>WPS 演示</Application>
  <PresentationFormat>宽屏</PresentationFormat>
  <Paragraphs>1400</Paragraphs>
  <Slides>75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75</vt:i4>
      </vt:variant>
    </vt:vector>
  </HeadingPairs>
  <TitlesOfParts>
    <vt:vector size="99" baseType="lpstr">
      <vt:lpstr>Arial</vt:lpstr>
      <vt:lpstr>宋体</vt:lpstr>
      <vt:lpstr>Wingdings</vt:lpstr>
      <vt:lpstr>思源宋体 CN</vt:lpstr>
      <vt:lpstr>思源宋体</vt:lpstr>
      <vt:lpstr>Calibri Light</vt:lpstr>
      <vt:lpstr>Calibri</vt:lpstr>
      <vt:lpstr>黑体</vt:lpstr>
      <vt:lpstr>Tempus Sans ITC</vt:lpstr>
      <vt:lpstr>幼圆</vt:lpstr>
      <vt:lpstr>楷体</vt:lpstr>
      <vt:lpstr>微软雅黑</vt:lpstr>
      <vt:lpstr>Segoe UI</vt:lpstr>
      <vt:lpstr>Wingdings</vt:lpstr>
      <vt:lpstr>等线</vt:lpstr>
      <vt:lpstr>Arial Unicode MS</vt:lpstr>
      <vt:lpstr>等线 Light</vt:lpstr>
      <vt:lpstr>Times New Roman</vt:lpstr>
      <vt:lpstr>Roboto Lt</vt:lpstr>
      <vt:lpstr>微软雅黑 Light</vt:lpstr>
      <vt:lpstr>李旭科书法</vt:lpstr>
      <vt:lpstr>Directive Four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稻壳儿演示武汉组</dc:creator>
  <cp:lastModifiedBy>刘智</cp:lastModifiedBy>
  <cp:revision>26</cp:revision>
  <dcterms:created xsi:type="dcterms:W3CDTF">2019-05-10T01:11:00Z</dcterms:created>
  <dcterms:modified xsi:type="dcterms:W3CDTF">2020-12-15T13:05:35Z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