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20ED68A-C437-4700-B5D3-652B2A3228A6}">
  <a:tblStyle styleId="{D20ED68A-C437-4700-B5D3-652B2A3228A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f86fd21da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f86fd21da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f86fd21da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f86fd21da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f86fd21da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f86fd21da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f86fd21da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f86fd21da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f86fd21da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f86fd21da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f86fd21d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f86fd21d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f86fd21d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f86fd21d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f86fd21d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f86fd21d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f86fd21d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f86fd21d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f86fd21d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f86fd21d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f86fd21da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f86fd21da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f86fd21da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f86fd21da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f86fd21d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f86fd21d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783" y="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ja"/>
              <a:t>ドローン制作</a:t>
            </a:r>
            <a:endParaRPr/>
          </a:p>
        </p:txBody>
      </p:sp>
      <p:sp>
        <p:nvSpPr>
          <p:cNvPr id="55" name="Google Shape;55;p13"/>
          <p:cNvSpPr txBox="1"/>
          <p:nvPr>
            <p:ph idx="1" type="subTitle"/>
          </p:nvPr>
        </p:nvSpPr>
        <p:spPr>
          <a:xfrm>
            <a:off x="283775" y="22547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ja"/>
              <a:t>電子工作班</a:t>
            </a:r>
            <a:endParaRPr/>
          </a:p>
        </p:txBody>
      </p:sp>
      <p:sp>
        <p:nvSpPr>
          <p:cNvPr id="56" name="Google Shape;56;p13"/>
          <p:cNvSpPr txBox="1"/>
          <p:nvPr/>
        </p:nvSpPr>
        <p:spPr>
          <a:xfrm>
            <a:off x="2561700" y="3207900"/>
            <a:ext cx="4020600" cy="8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a:t>班員</a:t>
            </a:r>
            <a:endParaRPr/>
          </a:p>
          <a:p>
            <a:pPr indent="0" lvl="0" marL="0" rtl="0" algn="ctr">
              <a:spcBef>
                <a:spcPts val="0"/>
              </a:spcBef>
              <a:spcAft>
                <a:spcPts val="0"/>
              </a:spcAft>
              <a:buNone/>
            </a:pPr>
            <a:r>
              <a:t/>
            </a:r>
            <a:endParaRPr/>
          </a:p>
          <a:p>
            <a:pPr indent="0" lvl="0" marL="0" rtl="0" algn="ctr">
              <a:spcBef>
                <a:spcPts val="0"/>
              </a:spcBef>
              <a:spcAft>
                <a:spcPts val="0"/>
              </a:spcAft>
              <a:buNone/>
            </a:pPr>
            <a:r>
              <a:rPr lang="ja"/>
              <a:t>柳川 陸     高田 大輔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nvSpPr>
        <p:spPr>
          <a:xfrm>
            <a:off x="34675" y="705000"/>
            <a:ext cx="4020600" cy="43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600"/>
              <a:t>#include&lt;Servo.h&gt;</a:t>
            </a:r>
            <a:endParaRPr sz="600"/>
          </a:p>
          <a:p>
            <a:pPr indent="0" lvl="0" marL="0" rtl="0" algn="l">
              <a:spcBef>
                <a:spcPts val="0"/>
              </a:spcBef>
              <a:spcAft>
                <a:spcPts val="0"/>
              </a:spcAft>
              <a:buNone/>
            </a:pPr>
            <a:r>
              <a:rPr lang="ja" sz="600"/>
              <a:t>const int MIN = 1130, MAX = 2000;</a:t>
            </a:r>
            <a:endParaRPr sz="600"/>
          </a:p>
          <a:p>
            <a:pPr indent="0" lvl="0" marL="0" rtl="0" algn="l">
              <a:spcBef>
                <a:spcPts val="0"/>
              </a:spcBef>
              <a:spcAft>
                <a:spcPts val="0"/>
              </a:spcAft>
              <a:buNone/>
            </a:pPr>
            <a:r>
              <a:rPr lang="ja" sz="600"/>
              <a:t>const int ATTENUATION_CONSTANT = 2</a:t>
            </a:r>
            <a:endParaRPr sz="600"/>
          </a:p>
          <a:p>
            <a:pPr indent="0" lvl="0" marL="0" rtl="0" algn="l">
              <a:spcBef>
                <a:spcPts val="0"/>
              </a:spcBef>
              <a:spcAft>
                <a:spcPts val="0"/>
              </a:spcAft>
              <a:buNone/>
            </a:pPr>
            <a:r>
              <a:rPr lang="ja" sz="600"/>
              <a:t>const int EMERGENCY_STOP_NUM = 60;</a:t>
            </a:r>
            <a:endParaRPr sz="600"/>
          </a:p>
          <a:p>
            <a:pPr indent="0" lvl="0" marL="0" rtl="0" algn="l">
              <a:spcBef>
                <a:spcPts val="0"/>
              </a:spcBef>
              <a:spcAft>
                <a:spcPts val="0"/>
              </a:spcAft>
              <a:buNone/>
            </a:pPr>
            <a:r>
              <a:rPr lang="ja" sz="600"/>
              <a:t>int counter = 0, left_x, left_y, right_x, right_y;</a:t>
            </a:r>
            <a:endParaRPr sz="600"/>
          </a:p>
          <a:p>
            <a:pPr indent="0" lvl="0" marL="0" rtl="0" algn="l">
              <a:spcBef>
                <a:spcPts val="0"/>
              </a:spcBef>
              <a:spcAft>
                <a:spcPts val="0"/>
              </a:spcAft>
              <a:buNone/>
            </a:pPr>
            <a:r>
              <a:rPr lang="ja" sz="600"/>
              <a:t>int motor1_speed = MIN, motor2_speed = MIN;</a:t>
            </a:r>
            <a:endParaRPr sz="600"/>
          </a:p>
          <a:p>
            <a:pPr indent="0" lvl="0" marL="0" rtl="0" algn="l">
              <a:spcBef>
                <a:spcPts val="0"/>
              </a:spcBef>
              <a:spcAft>
                <a:spcPts val="0"/>
              </a:spcAft>
              <a:buNone/>
            </a:pPr>
            <a:r>
              <a:rPr lang="ja" sz="600"/>
              <a:t>int motor3_speed = MIN, motor4_speed = MIN;</a:t>
            </a:r>
            <a:endParaRPr sz="600"/>
          </a:p>
          <a:p>
            <a:pPr indent="0" lvl="0" marL="0" rtl="0" algn="l">
              <a:spcBef>
                <a:spcPts val="0"/>
              </a:spcBef>
              <a:spcAft>
                <a:spcPts val="0"/>
              </a:spcAft>
              <a:buNone/>
            </a:pPr>
            <a:r>
              <a:rPr lang="ja" sz="600"/>
              <a:t>int emergency_allmotors_speed:</a:t>
            </a:r>
            <a:endParaRPr sz="600"/>
          </a:p>
          <a:p>
            <a:pPr indent="0" lvl="0" marL="0" rtl="0" algn="l">
              <a:spcBef>
                <a:spcPts val="0"/>
              </a:spcBef>
              <a:spcAft>
                <a:spcPts val="0"/>
              </a:spcAft>
              <a:buNone/>
            </a:pPr>
            <a:r>
              <a:rPr lang="ja" sz="600"/>
              <a:t>int emergency_stop_counter = -999999999999;</a:t>
            </a:r>
            <a:endParaRPr sz="600"/>
          </a:p>
          <a:p>
            <a:pPr indent="0" lvl="0" marL="0" rtl="0" algn="l">
              <a:spcBef>
                <a:spcPts val="0"/>
              </a:spcBef>
              <a:spcAft>
                <a:spcPts val="0"/>
              </a:spcAft>
              <a:buNone/>
            </a:pPr>
            <a:r>
              <a:rPr lang="ja" sz="600"/>
              <a:t>double w1, w2, w4;</a:t>
            </a:r>
            <a:endParaRPr sz="600"/>
          </a:p>
          <a:p>
            <a:pPr indent="0" lvl="0" marL="0" rtl="0" algn="l">
              <a:spcBef>
                <a:spcPts val="0"/>
              </a:spcBef>
              <a:spcAft>
                <a:spcPts val="0"/>
              </a:spcAft>
              <a:buNone/>
            </a:pPr>
            <a:r>
              <a:rPr lang="ja" sz="600"/>
              <a:t>char buff[30];</a:t>
            </a:r>
            <a:endParaRPr sz="600"/>
          </a:p>
          <a:p>
            <a:pPr indent="0" lvl="0" marL="0" rtl="0" algn="l">
              <a:spcBef>
                <a:spcPts val="0"/>
              </a:spcBef>
              <a:spcAft>
                <a:spcPts val="0"/>
              </a:spcAft>
              <a:buNone/>
            </a:pPr>
            <a:r>
              <a:rPr lang="ja" sz="600"/>
              <a:t>Servo motor1, motor2, motor3, motor4;</a:t>
            </a:r>
            <a:endParaRPr sz="600"/>
          </a:p>
          <a:p>
            <a:pPr indent="0" lvl="0" marL="0" rtl="0" algn="l">
              <a:spcBef>
                <a:spcPts val="0"/>
              </a:spcBef>
              <a:spcAft>
                <a:spcPts val="0"/>
              </a:spcAft>
              <a:buNone/>
            </a:pPr>
            <a:r>
              <a:rPr lang="ja" sz="600"/>
              <a:t>void Debug_show(String number, String a, String b, String c, String d){</a:t>
            </a:r>
            <a:endParaRPr sz="600"/>
          </a:p>
          <a:p>
            <a:pPr indent="0" lvl="0" marL="0" rtl="0" algn="l">
              <a:spcBef>
                <a:spcPts val="0"/>
              </a:spcBef>
              <a:spcAft>
                <a:spcPts val="0"/>
              </a:spcAft>
              <a:buNone/>
            </a:pPr>
            <a:r>
              <a:rPr lang="ja" sz="600"/>
              <a:t>  Serial.print(number + ": ");</a:t>
            </a:r>
            <a:endParaRPr sz="600"/>
          </a:p>
          <a:p>
            <a:pPr indent="0" lvl="0" marL="0" rtl="0" algn="l">
              <a:spcBef>
                <a:spcPts val="0"/>
              </a:spcBef>
              <a:spcAft>
                <a:spcPts val="0"/>
              </a:spcAft>
              <a:buNone/>
            </a:pPr>
            <a:r>
              <a:rPr lang="ja" sz="600"/>
              <a:t>  Serial.print("\t");</a:t>
            </a:r>
            <a:endParaRPr sz="600"/>
          </a:p>
          <a:p>
            <a:pPr indent="0" lvl="0" marL="0" rtl="0" algn="l">
              <a:spcBef>
                <a:spcPts val="0"/>
              </a:spcBef>
              <a:spcAft>
                <a:spcPts val="0"/>
              </a:spcAft>
              <a:buNone/>
            </a:pPr>
            <a:r>
              <a:rPr lang="ja" sz="600"/>
              <a:t>  Serial.print(a);</a:t>
            </a:r>
            <a:endParaRPr sz="600"/>
          </a:p>
          <a:p>
            <a:pPr indent="0" lvl="0" marL="0" rtl="0" algn="l">
              <a:spcBef>
                <a:spcPts val="0"/>
              </a:spcBef>
              <a:spcAft>
                <a:spcPts val="0"/>
              </a:spcAft>
              <a:buNone/>
            </a:pPr>
            <a:r>
              <a:rPr lang="ja" sz="600"/>
              <a:t>  Serial.print("\t");</a:t>
            </a:r>
            <a:endParaRPr sz="600"/>
          </a:p>
          <a:p>
            <a:pPr indent="0" lvl="0" marL="0" rtl="0" algn="l">
              <a:spcBef>
                <a:spcPts val="0"/>
              </a:spcBef>
              <a:spcAft>
                <a:spcPts val="0"/>
              </a:spcAft>
              <a:buNone/>
            </a:pPr>
            <a:r>
              <a:rPr lang="ja" sz="600"/>
              <a:t>  Serial.print(b);</a:t>
            </a:r>
            <a:endParaRPr sz="600"/>
          </a:p>
          <a:p>
            <a:pPr indent="0" lvl="0" marL="0" rtl="0" algn="l">
              <a:spcBef>
                <a:spcPts val="0"/>
              </a:spcBef>
              <a:spcAft>
                <a:spcPts val="0"/>
              </a:spcAft>
              <a:buNone/>
            </a:pPr>
            <a:r>
              <a:rPr lang="ja" sz="600"/>
              <a:t>  Serial.print("\t");</a:t>
            </a:r>
            <a:endParaRPr sz="600"/>
          </a:p>
          <a:p>
            <a:pPr indent="0" lvl="0" marL="0" rtl="0" algn="l">
              <a:spcBef>
                <a:spcPts val="0"/>
              </a:spcBef>
              <a:spcAft>
                <a:spcPts val="0"/>
              </a:spcAft>
              <a:buNone/>
            </a:pPr>
            <a:r>
              <a:rPr lang="ja" sz="600"/>
              <a:t>  Serial.print(c);</a:t>
            </a:r>
            <a:endParaRPr sz="600"/>
          </a:p>
          <a:p>
            <a:pPr indent="0" lvl="0" marL="0" rtl="0" algn="l">
              <a:spcBef>
                <a:spcPts val="0"/>
              </a:spcBef>
              <a:spcAft>
                <a:spcPts val="0"/>
              </a:spcAft>
              <a:buNone/>
            </a:pPr>
            <a:r>
              <a:rPr lang="ja" sz="600"/>
              <a:t>  Serial.print("\t");</a:t>
            </a:r>
            <a:endParaRPr sz="600"/>
          </a:p>
          <a:p>
            <a:pPr indent="0" lvl="0" marL="0" rtl="0" algn="l">
              <a:spcBef>
                <a:spcPts val="0"/>
              </a:spcBef>
              <a:spcAft>
                <a:spcPts val="0"/>
              </a:spcAft>
              <a:buNone/>
            </a:pPr>
            <a:r>
              <a:rPr lang="ja" sz="600"/>
              <a:t>  Serial.print(d);</a:t>
            </a:r>
            <a:endParaRPr sz="600"/>
          </a:p>
          <a:p>
            <a:pPr indent="0" lvl="0" marL="0" rtl="0" algn="l">
              <a:spcBef>
                <a:spcPts val="0"/>
              </a:spcBef>
              <a:spcAft>
                <a:spcPts val="0"/>
              </a:spcAft>
              <a:buNone/>
            </a:pPr>
            <a:r>
              <a:rPr lang="ja" sz="600"/>
              <a:t>  Serial.println();</a:t>
            </a:r>
            <a:endParaRPr sz="600"/>
          </a:p>
          <a:p>
            <a:pPr indent="0" lvl="0" marL="0" rtl="0" algn="l">
              <a:spcBef>
                <a:spcPts val="0"/>
              </a:spcBef>
              <a:spcAft>
                <a:spcPts val="0"/>
              </a:spcAft>
              <a:buNone/>
            </a:pPr>
            <a:r>
              <a:rPr lang="ja" sz="600"/>
              <a:t>}</a:t>
            </a:r>
            <a:endParaRPr sz="600"/>
          </a:p>
          <a:p>
            <a:pPr indent="0" lvl="0" marL="0" rtl="0" algn="l">
              <a:spcBef>
                <a:spcPts val="0"/>
              </a:spcBef>
              <a:spcAft>
                <a:spcPts val="0"/>
              </a:spcAft>
              <a:buNone/>
            </a:pPr>
            <a:r>
              <a:rPr lang="ja" sz="600"/>
              <a:t>void show(String a, String b, String c, String d){</a:t>
            </a:r>
            <a:endParaRPr sz="600"/>
          </a:p>
          <a:p>
            <a:pPr indent="0" lvl="0" marL="0" rtl="0" algn="l">
              <a:spcBef>
                <a:spcPts val="0"/>
              </a:spcBef>
              <a:spcAft>
                <a:spcPts val="0"/>
              </a:spcAft>
              <a:buNone/>
            </a:pPr>
            <a:r>
              <a:rPr lang="ja" sz="600"/>
              <a:t>  Serial.print(a);</a:t>
            </a:r>
            <a:endParaRPr sz="600"/>
          </a:p>
          <a:p>
            <a:pPr indent="0" lvl="0" marL="0" rtl="0" algn="l">
              <a:spcBef>
                <a:spcPts val="0"/>
              </a:spcBef>
              <a:spcAft>
                <a:spcPts val="0"/>
              </a:spcAft>
              <a:buNone/>
            </a:pPr>
            <a:r>
              <a:rPr lang="ja" sz="600"/>
              <a:t>  Serial.print("\t");</a:t>
            </a:r>
            <a:endParaRPr sz="600"/>
          </a:p>
          <a:p>
            <a:pPr indent="0" lvl="0" marL="0" rtl="0" algn="l">
              <a:spcBef>
                <a:spcPts val="0"/>
              </a:spcBef>
              <a:spcAft>
                <a:spcPts val="0"/>
              </a:spcAft>
              <a:buNone/>
            </a:pPr>
            <a:r>
              <a:rPr lang="ja" sz="600"/>
              <a:t>  Serial.print(b);</a:t>
            </a:r>
            <a:endParaRPr sz="600"/>
          </a:p>
          <a:p>
            <a:pPr indent="0" lvl="0" marL="0" rtl="0" algn="l">
              <a:spcBef>
                <a:spcPts val="0"/>
              </a:spcBef>
              <a:spcAft>
                <a:spcPts val="0"/>
              </a:spcAft>
              <a:buNone/>
            </a:pPr>
            <a:r>
              <a:rPr lang="ja" sz="600"/>
              <a:t>  Serial.print("\t");</a:t>
            </a:r>
            <a:endParaRPr sz="600"/>
          </a:p>
          <a:p>
            <a:pPr indent="0" lvl="0" marL="0" rtl="0" algn="l">
              <a:spcBef>
                <a:spcPts val="0"/>
              </a:spcBef>
              <a:spcAft>
                <a:spcPts val="0"/>
              </a:spcAft>
              <a:buNone/>
            </a:pPr>
            <a:r>
              <a:rPr lang="ja" sz="600"/>
              <a:t>  Serial.print(c);</a:t>
            </a:r>
            <a:endParaRPr sz="600"/>
          </a:p>
          <a:p>
            <a:pPr indent="0" lvl="0" marL="0" rtl="0" algn="l">
              <a:spcBef>
                <a:spcPts val="0"/>
              </a:spcBef>
              <a:spcAft>
                <a:spcPts val="0"/>
              </a:spcAft>
              <a:buNone/>
            </a:pPr>
            <a:r>
              <a:rPr lang="ja" sz="600"/>
              <a:t>  Serial.print("\t");</a:t>
            </a:r>
            <a:endParaRPr sz="600"/>
          </a:p>
          <a:p>
            <a:pPr indent="0" lvl="0" marL="0" rtl="0" algn="l">
              <a:spcBef>
                <a:spcPts val="0"/>
              </a:spcBef>
              <a:spcAft>
                <a:spcPts val="0"/>
              </a:spcAft>
              <a:buNone/>
            </a:pPr>
            <a:r>
              <a:rPr lang="ja" sz="600"/>
              <a:t>  Serial.print(d);</a:t>
            </a:r>
            <a:endParaRPr sz="600"/>
          </a:p>
          <a:p>
            <a:pPr indent="0" lvl="0" marL="0" rtl="0" algn="l">
              <a:spcBef>
                <a:spcPts val="0"/>
              </a:spcBef>
              <a:spcAft>
                <a:spcPts val="0"/>
              </a:spcAft>
              <a:buNone/>
            </a:pPr>
            <a:r>
              <a:rPr lang="ja" sz="600"/>
              <a:t>}</a:t>
            </a:r>
            <a:endParaRPr sz="600"/>
          </a:p>
          <a:p>
            <a:pPr indent="0" lvl="0" marL="0" rtl="0" algn="l">
              <a:spcBef>
                <a:spcPts val="0"/>
              </a:spcBef>
              <a:spcAft>
                <a:spcPts val="0"/>
              </a:spcAft>
              <a:buNone/>
            </a:pPr>
            <a:r>
              <a:rPr lang="ja" sz="600"/>
              <a:t>void setup() {</a:t>
            </a:r>
            <a:endParaRPr sz="600"/>
          </a:p>
          <a:p>
            <a:pPr indent="0" lvl="0" marL="0" rtl="0" algn="l">
              <a:spcBef>
                <a:spcPts val="0"/>
              </a:spcBef>
              <a:spcAft>
                <a:spcPts val="0"/>
              </a:spcAft>
              <a:buNone/>
            </a:pPr>
            <a:r>
              <a:rPr lang="ja" sz="600"/>
              <a:t>  motor1.attach(10);</a:t>
            </a:r>
            <a:endParaRPr sz="600"/>
          </a:p>
          <a:p>
            <a:pPr indent="0" lvl="0" marL="0" rtl="0" algn="l">
              <a:spcBef>
                <a:spcPts val="0"/>
              </a:spcBef>
              <a:spcAft>
                <a:spcPts val="0"/>
              </a:spcAft>
              <a:buNone/>
            </a:pPr>
            <a:r>
              <a:rPr lang="ja" sz="600"/>
              <a:t>  motor2.attach(11);</a:t>
            </a:r>
            <a:endParaRPr sz="600"/>
          </a:p>
          <a:p>
            <a:pPr indent="0" lvl="0" marL="0" rtl="0" algn="l">
              <a:spcBef>
                <a:spcPts val="0"/>
              </a:spcBef>
              <a:spcAft>
                <a:spcPts val="0"/>
              </a:spcAft>
              <a:buNone/>
            </a:pPr>
            <a:r>
              <a:rPr lang="ja" sz="600"/>
              <a:t>  motor3.attach(12);</a:t>
            </a:r>
            <a:endParaRPr sz="600"/>
          </a:p>
          <a:p>
            <a:pPr indent="0" lvl="0" marL="0" rtl="0" algn="l">
              <a:spcBef>
                <a:spcPts val="0"/>
              </a:spcBef>
              <a:spcAft>
                <a:spcPts val="0"/>
              </a:spcAft>
              <a:buNone/>
            </a:pPr>
            <a:r>
              <a:rPr lang="ja" sz="600"/>
              <a:t>  motor4.attach(13);</a:t>
            </a:r>
            <a:endParaRPr sz="600"/>
          </a:p>
          <a:p>
            <a:pPr indent="0" lvl="0" marL="0" rtl="0" algn="l">
              <a:spcBef>
                <a:spcPts val="0"/>
              </a:spcBef>
              <a:spcAft>
                <a:spcPts val="0"/>
              </a:spcAft>
              <a:buNone/>
            </a:pPr>
            <a:r>
              <a:rPr lang="ja" sz="600"/>
              <a:t>  Serial.begin(9600);</a:t>
            </a:r>
            <a:endParaRPr sz="600"/>
          </a:p>
          <a:p>
            <a:pPr indent="0" lvl="0" marL="0" rtl="0" algn="l">
              <a:spcBef>
                <a:spcPts val="0"/>
              </a:spcBef>
              <a:spcAft>
                <a:spcPts val="0"/>
              </a:spcAft>
              <a:buNone/>
            </a:pPr>
            <a:r>
              <a:rPr lang="ja" sz="600"/>
              <a:t>}</a:t>
            </a:r>
            <a:endParaRPr sz="600"/>
          </a:p>
        </p:txBody>
      </p:sp>
      <p:sp>
        <p:nvSpPr>
          <p:cNvPr id="124" name="Google Shape;124;p22"/>
          <p:cNvSpPr txBox="1"/>
          <p:nvPr/>
        </p:nvSpPr>
        <p:spPr>
          <a:xfrm>
            <a:off x="2519725" y="705000"/>
            <a:ext cx="4020600" cy="48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600">
                <a:solidFill>
                  <a:schemeClr val="dk1"/>
                </a:solidFill>
              </a:rPr>
              <a:t>void loop() {</a:t>
            </a:r>
            <a:endParaRPr sz="600">
              <a:solidFill>
                <a:schemeClr val="dk1"/>
              </a:solidFill>
            </a:endParaRPr>
          </a:p>
          <a:p>
            <a:pPr indent="0" lvl="0" marL="0" rtl="0" algn="l">
              <a:spcBef>
                <a:spcPts val="0"/>
              </a:spcBef>
              <a:spcAft>
                <a:spcPts val="0"/>
              </a:spcAft>
              <a:buNone/>
            </a:pPr>
            <a:r>
              <a:rPr lang="ja" sz="600">
                <a:solidFill>
                  <a:schemeClr val="dk1"/>
                </a:solidFill>
              </a:rPr>
              <a:t>  if (Serial.available()) {</a:t>
            </a:r>
            <a:endParaRPr sz="600">
              <a:solidFill>
                <a:schemeClr val="dk1"/>
              </a:solidFill>
            </a:endParaRPr>
          </a:p>
          <a:p>
            <a:pPr indent="0" lvl="0" marL="0" rtl="0" algn="l">
              <a:spcBef>
                <a:spcPts val="0"/>
              </a:spcBef>
              <a:spcAft>
                <a:spcPts val="0"/>
              </a:spcAft>
              <a:buNone/>
            </a:pPr>
            <a:r>
              <a:rPr lang="ja" sz="600">
                <a:solidFill>
                  <a:schemeClr val="dk1"/>
                </a:solidFill>
              </a:rPr>
              <a:t>    buff[counter] = Serial.read();</a:t>
            </a:r>
            <a:endParaRPr sz="600">
              <a:solidFill>
                <a:schemeClr val="dk1"/>
              </a:solidFill>
            </a:endParaRPr>
          </a:p>
          <a:p>
            <a:pPr indent="0" lvl="0" marL="0" rtl="0" algn="l">
              <a:spcBef>
                <a:spcPts val="0"/>
              </a:spcBef>
              <a:spcAft>
                <a:spcPts val="0"/>
              </a:spcAft>
              <a:buNone/>
            </a:pPr>
            <a:r>
              <a:rPr lang="ja" sz="600">
                <a:solidFill>
                  <a:schemeClr val="dk1"/>
                </a:solidFill>
              </a:rPr>
              <a:t>    if (counter &gt; 60 || buff[counter] == '\n') {</a:t>
            </a:r>
            <a:endParaRPr sz="600">
              <a:solidFill>
                <a:schemeClr val="dk1"/>
              </a:solidFill>
            </a:endParaRPr>
          </a:p>
          <a:p>
            <a:pPr indent="0" lvl="0" marL="0" rtl="0" algn="l">
              <a:spcBef>
                <a:spcPts val="0"/>
              </a:spcBef>
              <a:spcAft>
                <a:spcPts val="0"/>
              </a:spcAft>
              <a:buNone/>
            </a:pPr>
            <a:r>
              <a:rPr lang="ja" sz="600">
                <a:solidFill>
                  <a:schemeClr val="dk1"/>
                </a:solidFill>
              </a:rPr>
              <a:t>      buff[counter] = '\0';</a:t>
            </a:r>
            <a:endParaRPr sz="600">
              <a:solidFill>
                <a:schemeClr val="dk1"/>
              </a:solidFill>
            </a:endParaRPr>
          </a:p>
          <a:p>
            <a:pPr indent="0" lvl="0" marL="0" rtl="0" algn="l">
              <a:spcBef>
                <a:spcPts val="0"/>
              </a:spcBef>
              <a:spcAft>
                <a:spcPts val="0"/>
              </a:spcAft>
              <a:buNone/>
            </a:pPr>
            <a:r>
              <a:rPr lang="ja" sz="600">
                <a:solidFill>
                  <a:schemeClr val="dk1"/>
                </a:solidFill>
              </a:rPr>
              <a:t>      left_x=atoi(strtok(buff,","));</a:t>
            </a:r>
            <a:endParaRPr sz="600">
              <a:solidFill>
                <a:schemeClr val="dk1"/>
              </a:solidFill>
            </a:endParaRPr>
          </a:p>
          <a:p>
            <a:pPr indent="0" lvl="0" marL="0" rtl="0" algn="l">
              <a:spcBef>
                <a:spcPts val="0"/>
              </a:spcBef>
              <a:spcAft>
                <a:spcPts val="0"/>
              </a:spcAft>
              <a:buNone/>
            </a:pPr>
            <a:r>
              <a:rPr lang="ja" sz="600">
                <a:solidFill>
                  <a:schemeClr val="dk1"/>
                </a:solidFill>
              </a:rPr>
              <a:t>      left_y=atoi(strtok(NULL,","));</a:t>
            </a:r>
            <a:endParaRPr sz="600">
              <a:solidFill>
                <a:schemeClr val="dk1"/>
              </a:solidFill>
            </a:endParaRPr>
          </a:p>
          <a:p>
            <a:pPr indent="0" lvl="0" marL="0" rtl="0" algn="l">
              <a:spcBef>
                <a:spcPts val="0"/>
              </a:spcBef>
              <a:spcAft>
                <a:spcPts val="0"/>
              </a:spcAft>
              <a:buNone/>
            </a:pPr>
            <a:r>
              <a:rPr lang="ja" sz="600">
                <a:solidFill>
                  <a:schemeClr val="dk1"/>
                </a:solidFill>
              </a:rPr>
              <a:t>      right_x=atoi(strtok(NULL,","));</a:t>
            </a:r>
            <a:endParaRPr sz="600">
              <a:solidFill>
                <a:schemeClr val="dk1"/>
              </a:solidFill>
            </a:endParaRPr>
          </a:p>
          <a:p>
            <a:pPr indent="0" lvl="0" marL="0" rtl="0" algn="l">
              <a:spcBef>
                <a:spcPts val="0"/>
              </a:spcBef>
              <a:spcAft>
                <a:spcPts val="0"/>
              </a:spcAft>
              <a:buNone/>
            </a:pPr>
            <a:r>
              <a:rPr lang="ja" sz="600">
                <a:solidFill>
                  <a:schemeClr val="dk1"/>
                </a:solidFill>
              </a:rPr>
              <a:t>      right_y=atoi(strtok(NULL,","));</a:t>
            </a:r>
            <a:endParaRPr sz="600">
              <a:solidFill>
                <a:schemeClr val="dk1"/>
              </a:solidFill>
            </a:endParaRPr>
          </a:p>
          <a:p>
            <a:pPr indent="0" lvl="0" marL="0" rtl="0" algn="l">
              <a:spcBef>
                <a:spcPts val="0"/>
              </a:spcBef>
              <a:spcAft>
                <a:spcPts val="0"/>
              </a:spcAft>
              <a:buNone/>
            </a:pPr>
            <a:r>
              <a:rPr lang="ja" sz="600">
                <a:solidFill>
                  <a:schemeClr val="dk1"/>
                </a:solidFill>
              </a:rPr>
              <a:t>      w1 = ((String)strtok(NULL,",")).toDouble();</a:t>
            </a:r>
            <a:endParaRPr sz="600">
              <a:solidFill>
                <a:schemeClr val="dk1"/>
              </a:solidFill>
            </a:endParaRPr>
          </a:p>
          <a:p>
            <a:pPr indent="0" lvl="0" marL="0" rtl="0" algn="l">
              <a:spcBef>
                <a:spcPts val="0"/>
              </a:spcBef>
              <a:spcAft>
                <a:spcPts val="0"/>
              </a:spcAft>
              <a:buNone/>
            </a:pPr>
            <a:r>
              <a:rPr lang="ja" sz="600">
                <a:solidFill>
                  <a:schemeClr val="dk1"/>
                </a:solidFill>
              </a:rPr>
              <a:t>      w2 = ((String)strtok(NULL,",")).toDouble();</a:t>
            </a:r>
            <a:endParaRPr sz="600">
              <a:solidFill>
                <a:schemeClr val="dk1"/>
              </a:solidFill>
            </a:endParaRPr>
          </a:p>
          <a:p>
            <a:pPr indent="0" lvl="0" marL="0" rtl="0" algn="l">
              <a:spcBef>
                <a:spcPts val="0"/>
              </a:spcBef>
              <a:spcAft>
                <a:spcPts val="0"/>
              </a:spcAft>
              <a:buNone/>
            </a:pPr>
            <a:r>
              <a:rPr lang="ja" sz="600">
                <a:solidFill>
                  <a:schemeClr val="dk1"/>
                </a:solidFill>
              </a:rPr>
              <a:t>      w4 = ((String)strtok(NULL,",")).toDouble();</a:t>
            </a:r>
            <a:endParaRPr sz="600">
              <a:solidFill>
                <a:schemeClr val="dk1"/>
              </a:solidFill>
            </a:endParaRPr>
          </a:p>
          <a:p>
            <a:pPr indent="0" lvl="0" marL="0" rtl="0" algn="l">
              <a:spcBef>
                <a:spcPts val="0"/>
              </a:spcBef>
              <a:spcAft>
                <a:spcPts val="0"/>
              </a:spcAft>
              <a:buNone/>
            </a:pPr>
            <a:r>
              <a:rPr lang="ja" sz="600">
                <a:solidFill>
                  <a:schemeClr val="dk1"/>
                </a:solidFill>
              </a:rPr>
              <a:t>      counter = 0;</a:t>
            </a:r>
            <a:endParaRPr sz="600">
              <a:solidFill>
                <a:schemeClr val="dk1"/>
              </a:solidFill>
            </a:endParaRPr>
          </a:p>
          <a:p>
            <a:pPr indent="0" lvl="0" marL="0" rtl="0" algn="l">
              <a:spcBef>
                <a:spcPts val="0"/>
              </a:spcBef>
              <a:spcAft>
                <a:spcPts val="0"/>
              </a:spcAft>
              <a:buNone/>
            </a:pPr>
            <a:r>
              <a:rPr lang="ja" sz="600">
                <a:solidFill>
                  <a:schemeClr val="dk1"/>
                </a:solidFill>
              </a:rPr>
              <a:t>      show((String)motor1_speed, (String)motor2_speed, (String)motor3_speed, (String)motor4_speed);</a:t>
            </a:r>
            <a:endParaRPr sz="600">
              <a:solidFill>
                <a:schemeClr val="dk1"/>
              </a:solidFill>
            </a:endParaRPr>
          </a:p>
          <a:p>
            <a:pPr indent="0" lvl="0" marL="0" rtl="0" algn="l">
              <a:spcBef>
                <a:spcPts val="0"/>
              </a:spcBef>
              <a:spcAft>
                <a:spcPts val="0"/>
              </a:spcAft>
              <a:buNone/>
            </a:pPr>
            <a:r>
              <a:rPr lang="ja" sz="600">
                <a:solidFill>
                  <a:schemeClr val="dk1"/>
                </a:solidFill>
              </a:rPr>
              <a:t>      Serial.println();</a:t>
            </a:r>
            <a:endParaRPr sz="600">
              <a:solidFill>
                <a:schemeClr val="dk1"/>
              </a:solidFill>
            </a:endParaRPr>
          </a:p>
          <a:p>
            <a:pPr indent="0" lvl="0" marL="0" rtl="0" algn="l">
              <a:spcBef>
                <a:spcPts val="0"/>
              </a:spcBef>
              <a:spcAft>
                <a:spcPts val="0"/>
              </a:spcAft>
              <a:buNone/>
            </a:pPr>
            <a:r>
              <a:rPr lang="ja" sz="600">
                <a:solidFill>
                  <a:schemeClr val="dk1"/>
                </a:solidFill>
              </a:rPr>
              <a:t>    }else counter++;</a:t>
            </a:r>
            <a:endParaRPr sz="600">
              <a:solidFill>
                <a:schemeClr val="dk1"/>
              </a:solidFill>
            </a:endParaRPr>
          </a:p>
          <a:p>
            <a:pPr indent="0" lvl="0" marL="0" rtl="0" algn="l">
              <a:spcBef>
                <a:spcPts val="0"/>
              </a:spcBef>
              <a:spcAft>
                <a:spcPts val="0"/>
              </a:spcAft>
              <a:buNone/>
            </a:pPr>
            <a:r>
              <a:rPr lang="ja" sz="600">
                <a:solidFill>
                  <a:schemeClr val="dk1"/>
                </a:solidFill>
              </a:rPr>
              <a:t>    motor1_speed = map(left_y, -472, 493, MIN, MAX);</a:t>
            </a:r>
            <a:endParaRPr sz="600">
              <a:solidFill>
                <a:schemeClr val="dk1"/>
              </a:solidFill>
            </a:endParaRPr>
          </a:p>
          <a:p>
            <a:pPr indent="0" lvl="0" marL="0" rtl="0" algn="l">
              <a:spcBef>
                <a:spcPts val="0"/>
              </a:spcBef>
              <a:spcAft>
                <a:spcPts val="0"/>
              </a:spcAft>
              <a:buNone/>
            </a:pPr>
            <a:r>
              <a:rPr lang="ja" sz="600">
                <a:solidFill>
                  <a:schemeClr val="dk1"/>
                </a:solidFill>
              </a:rPr>
              <a:t>    motor2_speed = map(left_y, -472, 493, MIN, MAX);</a:t>
            </a:r>
            <a:endParaRPr sz="600">
              <a:solidFill>
                <a:schemeClr val="dk1"/>
              </a:solidFill>
            </a:endParaRPr>
          </a:p>
          <a:p>
            <a:pPr indent="0" lvl="0" marL="0" rtl="0" algn="l">
              <a:spcBef>
                <a:spcPts val="0"/>
              </a:spcBef>
              <a:spcAft>
                <a:spcPts val="0"/>
              </a:spcAft>
              <a:buNone/>
            </a:pPr>
            <a:r>
              <a:rPr lang="ja" sz="600">
                <a:solidFill>
                  <a:schemeClr val="dk1"/>
                </a:solidFill>
              </a:rPr>
              <a:t>    motor3_speed = map(left_y, -472, 493, MIN, MAX);</a:t>
            </a:r>
            <a:endParaRPr sz="600">
              <a:solidFill>
                <a:schemeClr val="dk1"/>
              </a:solidFill>
            </a:endParaRPr>
          </a:p>
          <a:p>
            <a:pPr indent="0" lvl="0" marL="0" rtl="0" algn="l">
              <a:spcBef>
                <a:spcPts val="0"/>
              </a:spcBef>
              <a:spcAft>
                <a:spcPts val="0"/>
              </a:spcAft>
              <a:buNone/>
            </a:pPr>
            <a:r>
              <a:rPr lang="ja" sz="600">
                <a:solidFill>
                  <a:schemeClr val="dk1"/>
                </a:solidFill>
              </a:rPr>
              <a:t>    motor4_speed = map(left_y, -472, 493, MIN, MAX);</a:t>
            </a:r>
            <a:endParaRPr sz="600">
              <a:solidFill>
                <a:schemeClr val="dk1"/>
              </a:solidFill>
            </a:endParaRPr>
          </a:p>
          <a:p>
            <a:pPr indent="0" lvl="0" marL="0" rtl="0" algn="l">
              <a:spcBef>
                <a:spcPts val="0"/>
              </a:spcBef>
              <a:spcAft>
                <a:spcPts val="0"/>
              </a:spcAft>
              <a:buNone/>
            </a:pPr>
            <a:r>
              <a:rPr lang="ja" sz="600">
                <a:solidFill>
                  <a:schemeClr val="dk1"/>
                </a:solidFill>
              </a:rPr>
              <a:t>    if(left_x &lt;= -130){</a:t>
            </a:r>
            <a:endParaRPr sz="600">
              <a:solidFill>
                <a:schemeClr val="dk1"/>
              </a:solidFill>
            </a:endParaRPr>
          </a:p>
          <a:p>
            <a:pPr indent="0" lvl="0" marL="0" rtl="0" algn="l">
              <a:spcBef>
                <a:spcPts val="0"/>
              </a:spcBef>
              <a:spcAft>
                <a:spcPts val="0"/>
              </a:spcAft>
              <a:buNone/>
            </a:pPr>
            <a:r>
              <a:rPr lang="ja" sz="600">
                <a:solidFill>
                  <a:schemeClr val="dk1"/>
                </a:solidFill>
              </a:rPr>
              <a:t>      left_x = max(-430, left_x);</a:t>
            </a:r>
            <a:endParaRPr sz="600">
              <a:solidFill>
                <a:schemeClr val="dk1"/>
              </a:solidFill>
            </a:endParaRPr>
          </a:p>
          <a:p>
            <a:pPr indent="0" lvl="0" marL="0" rtl="0" algn="l">
              <a:spcBef>
                <a:spcPts val="0"/>
              </a:spcBef>
              <a:spcAft>
                <a:spcPts val="0"/>
              </a:spcAft>
              <a:buNone/>
            </a:pPr>
            <a:r>
              <a:rPr lang="ja" sz="600">
                <a:solidFill>
                  <a:schemeClr val="dk1"/>
                </a:solidFill>
              </a:rPr>
              <a:t>      double r = abs(left_x) / 1500.0 + 137 / 150.0;</a:t>
            </a:r>
            <a:endParaRPr sz="600">
              <a:solidFill>
                <a:schemeClr val="dk1"/>
              </a:solidFill>
            </a:endParaRPr>
          </a:p>
          <a:p>
            <a:pPr indent="0" lvl="0" marL="0" rtl="0" algn="l">
              <a:spcBef>
                <a:spcPts val="0"/>
              </a:spcBef>
              <a:spcAft>
                <a:spcPts val="0"/>
              </a:spcAft>
              <a:buNone/>
            </a:pPr>
            <a:r>
              <a:rPr lang="ja" sz="600">
                <a:solidFill>
                  <a:schemeClr val="dk1"/>
                </a:solidFill>
              </a:rPr>
              <a:t>      motor1_speed *= r;</a:t>
            </a:r>
            <a:endParaRPr sz="600">
              <a:solidFill>
                <a:schemeClr val="dk1"/>
              </a:solidFill>
            </a:endParaRPr>
          </a:p>
          <a:p>
            <a:pPr indent="0" lvl="0" marL="0" rtl="0" algn="l">
              <a:spcBef>
                <a:spcPts val="0"/>
              </a:spcBef>
              <a:spcAft>
                <a:spcPts val="0"/>
              </a:spcAft>
              <a:buNone/>
            </a:pPr>
            <a:r>
              <a:rPr lang="ja" sz="600">
                <a:solidFill>
                  <a:schemeClr val="dk1"/>
                </a:solidFill>
              </a:rPr>
              <a:t>      motor3_speed *= r;</a:t>
            </a:r>
            <a:endParaRPr sz="600">
              <a:solidFill>
                <a:schemeClr val="dk1"/>
              </a:solidFill>
            </a:endParaRPr>
          </a:p>
          <a:p>
            <a:pPr indent="0" lvl="0" marL="0" rtl="0" algn="l">
              <a:spcBef>
                <a:spcPts val="0"/>
              </a:spcBef>
              <a:spcAft>
                <a:spcPts val="0"/>
              </a:spcAft>
              <a:buNone/>
            </a:pPr>
            <a:r>
              <a:rPr lang="ja" sz="600">
                <a:solidFill>
                  <a:schemeClr val="dk1"/>
                </a:solidFill>
              </a:rPr>
              <a:t>      motor2_speed *= 2 - r;</a:t>
            </a:r>
            <a:endParaRPr sz="600">
              <a:solidFill>
                <a:schemeClr val="dk1"/>
              </a:solidFill>
            </a:endParaRPr>
          </a:p>
          <a:p>
            <a:pPr indent="0" lvl="0" marL="0" rtl="0" algn="l">
              <a:spcBef>
                <a:spcPts val="0"/>
              </a:spcBef>
              <a:spcAft>
                <a:spcPts val="0"/>
              </a:spcAft>
              <a:buNone/>
            </a:pPr>
            <a:r>
              <a:rPr lang="ja" sz="600">
                <a:solidFill>
                  <a:schemeClr val="dk1"/>
                </a:solidFill>
              </a:rPr>
              <a:t>      motor4_speed *= 2 - r;</a:t>
            </a:r>
            <a:endParaRPr sz="600">
              <a:solidFill>
                <a:schemeClr val="dk1"/>
              </a:solidFill>
            </a:endParaRPr>
          </a:p>
          <a:p>
            <a:pPr indent="0" lvl="0" marL="0" rtl="0" algn="l">
              <a:spcBef>
                <a:spcPts val="0"/>
              </a:spcBef>
              <a:spcAft>
                <a:spcPts val="0"/>
              </a:spcAft>
              <a:buNone/>
            </a:pPr>
            <a:r>
              <a:rPr lang="ja" sz="600">
                <a:solidFill>
                  <a:schemeClr val="dk1"/>
                </a:solidFill>
              </a:rPr>
              <a:t>    }</a:t>
            </a:r>
            <a:endParaRPr sz="600">
              <a:solidFill>
                <a:schemeClr val="dk1"/>
              </a:solidFill>
            </a:endParaRPr>
          </a:p>
          <a:p>
            <a:pPr indent="0" lvl="0" marL="0" rtl="0" algn="l">
              <a:spcBef>
                <a:spcPts val="0"/>
              </a:spcBef>
              <a:spcAft>
                <a:spcPts val="0"/>
              </a:spcAft>
              <a:buNone/>
            </a:pPr>
            <a:r>
              <a:rPr lang="ja" sz="600">
                <a:solidFill>
                  <a:schemeClr val="dk1"/>
                </a:solidFill>
              </a:rPr>
              <a:t>    if(130 &lt;= left_x){</a:t>
            </a:r>
            <a:endParaRPr sz="600">
              <a:solidFill>
                <a:schemeClr val="dk1"/>
              </a:solidFill>
            </a:endParaRPr>
          </a:p>
          <a:p>
            <a:pPr indent="0" lvl="0" marL="0" rtl="0" algn="l">
              <a:spcBef>
                <a:spcPts val="0"/>
              </a:spcBef>
              <a:spcAft>
                <a:spcPts val="0"/>
              </a:spcAft>
              <a:buNone/>
            </a:pPr>
            <a:r>
              <a:rPr lang="ja" sz="600">
                <a:solidFill>
                  <a:schemeClr val="dk1"/>
                </a:solidFill>
              </a:rPr>
              <a:t>      left_x = min(430, left_x);</a:t>
            </a:r>
            <a:endParaRPr sz="600">
              <a:solidFill>
                <a:schemeClr val="dk1"/>
              </a:solidFill>
            </a:endParaRPr>
          </a:p>
          <a:p>
            <a:pPr indent="0" lvl="0" marL="0" rtl="0" algn="l">
              <a:spcBef>
                <a:spcPts val="0"/>
              </a:spcBef>
              <a:spcAft>
                <a:spcPts val="0"/>
              </a:spcAft>
              <a:buNone/>
            </a:pPr>
            <a:r>
              <a:rPr lang="ja" sz="600">
                <a:solidFill>
                  <a:schemeClr val="dk1"/>
                </a:solidFill>
              </a:rPr>
              <a:t>      double r = left_x / 1500.0 + 137 / 150.0;</a:t>
            </a:r>
            <a:endParaRPr sz="600">
              <a:solidFill>
                <a:schemeClr val="dk1"/>
              </a:solidFill>
            </a:endParaRPr>
          </a:p>
          <a:p>
            <a:pPr indent="0" lvl="0" marL="0" rtl="0" algn="l">
              <a:spcBef>
                <a:spcPts val="0"/>
              </a:spcBef>
              <a:spcAft>
                <a:spcPts val="0"/>
              </a:spcAft>
              <a:buNone/>
            </a:pPr>
            <a:r>
              <a:rPr lang="ja" sz="600">
                <a:solidFill>
                  <a:schemeClr val="dk1"/>
                </a:solidFill>
              </a:rPr>
              <a:t>      motor2_speed *= r;</a:t>
            </a:r>
            <a:endParaRPr sz="600">
              <a:solidFill>
                <a:schemeClr val="dk1"/>
              </a:solidFill>
            </a:endParaRPr>
          </a:p>
          <a:p>
            <a:pPr indent="0" lvl="0" marL="0" rtl="0" algn="l">
              <a:spcBef>
                <a:spcPts val="0"/>
              </a:spcBef>
              <a:spcAft>
                <a:spcPts val="0"/>
              </a:spcAft>
              <a:buNone/>
            </a:pPr>
            <a:r>
              <a:rPr lang="ja" sz="600">
                <a:solidFill>
                  <a:schemeClr val="dk1"/>
                </a:solidFill>
              </a:rPr>
              <a:t>      motor4_speed *= r;</a:t>
            </a:r>
            <a:endParaRPr sz="600">
              <a:solidFill>
                <a:schemeClr val="dk1"/>
              </a:solidFill>
            </a:endParaRPr>
          </a:p>
          <a:p>
            <a:pPr indent="0" lvl="0" marL="0" rtl="0" algn="l">
              <a:spcBef>
                <a:spcPts val="0"/>
              </a:spcBef>
              <a:spcAft>
                <a:spcPts val="0"/>
              </a:spcAft>
              <a:buNone/>
            </a:pPr>
            <a:r>
              <a:rPr lang="ja" sz="600">
                <a:solidFill>
                  <a:schemeClr val="dk1"/>
                </a:solidFill>
              </a:rPr>
              <a:t>      motor1_speed *= 2 - r;</a:t>
            </a:r>
            <a:endParaRPr sz="600">
              <a:solidFill>
                <a:schemeClr val="dk1"/>
              </a:solidFill>
            </a:endParaRPr>
          </a:p>
          <a:p>
            <a:pPr indent="0" lvl="0" marL="0" rtl="0" algn="l">
              <a:spcBef>
                <a:spcPts val="0"/>
              </a:spcBef>
              <a:spcAft>
                <a:spcPts val="0"/>
              </a:spcAft>
              <a:buNone/>
            </a:pPr>
            <a:r>
              <a:rPr lang="ja" sz="600">
                <a:solidFill>
                  <a:schemeClr val="dk1"/>
                </a:solidFill>
              </a:rPr>
              <a:t>      motor3_speed *= 2 - r;</a:t>
            </a:r>
            <a:endParaRPr sz="600">
              <a:solidFill>
                <a:schemeClr val="dk1"/>
              </a:solidFill>
            </a:endParaRPr>
          </a:p>
          <a:p>
            <a:pPr indent="0" lvl="0" marL="0" rtl="0" algn="l">
              <a:spcBef>
                <a:spcPts val="0"/>
              </a:spcBef>
              <a:spcAft>
                <a:spcPts val="0"/>
              </a:spcAft>
              <a:buNone/>
            </a:pPr>
            <a:r>
              <a:rPr lang="ja" sz="600">
                <a:solidFill>
                  <a:schemeClr val="dk1"/>
                </a:solidFill>
              </a:rPr>
              <a:t>    }</a:t>
            </a:r>
            <a:endParaRPr sz="600">
              <a:solidFill>
                <a:schemeClr val="dk1"/>
              </a:solidFill>
            </a:endParaRPr>
          </a:p>
          <a:p>
            <a:pPr indent="0" lvl="0" marL="0" rtl="0" algn="l">
              <a:spcBef>
                <a:spcPts val="0"/>
              </a:spcBef>
              <a:spcAft>
                <a:spcPts val="0"/>
              </a:spcAft>
              <a:buNone/>
            </a:pPr>
            <a:r>
              <a:rPr lang="ja" sz="600">
                <a:solidFill>
                  <a:schemeClr val="dk1"/>
                </a:solidFill>
              </a:rPr>
              <a:t>    if(right_y &lt;= -130){</a:t>
            </a:r>
            <a:endParaRPr sz="600">
              <a:solidFill>
                <a:schemeClr val="dk1"/>
              </a:solidFill>
            </a:endParaRPr>
          </a:p>
          <a:p>
            <a:pPr indent="0" lvl="0" marL="0" rtl="0" algn="l">
              <a:spcBef>
                <a:spcPts val="0"/>
              </a:spcBef>
              <a:spcAft>
                <a:spcPts val="0"/>
              </a:spcAft>
              <a:buNone/>
            </a:pPr>
            <a:r>
              <a:rPr lang="ja" sz="600">
                <a:solidFill>
                  <a:schemeClr val="dk1"/>
                </a:solidFill>
              </a:rPr>
              <a:t>      right_y = max(-430, right_y);</a:t>
            </a:r>
            <a:endParaRPr sz="600">
              <a:solidFill>
                <a:schemeClr val="dk1"/>
              </a:solidFill>
            </a:endParaRPr>
          </a:p>
          <a:p>
            <a:pPr indent="0" lvl="0" marL="0" rtl="0" algn="l">
              <a:spcBef>
                <a:spcPts val="0"/>
              </a:spcBef>
              <a:spcAft>
                <a:spcPts val="0"/>
              </a:spcAft>
              <a:buNone/>
            </a:pPr>
            <a:r>
              <a:rPr lang="ja" sz="600">
                <a:solidFill>
                  <a:schemeClr val="dk1"/>
                </a:solidFill>
              </a:rPr>
              <a:t>      double s = abs(right_y) / 1500.0 + 137 / 150.0;</a:t>
            </a:r>
            <a:endParaRPr sz="600">
              <a:solidFill>
                <a:schemeClr val="dk1"/>
              </a:solidFill>
            </a:endParaRPr>
          </a:p>
          <a:p>
            <a:pPr indent="0" lvl="0" marL="0" rtl="0" algn="l">
              <a:spcBef>
                <a:spcPts val="0"/>
              </a:spcBef>
              <a:spcAft>
                <a:spcPts val="0"/>
              </a:spcAft>
              <a:buNone/>
            </a:pPr>
            <a:r>
              <a:rPr lang="ja" sz="600">
                <a:solidFill>
                  <a:schemeClr val="dk1"/>
                </a:solidFill>
              </a:rPr>
              <a:t>      motor1_speed *= s;</a:t>
            </a:r>
            <a:endParaRPr sz="600">
              <a:solidFill>
                <a:schemeClr val="dk1"/>
              </a:solidFill>
            </a:endParaRPr>
          </a:p>
          <a:p>
            <a:pPr indent="0" lvl="0" marL="0" rtl="0" algn="l">
              <a:spcBef>
                <a:spcPts val="0"/>
              </a:spcBef>
              <a:spcAft>
                <a:spcPts val="0"/>
              </a:spcAft>
              <a:buNone/>
            </a:pPr>
            <a:r>
              <a:rPr lang="ja" sz="600">
                <a:solidFill>
                  <a:schemeClr val="dk1"/>
                </a:solidFill>
              </a:rPr>
              <a:t>      motor2_speed *= s;</a:t>
            </a:r>
            <a:endParaRPr sz="600">
              <a:solidFill>
                <a:schemeClr val="dk1"/>
              </a:solidFill>
            </a:endParaRPr>
          </a:p>
          <a:p>
            <a:pPr indent="0" lvl="0" marL="0" rtl="0" algn="l">
              <a:spcBef>
                <a:spcPts val="0"/>
              </a:spcBef>
              <a:spcAft>
                <a:spcPts val="0"/>
              </a:spcAft>
              <a:buNone/>
            </a:pPr>
            <a:r>
              <a:rPr lang="ja" sz="600">
                <a:solidFill>
                  <a:schemeClr val="dk1"/>
                </a:solidFill>
              </a:rPr>
              <a:t>      motor3_speed *= 2 - s;</a:t>
            </a:r>
            <a:endParaRPr sz="600">
              <a:solidFill>
                <a:schemeClr val="dk1"/>
              </a:solidFill>
            </a:endParaRPr>
          </a:p>
          <a:p>
            <a:pPr indent="0" lvl="0" marL="0" rtl="0" algn="l">
              <a:spcBef>
                <a:spcPts val="0"/>
              </a:spcBef>
              <a:spcAft>
                <a:spcPts val="0"/>
              </a:spcAft>
              <a:buNone/>
            </a:pPr>
            <a:r>
              <a:rPr lang="ja" sz="600">
                <a:solidFill>
                  <a:schemeClr val="dk1"/>
                </a:solidFill>
              </a:rPr>
              <a:t>      motor4_speed *= 2 - s;</a:t>
            </a:r>
            <a:endParaRPr sz="600">
              <a:solidFill>
                <a:schemeClr val="dk1"/>
              </a:solidFill>
            </a:endParaRPr>
          </a:p>
          <a:p>
            <a:pPr indent="0" lvl="0" marL="0" rtl="0" algn="l">
              <a:spcBef>
                <a:spcPts val="0"/>
              </a:spcBef>
              <a:spcAft>
                <a:spcPts val="0"/>
              </a:spcAft>
              <a:buNone/>
            </a:pPr>
            <a:r>
              <a:rPr lang="ja" sz="600">
                <a:solidFill>
                  <a:schemeClr val="dk1"/>
                </a:solidFill>
              </a:rPr>
              <a:t>    }</a:t>
            </a:r>
            <a:endParaRPr sz="600">
              <a:solidFill>
                <a:schemeClr val="dk1"/>
              </a:solidFill>
            </a:endParaRPr>
          </a:p>
          <a:p>
            <a:pPr indent="0" lvl="0" marL="0" rtl="0" algn="l">
              <a:spcBef>
                <a:spcPts val="0"/>
              </a:spcBef>
              <a:spcAft>
                <a:spcPts val="0"/>
              </a:spcAft>
              <a:buNone/>
            </a:pPr>
            <a:r>
              <a:t/>
            </a:r>
            <a:endParaRPr sz="600">
              <a:solidFill>
                <a:schemeClr val="dk1"/>
              </a:solidFill>
            </a:endParaRPr>
          </a:p>
          <a:p>
            <a:pPr indent="0" lvl="0" marL="0" rtl="0" algn="l">
              <a:spcBef>
                <a:spcPts val="0"/>
              </a:spcBef>
              <a:spcAft>
                <a:spcPts val="0"/>
              </a:spcAft>
              <a:buNone/>
            </a:pPr>
            <a:r>
              <a:t/>
            </a:r>
            <a:endParaRPr sz="800"/>
          </a:p>
        </p:txBody>
      </p:sp>
      <p:sp>
        <p:nvSpPr>
          <p:cNvPr id="125" name="Google Shape;125;p22"/>
          <p:cNvSpPr txBox="1"/>
          <p:nvPr/>
        </p:nvSpPr>
        <p:spPr>
          <a:xfrm>
            <a:off x="212225" y="70750"/>
            <a:ext cx="4020600" cy="4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1800"/>
              <a:t>ソースコード(</a:t>
            </a:r>
            <a:r>
              <a:rPr b="1" lang="ja" sz="1800"/>
              <a:t>機体</a:t>
            </a:r>
            <a:r>
              <a:rPr b="1" lang="ja" sz="1800"/>
              <a:t>側)</a:t>
            </a:r>
            <a:endParaRPr b="1" sz="1800"/>
          </a:p>
        </p:txBody>
      </p:sp>
      <p:sp>
        <p:nvSpPr>
          <p:cNvPr id="126" name="Google Shape;126;p22"/>
          <p:cNvSpPr txBox="1"/>
          <p:nvPr/>
        </p:nvSpPr>
        <p:spPr>
          <a:xfrm>
            <a:off x="6030925" y="705000"/>
            <a:ext cx="4020600" cy="46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600">
                <a:solidFill>
                  <a:schemeClr val="dk1"/>
                </a:solidFill>
              </a:rPr>
              <a:t>   if(130 &lt;= right_y){</a:t>
            </a:r>
            <a:endParaRPr sz="600">
              <a:solidFill>
                <a:schemeClr val="dk1"/>
              </a:solidFill>
            </a:endParaRPr>
          </a:p>
          <a:p>
            <a:pPr indent="0" lvl="0" marL="0" rtl="0" algn="l">
              <a:spcBef>
                <a:spcPts val="0"/>
              </a:spcBef>
              <a:spcAft>
                <a:spcPts val="0"/>
              </a:spcAft>
              <a:buNone/>
            </a:pPr>
            <a:r>
              <a:rPr lang="ja" sz="600">
                <a:solidFill>
                  <a:schemeClr val="dk1"/>
                </a:solidFill>
              </a:rPr>
              <a:t>      right_y = min(430, right_y);</a:t>
            </a:r>
            <a:endParaRPr sz="600">
              <a:solidFill>
                <a:schemeClr val="dk1"/>
              </a:solidFill>
            </a:endParaRPr>
          </a:p>
          <a:p>
            <a:pPr indent="0" lvl="0" marL="0" rtl="0" algn="l">
              <a:spcBef>
                <a:spcPts val="0"/>
              </a:spcBef>
              <a:spcAft>
                <a:spcPts val="0"/>
              </a:spcAft>
              <a:buNone/>
            </a:pPr>
            <a:r>
              <a:rPr lang="ja" sz="600">
                <a:solidFill>
                  <a:schemeClr val="dk1"/>
                </a:solidFill>
              </a:rPr>
              <a:t>      double s = right_y / 1500.0 + 137 / 150.0;</a:t>
            </a:r>
            <a:endParaRPr sz="600">
              <a:solidFill>
                <a:schemeClr val="dk1"/>
              </a:solidFill>
            </a:endParaRPr>
          </a:p>
          <a:p>
            <a:pPr indent="0" lvl="0" marL="0" rtl="0" algn="l">
              <a:spcBef>
                <a:spcPts val="0"/>
              </a:spcBef>
              <a:spcAft>
                <a:spcPts val="0"/>
              </a:spcAft>
              <a:buNone/>
            </a:pPr>
            <a:r>
              <a:rPr lang="ja" sz="600">
                <a:solidFill>
                  <a:schemeClr val="dk1"/>
                </a:solidFill>
              </a:rPr>
              <a:t>      motor1_speed *= 2 - s;</a:t>
            </a:r>
            <a:endParaRPr sz="600">
              <a:solidFill>
                <a:schemeClr val="dk1"/>
              </a:solidFill>
            </a:endParaRPr>
          </a:p>
          <a:p>
            <a:pPr indent="0" lvl="0" marL="0" rtl="0" algn="l">
              <a:spcBef>
                <a:spcPts val="0"/>
              </a:spcBef>
              <a:spcAft>
                <a:spcPts val="0"/>
              </a:spcAft>
              <a:buNone/>
            </a:pPr>
            <a:r>
              <a:rPr lang="ja" sz="600">
                <a:solidFill>
                  <a:schemeClr val="dk1"/>
                </a:solidFill>
              </a:rPr>
              <a:t>      motor2_speed *= 2 - s;</a:t>
            </a:r>
            <a:endParaRPr sz="600">
              <a:solidFill>
                <a:schemeClr val="dk1"/>
              </a:solidFill>
            </a:endParaRPr>
          </a:p>
          <a:p>
            <a:pPr indent="0" lvl="0" marL="0" rtl="0" algn="l">
              <a:spcBef>
                <a:spcPts val="0"/>
              </a:spcBef>
              <a:spcAft>
                <a:spcPts val="0"/>
              </a:spcAft>
              <a:buNone/>
            </a:pPr>
            <a:r>
              <a:rPr lang="ja" sz="600">
                <a:solidFill>
                  <a:schemeClr val="dk1"/>
                </a:solidFill>
              </a:rPr>
              <a:t>      motor3_speed *= s;</a:t>
            </a:r>
            <a:endParaRPr sz="600">
              <a:solidFill>
                <a:schemeClr val="dk1"/>
              </a:solidFill>
            </a:endParaRPr>
          </a:p>
          <a:p>
            <a:pPr indent="0" lvl="0" marL="0" rtl="0" algn="l">
              <a:spcBef>
                <a:spcPts val="0"/>
              </a:spcBef>
              <a:spcAft>
                <a:spcPts val="0"/>
              </a:spcAft>
              <a:buNone/>
            </a:pPr>
            <a:r>
              <a:rPr lang="ja" sz="600">
                <a:solidFill>
                  <a:schemeClr val="dk1"/>
                </a:solidFill>
              </a:rPr>
              <a:t>      motor4_speed *= s;</a:t>
            </a:r>
            <a:endParaRPr sz="600">
              <a:solidFill>
                <a:schemeClr val="dk1"/>
              </a:solidFill>
            </a:endParaRPr>
          </a:p>
          <a:p>
            <a:pPr indent="0" lvl="0" marL="0" rtl="0" algn="l">
              <a:spcBef>
                <a:spcPts val="0"/>
              </a:spcBef>
              <a:spcAft>
                <a:spcPts val="0"/>
              </a:spcAft>
              <a:buNone/>
            </a:pPr>
            <a:r>
              <a:rPr lang="ja" sz="600">
                <a:solidFill>
                  <a:schemeClr val="dk1"/>
                </a:solidFill>
              </a:rPr>
              <a:t>    }</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if(right_x &lt;= -130){</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      right_x = max(-430, right_x);</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      double s = abs(right_x) / 1500.0 + 137 / 150.0;</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      motor1_speed *= 2 - s;</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      motor2_speed *= s;</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      motor3_speed *= s;</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      motor4_speed *= 2 - s;</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    }</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    if(130 &lt;= right_x){</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      right_x = min(430, right_x);</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      double s = right_x / 1500.0 + 137 / 150.0;</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      motor1_speed *= s;</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      motor2_speed *= 2 - s;</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      motor3_speed *= 2 - s;</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      motor4_speed *= s;</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    }</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    motor1_speed *= w1;</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    motor2_speed *= w2;</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    motor4_speed *= w4;</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    emergency_stop_counter = 0;</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  }else{</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    emergency_stop_counter++;</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    if(emergency_stop_counter &gt;= EMERGENCY_STOP_NUM){</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      motor1_speed = 0;</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      motor2_speed = 0;</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      motor3_speed = 0;</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      motor4_speed = 0;</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    }</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  }</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  motor1.writeMicroseconds(motor1_speed);</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  motor2.writeMicroseconds(motor2_speed);</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  motor3.writeMicroseconds(motor3_speed);</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  motor4.writeMicroseconds(motor4_speed);</a:t>
            </a:r>
            <a:endParaRPr sz="600">
              <a:solidFill>
                <a:schemeClr val="dk1"/>
              </a:solidFill>
            </a:endParaRPr>
          </a:p>
          <a:p>
            <a:pPr indent="0" lvl="0" marL="0" rtl="0" algn="l">
              <a:spcBef>
                <a:spcPts val="0"/>
              </a:spcBef>
              <a:spcAft>
                <a:spcPts val="0"/>
              </a:spcAft>
              <a:buClr>
                <a:schemeClr val="dk1"/>
              </a:buClr>
              <a:buSzPts val="1100"/>
              <a:buFont typeface="Arial"/>
              <a:buNone/>
            </a:pPr>
            <a:r>
              <a:rPr lang="ja" sz="600">
                <a:solidFill>
                  <a:schemeClr val="dk1"/>
                </a:solidFill>
              </a:rPr>
              <a:t>}</a:t>
            </a:r>
            <a:endParaRPr sz="6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　　　　</a:t>
            </a:r>
            <a:r>
              <a:rPr lang="ja"/>
              <a:t>結果　　　　　　　　　　　考察</a:t>
            </a:r>
            <a:endParaRPr/>
          </a:p>
        </p:txBody>
      </p:sp>
      <p:sp>
        <p:nvSpPr>
          <p:cNvPr id="132" name="Google Shape;132;p23"/>
          <p:cNvSpPr txBox="1"/>
          <p:nvPr/>
        </p:nvSpPr>
        <p:spPr>
          <a:xfrm>
            <a:off x="311700" y="1017725"/>
            <a:ext cx="4089000" cy="36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t>飛行はできなかった。</a:t>
            </a:r>
            <a:endParaRPr sz="1800"/>
          </a:p>
        </p:txBody>
      </p:sp>
      <p:sp>
        <p:nvSpPr>
          <p:cNvPr id="133" name="Google Shape;133;p23"/>
          <p:cNvSpPr txBox="1"/>
          <p:nvPr/>
        </p:nvSpPr>
        <p:spPr>
          <a:xfrm>
            <a:off x="4757100" y="982350"/>
            <a:ext cx="4075200" cy="36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t>そもそも、ドローンを安定させるためには、ジャイロセンサーを使用して機体の傾きを検出し、適切な姿勢に修正する必要があるため、ジャイロセンサーを持っていないことが大きな影響を与えていたと思います。</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ja" sz="1800"/>
              <a:t>他にも、４つのモーターで個体差が激しかった(特に３番モーター)ため、適切な出力信号を送信しても全てのモーターの回転数に大きな差があったことも大きな影響を与えていたと思います。</a:t>
            </a:r>
            <a:endParaRPr sz="1800"/>
          </a:p>
          <a:p>
            <a:pPr indent="0" lvl="0" marL="0" rtl="0" algn="l">
              <a:spcBef>
                <a:spcPts val="0"/>
              </a:spcBef>
              <a:spcAft>
                <a:spcPts val="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3389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ja"/>
              <a:t>感想と反省</a:t>
            </a:r>
            <a:endParaRPr/>
          </a:p>
        </p:txBody>
      </p:sp>
      <p:sp>
        <p:nvSpPr>
          <p:cNvPr id="139" name="Google Shape;139;p24"/>
          <p:cNvSpPr txBox="1"/>
          <p:nvPr/>
        </p:nvSpPr>
        <p:spPr>
          <a:xfrm>
            <a:off x="1103700" y="1017725"/>
            <a:ext cx="742800" cy="3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t>柳川:</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ja" sz="1800"/>
              <a:t>高田:</a:t>
            </a:r>
            <a:endParaRPr sz="1800"/>
          </a:p>
        </p:txBody>
      </p:sp>
      <p:sp>
        <p:nvSpPr>
          <p:cNvPr id="140" name="Google Shape;140;p24"/>
          <p:cNvSpPr txBox="1"/>
          <p:nvPr/>
        </p:nvSpPr>
        <p:spPr>
          <a:xfrm>
            <a:off x="1740450" y="1017725"/>
            <a:ext cx="7181100" cy="20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solidFill>
                  <a:schemeClr val="dk1"/>
                </a:solidFill>
              </a:rPr>
              <a:t>航空工学</a:t>
            </a:r>
            <a:r>
              <a:rPr lang="ja" sz="1800">
                <a:solidFill>
                  <a:schemeClr val="dk1"/>
                </a:solidFill>
              </a:rPr>
              <a:t>に関する知識はほとんど知らなかったため、定理などはインターネットで検索していきながら作っていきました。</a:t>
            </a:r>
            <a:endParaRPr sz="1800">
              <a:solidFill>
                <a:schemeClr val="dk1"/>
              </a:solidFill>
            </a:endParaRPr>
          </a:p>
          <a:p>
            <a:pPr indent="0" lvl="0" marL="0" rtl="0" algn="l">
              <a:spcBef>
                <a:spcPts val="0"/>
              </a:spcBef>
              <a:spcAft>
                <a:spcPts val="0"/>
              </a:spcAft>
              <a:buNone/>
            </a:pPr>
            <a:r>
              <a:rPr lang="ja" sz="1800">
                <a:solidFill>
                  <a:schemeClr val="dk1"/>
                </a:solidFill>
              </a:rPr>
              <a:t>安全に実験する環境も整っていなかったので、プロペラが左手首と接触して怪我を負ってしまいました。</a:t>
            </a:r>
            <a:endParaRPr sz="1800">
              <a:solidFill>
                <a:schemeClr val="dk1"/>
              </a:solidFill>
            </a:endParaRPr>
          </a:p>
          <a:p>
            <a:pPr indent="0" lvl="0" marL="0" rtl="0" algn="l">
              <a:spcBef>
                <a:spcPts val="0"/>
              </a:spcBef>
              <a:spcAft>
                <a:spcPts val="0"/>
              </a:spcAft>
              <a:buNone/>
            </a:pPr>
            <a:r>
              <a:rPr lang="ja" sz="1800">
                <a:solidFill>
                  <a:schemeClr val="dk1"/>
                </a:solidFill>
              </a:rPr>
              <a:t>予算も限られていて、最低限の部品しか購入できず困難でした。</a:t>
            </a:r>
            <a:endParaRPr sz="1800">
              <a:solidFill>
                <a:schemeClr val="dk1"/>
              </a:solidFill>
            </a:endParaRPr>
          </a:p>
          <a:p>
            <a:pPr indent="0" lvl="0" marL="0" rtl="0" algn="l">
              <a:spcBef>
                <a:spcPts val="0"/>
              </a:spcBef>
              <a:spcAft>
                <a:spcPts val="0"/>
              </a:spcAft>
              <a:buNone/>
            </a:pPr>
            <a:r>
              <a:rPr lang="ja" sz="1800">
                <a:solidFill>
                  <a:schemeClr val="dk1"/>
                </a:solidFill>
              </a:rPr>
              <a:t>担当の先生や、新しい部品を譲ってくださった周りの先生方、</a:t>
            </a:r>
            <a:endParaRPr sz="1800">
              <a:solidFill>
                <a:schemeClr val="dk1"/>
              </a:solidFill>
            </a:endParaRPr>
          </a:p>
          <a:p>
            <a:pPr indent="0" lvl="0" marL="0" rtl="0" algn="l">
              <a:spcBef>
                <a:spcPts val="0"/>
              </a:spcBef>
              <a:spcAft>
                <a:spcPts val="0"/>
              </a:spcAft>
              <a:buClr>
                <a:schemeClr val="dk1"/>
              </a:buClr>
              <a:buSzPts val="1100"/>
              <a:buFont typeface="Arial"/>
              <a:buNone/>
            </a:pPr>
            <a:r>
              <a:rPr lang="ja" sz="1800">
                <a:solidFill>
                  <a:schemeClr val="dk1"/>
                </a:solidFill>
              </a:rPr>
              <a:t>本当にありがとうございました。</a:t>
            </a:r>
            <a:endParaRPr sz="1800">
              <a:solidFill>
                <a:schemeClr val="dk1"/>
              </a:solidFill>
            </a:endParaRPr>
          </a:p>
        </p:txBody>
      </p:sp>
      <p:sp>
        <p:nvSpPr>
          <p:cNvPr id="141" name="Google Shape;141;p24"/>
          <p:cNvSpPr txBox="1"/>
          <p:nvPr/>
        </p:nvSpPr>
        <p:spPr>
          <a:xfrm>
            <a:off x="1740450" y="2950250"/>
            <a:ext cx="7091700" cy="20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solidFill>
                  <a:schemeClr val="dk1"/>
                </a:solidFill>
              </a:rPr>
              <a:t>自分はドローンをあまり知らなくて、このテーマにおいて四苦八苦していた時間も多かったのですが、インターネットなどを利用して大まかな部分を知り、ドローン制作に携りました。</a:t>
            </a:r>
            <a:endParaRPr sz="1800">
              <a:solidFill>
                <a:schemeClr val="dk1"/>
              </a:solidFill>
            </a:endParaRPr>
          </a:p>
          <a:p>
            <a:pPr indent="0" lvl="0" marL="0" rtl="0" algn="l">
              <a:spcBef>
                <a:spcPts val="0"/>
              </a:spcBef>
              <a:spcAft>
                <a:spcPts val="0"/>
              </a:spcAft>
              <a:buNone/>
            </a:pPr>
            <a:r>
              <a:rPr lang="ja" sz="1800">
                <a:solidFill>
                  <a:schemeClr val="dk1"/>
                </a:solidFill>
              </a:rPr>
              <a:t>手伝いとかしか出来ていなかった感じもあったと思いますが、個人的に楽しく課題研究に取り組めたと思います。</a:t>
            </a:r>
            <a:endParaRPr sz="1800">
              <a:solidFill>
                <a:schemeClr val="dk1"/>
              </a:solidFill>
            </a:endParaRPr>
          </a:p>
          <a:p>
            <a:pPr indent="0" lvl="0" marL="0" rtl="0" algn="l">
              <a:spcBef>
                <a:spcPts val="0"/>
              </a:spcBef>
              <a:spcAft>
                <a:spcPts val="0"/>
              </a:spcAft>
              <a:buNone/>
            </a:pPr>
            <a:r>
              <a:rPr lang="ja" sz="1800">
                <a:solidFill>
                  <a:schemeClr val="dk1"/>
                </a:solidFill>
              </a:rPr>
              <a:t>困ったときに様々な形でサポートをしてくださった担当の先生や</a:t>
            </a:r>
            <a:endParaRPr sz="1800">
              <a:solidFill>
                <a:schemeClr val="dk1"/>
              </a:solidFill>
            </a:endParaRPr>
          </a:p>
          <a:p>
            <a:pPr indent="0" lvl="0" marL="0" rtl="0" algn="l">
              <a:spcBef>
                <a:spcPts val="0"/>
              </a:spcBef>
              <a:spcAft>
                <a:spcPts val="0"/>
              </a:spcAft>
              <a:buNone/>
            </a:pPr>
            <a:r>
              <a:rPr lang="ja" sz="1800">
                <a:solidFill>
                  <a:schemeClr val="dk1"/>
                </a:solidFill>
              </a:rPr>
              <a:t>周りの先生方、本当にありがとうございました。</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nvSpPr>
        <p:spPr>
          <a:xfrm>
            <a:off x="551850" y="275925"/>
            <a:ext cx="8391000" cy="457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0"/>
              </a:spcBef>
              <a:spcAft>
                <a:spcPts val="0"/>
              </a:spcAft>
              <a:buNone/>
            </a:pPr>
            <a:r>
              <a:rPr lang="ja" sz="2400"/>
              <a:t>御清聴ありがとうございました</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6"/>
          <p:cNvSpPr txBox="1"/>
          <p:nvPr/>
        </p:nvSpPr>
        <p:spPr>
          <a:xfrm>
            <a:off x="283000" y="191025"/>
            <a:ext cx="40752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t>補足スライド(6ページ)</a:t>
            </a:r>
            <a:endParaRPr sz="1800"/>
          </a:p>
        </p:txBody>
      </p:sp>
      <p:pic>
        <p:nvPicPr>
          <p:cNvPr id="152" name="Google Shape;152;p26"/>
          <p:cNvPicPr preferRelativeResize="0"/>
          <p:nvPr/>
        </p:nvPicPr>
        <p:blipFill>
          <a:blip r:embed="rId3">
            <a:alphaModFix/>
          </a:blip>
          <a:stretch>
            <a:fillRect/>
          </a:stretch>
        </p:blipFill>
        <p:spPr>
          <a:xfrm>
            <a:off x="1244650" y="1718525"/>
            <a:ext cx="2118650" cy="721575"/>
          </a:xfrm>
          <a:prstGeom prst="rect">
            <a:avLst/>
          </a:prstGeom>
          <a:noFill/>
          <a:ln>
            <a:noFill/>
          </a:ln>
        </p:spPr>
      </p:pic>
      <p:sp>
        <p:nvSpPr>
          <p:cNvPr id="153" name="Google Shape;153;p26"/>
          <p:cNvSpPr txBox="1"/>
          <p:nvPr/>
        </p:nvSpPr>
        <p:spPr>
          <a:xfrm>
            <a:off x="536848" y="1792963"/>
            <a:ext cx="9834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2400"/>
              <a:t>揚力</a:t>
            </a:r>
            <a:endParaRPr sz="2400"/>
          </a:p>
        </p:txBody>
      </p:sp>
      <p:pic>
        <p:nvPicPr>
          <p:cNvPr id="154" name="Google Shape;154;p26"/>
          <p:cNvPicPr preferRelativeResize="0"/>
          <p:nvPr/>
        </p:nvPicPr>
        <p:blipFill>
          <a:blip r:embed="rId4">
            <a:alphaModFix/>
          </a:blip>
          <a:stretch>
            <a:fillRect/>
          </a:stretch>
        </p:blipFill>
        <p:spPr>
          <a:xfrm>
            <a:off x="693800" y="2570113"/>
            <a:ext cx="257175" cy="219075"/>
          </a:xfrm>
          <a:prstGeom prst="rect">
            <a:avLst/>
          </a:prstGeom>
          <a:noFill/>
          <a:ln>
            <a:noFill/>
          </a:ln>
        </p:spPr>
      </p:pic>
      <p:sp>
        <p:nvSpPr>
          <p:cNvPr id="155" name="Google Shape;155;p26"/>
          <p:cNvSpPr txBox="1"/>
          <p:nvPr/>
        </p:nvSpPr>
        <p:spPr>
          <a:xfrm>
            <a:off x="860725" y="2481113"/>
            <a:ext cx="39981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222222"/>
                </a:solidFill>
                <a:highlight>
                  <a:srgbClr val="FFFFFF"/>
                </a:highlight>
              </a:rPr>
              <a:t>は揚力係数</a:t>
            </a:r>
            <a:endParaRPr/>
          </a:p>
        </p:txBody>
      </p:sp>
      <p:sp>
        <p:nvSpPr>
          <p:cNvPr id="156" name="Google Shape;156;p26"/>
          <p:cNvSpPr txBox="1"/>
          <p:nvPr/>
        </p:nvSpPr>
        <p:spPr>
          <a:xfrm>
            <a:off x="693800" y="2789188"/>
            <a:ext cx="39981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222222"/>
                </a:solidFill>
                <a:highlight>
                  <a:srgbClr val="FFFFFF"/>
                </a:highlight>
              </a:rPr>
              <a:t>ρ は流体の密度</a:t>
            </a:r>
            <a:endParaRPr/>
          </a:p>
        </p:txBody>
      </p:sp>
      <p:sp>
        <p:nvSpPr>
          <p:cNvPr id="157" name="Google Shape;157;p26"/>
          <p:cNvSpPr txBox="1"/>
          <p:nvPr/>
        </p:nvSpPr>
        <p:spPr>
          <a:xfrm>
            <a:off x="693800" y="3106563"/>
            <a:ext cx="39981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chemeClr val="dk1"/>
                </a:solidFill>
                <a:highlight>
                  <a:srgbClr val="FFFFFF"/>
                </a:highlight>
              </a:rPr>
              <a:t>V は物体と流体の相対速度</a:t>
            </a:r>
            <a:endParaRPr/>
          </a:p>
        </p:txBody>
      </p:sp>
      <p:sp>
        <p:nvSpPr>
          <p:cNvPr id="158" name="Google Shape;158;p26"/>
          <p:cNvSpPr txBox="1"/>
          <p:nvPr/>
        </p:nvSpPr>
        <p:spPr>
          <a:xfrm>
            <a:off x="693800" y="3349488"/>
            <a:ext cx="39981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S は物体の代表面積</a:t>
            </a:r>
            <a:endParaRPr/>
          </a:p>
        </p:txBody>
      </p:sp>
      <p:sp>
        <p:nvSpPr>
          <p:cNvPr id="159" name="Google Shape;159;p26"/>
          <p:cNvSpPr txBox="1"/>
          <p:nvPr/>
        </p:nvSpPr>
        <p:spPr>
          <a:xfrm>
            <a:off x="1615750" y="4164250"/>
            <a:ext cx="16119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揚力の説明</a:t>
            </a:r>
            <a:endParaRPr/>
          </a:p>
        </p:txBody>
      </p:sp>
      <p:pic>
        <p:nvPicPr>
          <p:cNvPr id="160" name="Google Shape;160;p26"/>
          <p:cNvPicPr preferRelativeResize="0"/>
          <p:nvPr/>
        </p:nvPicPr>
        <p:blipFill>
          <a:blip r:embed="rId5">
            <a:alphaModFix/>
          </a:blip>
          <a:stretch>
            <a:fillRect/>
          </a:stretch>
        </p:blipFill>
        <p:spPr>
          <a:xfrm>
            <a:off x="4712725" y="956375"/>
            <a:ext cx="3886009" cy="1658850"/>
          </a:xfrm>
          <a:prstGeom prst="rect">
            <a:avLst/>
          </a:prstGeom>
          <a:noFill/>
          <a:ln>
            <a:noFill/>
          </a:ln>
        </p:spPr>
      </p:pic>
      <p:sp>
        <p:nvSpPr>
          <p:cNvPr id="161" name="Google Shape;161;p26"/>
          <p:cNvSpPr txBox="1"/>
          <p:nvPr/>
        </p:nvSpPr>
        <p:spPr>
          <a:xfrm>
            <a:off x="5746425" y="4164250"/>
            <a:ext cx="18186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反</a:t>
            </a:r>
            <a:r>
              <a:rPr lang="ja"/>
              <a:t>トルクの説明</a:t>
            </a:r>
            <a:endParaRPr/>
          </a:p>
        </p:txBody>
      </p:sp>
      <p:sp>
        <p:nvSpPr>
          <p:cNvPr id="162" name="Google Shape;162;p26"/>
          <p:cNvSpPr txBox="1"/>
          <p:nvPr/>
        </p:nvSpPr>
        <p:spPr>
          <a:xfrm>
            <a:off x="5816800" y="1025775"/>
            <a:ext cx="39981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推力</a:t>
            </a:r>
            <a:endParaRPr/>
          </a:p>
        </p:txBody>
      </p:sp>
      <p:pic>
        <p:nvPicPr>
          <p:cNvPr id="163" name="Google Shape;163;p26"/>
          <p:cNvPicPr preferRelativeResize="0"/>
          <p:nvPr/>
        </p:nvPicPr>
        <p:blipFill>
          <a:blip r:embed="rId6">
            <a:alphaModFix/>
          </a:blip>
          <a:stretch>
            <a:fillRect/>
          </a:stretch>
        </p:blipFill>
        <p:spPr>
          <a:xfrm>
            <a:off x="4553550" y="2938431"/>
            <a:ext cx="4288108" cy="78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目次</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2" name="Google Shape;62;p14"/>
          <p:cNvSpPr txBox="1"/>
          <p:nvPr/>
        </p:nvSpPr>
        <p:spPr>
          <a:xfrm>
            <a:off x="349000" y="1444900"/>
            <a:ext cx="4020600" cy="27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t>１．</a:t>
            </a:r>
            <a:r>
              <a:rPr lang="ja" sz="1800">
                <a:solidFill>
                  <a:schemeClr val="dk1"/>
                </a:solidFill>
              </a:rPr>
              <a:t>動機1p</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ja" sz="1800">
                <a:solidFill>
                  <a:schemeClr val="dk1"/>
                </a:solidFill>
              </a:rPr>
              <a:t>２．ドローンとは1p</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ja" sz="1800">
                <a:solidFill>
                  <a:schemeClr val="dk1"/>
                </a:solidFill>
              </a:rPr>
              <a:t>３．用途と問題2p</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ja" sz="1800">
                <a:solidFill>
                  <a:schemeClr val="dk1"/>
                </a:solidFill>
              </a:rPr>
              <a:t>４．基本原理1p or 2p</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ja" sz="1800">
                <a:solidFill>
                  <a:schemeClr val="dk1"/>
                </a:solidFill>
              </a:rPr>
              <a:t>５．使用部品1p + 5p</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63" name="Google Shape;63;p14"/>
          <p:cNvSpPr txBox="1"/>
          <p:nvPr/>
        </p:nvSpPr>
        <p:spPr>
          <a:xfrm>
            <a:off x="4501025" y="1444900"/>
            <a:ext cx="4020600" cy="27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t>６．制作過程1p</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ja" sz="1800">
                <a:solidFill>
                  <a:schemeClr val="dk1"/>
                </a:solidFill>
              </a:rPr>
              <a:t>７．ソースコード(コントローラ側)</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ja" sz="1800">
                <a:solidFill>
                  <a:schemeClr val="dk1"/>
                </a:solidFill>
              </a:rPr>
              <a:t>８．ソースコード(機体側)</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ja" sz="1800">
                <a:solidFill>
                  <a:schemeClr val="dk1"/>
                </a:solidFill>
              </a:rPr>
              <a:t>９．結果・考察</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ja" sz="1800">
                <a:solidFill>
                  <a:schemeClr val="dk1"/>
                </a:solidFill>
              </a:rPr>
              <a:t>１０．感想と反省</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動機</a:t>
            </a:r>
            <a:endParaRPr/>
          </a:p>
        </p:txBody>
      </p:sp>
      <p:sp>
        <p:nvSpPr>
          <p:cNvPr id="69" name="Google Shape;69;p15"/>
          <p:cNvSpPr txBox="1"/>
          <p:nvPr/>
        </p:nvSpPr>
        <p:spPr>
          <a:xfrm>
            <a:off x="628200" y="1088875"/>
            <a:ext cx="8243700" cy="3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t>課題研究が始まってから最初の７週分は、何をテーマにするか２人で考えていました。</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ja" sz="1800"/>
              <a:t>・人間の手の動きと同じ機構を持った人工的な手を作って、遠隔操作してみるというテーマ。</a:t>
            </a:r>
            <a:endParaRPr sz="1800"/>
          </a:p>
          <a:p>
            <a:pPr indent="0" lvl="0" marL="0" rtl="0" algn="l">
              <a:spcBef>
                <a:spcPts val="0"/>
              </a:spcBef>
              <a:spcAft>
                <a:spcPts val="0"/>
              </a:spcAft>
              <a:buNone/>
            </a:pPr>
            <a:r>
              <a:rPr lang="ja" sz="1800"/>
              <a:t>・低コストの小さなロボットを１０体ほど作って、すべてのロボットを同じネットワークに接続させて、個体が学習した情報を全員で伝播し合い、大きな知を持つような群の性質を作るテーマ。</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ja" sz="1800"/>
              <a:t>最終的には、電気科棟にたまたま飛べないドローンがあり、先生から、このドローンをどうにかしてみたら、というお誘いがあったのが動機です。</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ドローンとは？</a:t>
            </a:r>
            <a:endParaRPr/>
          </a:p>
        </p:txBody>
      </p:sp>
      <p:sp>
        <p:nvSpPr>
          <p:cNvPr id="75" name="Google Shape;75;p16"/>
          <p:cNvSpPr txBox="1"/>
          <p:nvPr/>
        </p:nvSpPr>
        <p:spPr>
          <a:xfrm>
            <a:off x="-1181525" y="4287425"/>
            <a:ext cx="40752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txBox="1"/>
          <p:nvPr/>
        </p:nvSpPr>
        <p:spPr>
          <a:xfrm>
            <a:off x="311700" y="1185250"/>
            <a:ext cx="8776500" cy="3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t>一般的に、ドローンと聞いて想像するのは、４～８つのプロペラが付いたラジコンだと思います。</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ja" sz="1800"/>
              <a:t>確かにドローンではありますが、それはドローンの中の一種であり、「マルチコプター」と呼ばれるものです。</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ja" sz="1800"/>
              <a:t>ドローンとは無人飛行機を指す言葉であり、「オスの蜂」を意味する言葉でもあります。</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ja" sz="1800"/>
              <a:t>この発表では、４つのプロペラが搭載された、「クアッドコプター」について話していきます。</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　　　　</a:t>
            </a:r>
            <a:r>
              <a:rPr lang="ja"/>
              <a:t>用途　　　　　　　　　　　問題</a:t>
            </a:r>
            <a:endParaRPr/>
          </a:p>
          <a:p>
            <a:pPr indent="0" lvl="0" marL="0" rtl="0" algn="l">
              <a:spcBef>
                <a:spcPts val="0"/>
              </a:spcBef>
              <a:spcAft>
                <a:spcPts val="0"/>
              </a:spcAft>
              <a:buNone/>
            </a:pPr>
            <a:r>
              <a:t/>
            </a:r>
            <a:endParaRPr/>
          </a:p>
        </p:txBody>
      </p:sp>
      <p:sp>
        <p:nvSpPr>
          <p:cNvPr id="82" name="Google Shape;82;p17"/>
          <p:cNvSpPr txBox="1"/>
          <p:nvPr/>
        </p:nvSpPr>
        <p:spPr>
          <a:xfrm>
            <a:off x="262850" y="1017725"/>
            <a:ext cx="41388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2000"/>
              <a:t>・火山観測</a:t>
            </a:r>
            <a:endParaRPr sz="2000"/>
          </a:p>
          <a:p>
            <a:pPr indent="0" lvl="0" marL="0" rtl="0" algn="l">
              <a:spcBef>
                <a:spcPts val="0"/>
              </a:spcBef>
              <a:spcAft>
                <a:spcPts val="0"/>
              </a:spcAft>
              <a:buNone/>
            </a:pPr>
            <a:r>
              <a:rPr lang="ja" sz="2000"/>
              <a:t>・屋内監視</a:t>
            </a:r>
            <a:endParaRPr sz="2000"/>
          </a:p>
          <a:p>
            <a:pPr indent="0" lvl="0" marL="0" rtl="0" algn="l">
              <a:spcBef>
                <a:spcPts val="0"/>
              </a:spcBef>
              <a:spcAft>
                <a:spcPts val="0"/>
              </a:spcAft>
              <a:buNone/>
            </a:pPr>
            <a:r>
              <a:rPr lang="ja" sz="2000"/>
              <a:t>・災害調査</a:t>
            </a:r>
            <a:endParaRPr sz="2000"/>
          </a:p>
          <a:p>
            <a:pPr indent="0" lvl="0" marL="0" rtl="0" algn="l">
              <a:spcBef>
                <a:spcPts val="0"/>
              </a:spcBef>
              <a:spcAft>
                <a:spcPts val="0"/>
              </a:spcAft>
              <a:buNone/>
            </a:pPr>
            <a:r>
              <a:rPr lang="ja" sz="2000"/>
              <a:t>・防犯</a:t>
            </a:r>
            <a:endParaRPr sz="2000"/>
          </a:p>
          <a:p>
            <a:pPr indent="0" lvl="0" marL="0" rtl="0" algn="l">
              <a:spcBef>
                <a:spcPts val="0"/>
              </a:spcBef>
              <a:spcAft>
                <a:spcPts val="0"/>
              </a:spcAft>
              <a:buNone/>
            </a:pPr>
            <a:r>
              <a:rPr lang="ja" sz="2000"/>
              <a:t>・競技中継</a:t>
            </a:r>
            <a:endParaRPr sz="2000"/>
          </a:p>
          <a:p>
            <a:pPr indent="0" lvl="0" marL="0" rtl="0" algn="l">
              <a:spcBef>
                <a:spcPts val="0"/>
              </a:spcBef>
              <a:spcAft>
                <a:spcPts val="0"/>
              </a:spcAft>
              <a:buNone/>
            </a:pPr>
            <a:r>
              <a:rPr lang="ja" sz="2000"/>
              <a:t>・趣味</a:t>
            </a:r>
            <a:endParaRPr sz="2000"/>
          </a:p>
          <a:p>
            <a:pPr indent="0" lvl="0" marL="0" rtl="0" algn="l">
              <a:spcBef>
                <a:spcPts val="0"/>
              </a:spcBef>
              <a:spcAft>
                <a:spcPts val="0"/>
              </a:spcAft>
              <a:buNone/>
            </a:pPr>
            <a:r>
              <a:rPr lang="ja" sz="2000"/>
              <a:t>・物資輸送</a:t>
            </a:r>
            <a:endParaRPr sz="2000"/>
          </a:p>
          <a:p>
            <a:pPr indent="0" lvl="0" marL="0" rtl="0" algn="l">
              <a:spcBef>
                <a:spcPts val="0"/>
              </a:spcBef>
              <a:spcAft>
                <a:spcPts val="0"/>
              </a:spcAft>
              <a:buNone/>
            </a:pPr>
            <a:r>
              <a:rPr lang="ja" sz="2000"/>
              <a:t>・農業</a:t>
            </a:r>
            <a:endParaRPr sz="2000"/>
          </a:p>
        </p:txBody>
      </p:sp>
      <p:sp>
        <p:nvSpPr>
          <p:cNvPr id="83" name="Google Shape;83;p17"/>
          <p:cNvSpPr txBox="1"/>
          <p:nvPr/>
        </p:nvSpPr>
        <p:spPr>
          <a:xfrm>
            <a:off x="4757100" y="1017725"/>
            <a:ext cx="40752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t>・墜落・落下</a:t>
            </a:r>
            <a:endParaRPr sz="1800"/>
          </a:p>
          <a:p>
            <a:pPr indent="0" lvl="0" marL="0" rtl="0" algn="l">
              <a:spcBef>
                <a:spcPts val="0"/>
              </a:spcBef>
              <a:spcAft>
                <a:spcPts val="0"/>
              </a:spcAft>
              <a:buNone/>
            </a:pPr>
            <a:r>
              <a:rPr lang="ja" sz="1800"/>
              <a:t>・航空機に接近・接触</a:t>
            </a:r>
            <a:endParaRPr sz="1800"/>
          </a:p>
          <a:p>
            <a:pPr indent="0" lvl="0" marL="0" rtl="0" algn="l">
              <a:spcBef>
                <a:spcPts val="0"/>
              </a:spcBef>
              <a:spcAft>
                <a:spcPts val="0"/>
              </a:spcAft>
              <a:buNone/>
            </a:pPr>
            <a:r>
              <a:rPr lang="ja" sz="1800"/>
              <a:t>・人身事故</a:t>
            </a:r>
            <a:endParaRPr sz="1800"/>
          </a:p>
          <a:p>
            <a:pPr indent="0" lvl="0" marL="0" rtl="0" algn="l">
              <a:spcBef>
                <a:spcPts val="0"/>
              </a:spcBef>
              <a:spcAft>
                <a:spcPts val="0"/>
              </a:spcAft>
              <a:buNone/>
            </a:pPr>
            <a:r>
              <a:rPr lang="ja" sz="1800"/>
              <a:t>・プライバシーの侵害</a:t>
            </a:r>
            <a:endParaRPr sz="1800"/>
          </a:p>
          <a:p>
            <a:pPr indent="0" lvl="0" marL="0" rtl="0" algn="l">
              <a:spcBef>
                <a:spcPts val="0"/>
              </a:spcBef>
              <a:spcAft>
                <a:spcPts val="0"/>
              </a:spcAft>
              <a:buNone/>
            </a:pPr>
            <a:r>
              <a:rPr lang="ja" sz="1800"/>
              <a:t>・無許可の侵入</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基本原理</a:t>
            </a:r>
            <a:endParaRPr/>
          </a:p>
        </p:txBody>
      </p:sp>
      <p:sp>
        <p:nvSpPr>
          <p:cNvPr id="89" name="Google Shape;89;p18"/>
          <p:cNvSpPr txBox="1"/>
          <p:nvPr/>
        </p:nvSpPr>
        <p:spPr>
          <a:xfrm>
            <a:off x="0" y="1017725"/>
            <a:ext cx="9144000" cy="39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t>プロペラに付いた翼は、空気の流れを受けることによって、翼の上側と下側に圧力差が生じ、上方向への揚力が発生します。空気の流れが速いほど、圧力差は大きくなるので、揚力も同様に大きくなります。</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ja" sz="1800"/>
              <a:t>・垂直移動・・・</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ja" sz="1800"/>
              <a:t>・水平移動・・・</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ja" sz="1800"/>
              <a:t>・旋回・・・・・</a:t>
            </a:r>
            <a:endParaRPr sz="1800"/>
          </a:p>
        </p:txBody>
      </p:sp>
      <p:sp>
        <p:nvSpPr>
          <p:cNvPr id="90" name="Google Shape;90;p18"/>
          <p:cNvSpPr txBox="1"/>
          <p:nvPr/>
        </p:nvSpPr>
        <p:spPr>
          <a:xfrm>
            <a:off x="1849750" y="2115000"/>
            <a:ext cx="7189500" cy="6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sz="1800">
                <a:solidFill>
                  <a:schemeClr val="dk1"/>
                </a:solidFill>
              </a:rPr>
              <a:t>全てのプロペラの回転数を等しくすると真上への揚力が生じ、回転数を下げると下方向への力が大きくなっていきます。</a:t>
            </a:r>
            <a:endParaRPr/>
          </a:p>
        </p:txBody>
      </p:sp>
      <p:sp>
        <p:nvSpPr>
          <p:cNvPr id="91" name="Google Shape;91;p18"/>
          <p:cNvSpPr txBox="1"/>
          <p:nvPr/>
        </p:nvSpPr>
        <p:spPr>
          <a:xfrm>
            <a:off x="1849750" y="2970600"/>
            <a:ext cx="7294200" cy="7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sz="1800">
                <a:solidFill>
                  <a:schemeClr val="dk1"/>
                </a:solidFill>
              </a:rPr>
              <a:t>４つのプロペラのうち、隣り合う２つの回転数を上げて残り２つの回転数を下げると揚力に差が生じて水平移動が可能になります。</a:t>
            </a:r>
            <a:endParaRPr/>
          </a:p>
        </p:txBody>
      </p:sp>
      <p:sp>
        <p:nvSpPr>
          <p:cNvPr id="92" name="Google Shape;92;p18"/>
          <p:cNvSpPr txBox="1"/>
          <p:nvPr/>
        </p:nvSpPr>
        <p:spPr>
          <a:xfrm>
            <a:off x="1849750" y="3773325"/>
            <a:ext cx="7091700" cy="6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sz="1800">
                <a:solidFill>
                  <a:schemeClr val="dk1"/>
                </a:solidFill>
              </a:rPr>
              <a:t>４つのプロペラのうち、対角線上の２つの回転数を上げて残り２つの回転数を下げると反トルクに差が生じて旋回が可能になります。</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使用部品</a:t>
            </a:r>
            <a:endParaRPr/>
          </a:p>
        </p:txBody>
      </p:sp>
      <p:sp>
        <p:nvSpPr>
          <p:cNvPr id="98" name="Google Shape;98;p19"/>
          <p:cNvSpPr txBox="1"/>
          <p:nvPr/>
        </p:nvSpPr>
        <p:spPr>
          <a:xfrm>
            <a:off x="481100" y="1223975"/>
            <a:ext cx="921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99" name="Google Shape;99;p19"/>
          <p:cNvGraphicFramePr/>
          <p:nvPr/>
        </p:nvGraphicFramePr>
        <p:xfrm>
          <a:off x="4829950" y="1637925"/>
          <a:ext cx="3000000" cy="3000000"/>
        </p:xfrm>
        <a:graphic>
          <a:graphicData uri="http://schemas.openxmlformats.org/drawingml/2006/table">
            <a:tbl>
              <a:tblPr>
                <a:noFill/>
                <a:tableStyleId>{D20ED68A-C437-4700-B5D3-652B2A3228A6}</a:tableStyleId>
              </a:tblPr>
              <a:tblGrid>
                <a:gridCol w="3115400"/>
                <a:gridCol w="794850"/>
              </a:tblGrid>
              <a:tr h="377375">
                <a:tc>
                  <a:txBody>
                    <a:bodyPr>
                      <a:noAutofit/>
                    </a:bodyPr>
                    <a:lstStyle/>
                    <a:p>
                      <a:pPr indent="0" lvl="0" marL="0" rtl="0" algn="ctr">
                        <a:spcBef>
                          <a:spcPts val="0"/>
                        </a:spcBef>
                        <a:spcAft>
                          <a:spcPts val="0"/>
                        </a:spcAft>
                        <a:buNone/>
                      </a:pPr>
                      <a:r>
                        <a:rPr lang="ja">
                          <a:latin typeface="MS PGothic"/>
                          <a:ea typeface="MS PGothic"/>
                          <a:cs typeface="MS PGothic"/>
                          <a:sym typeface="MS PGothic"/>
                        </a:rPr>
                        <a:t>品名</a:t>
                      </a:r>
                      <a:endParaRPr>
                        <a:latin typeface="MS PGothic"/>
                        <a:ea typeface="MS PGothic"/>
                        <a:cs typeface="MS PGothic"/>
                        <a:sym typeface="MS PGothic"/>
                      </a:endParaRPr>
                    </a:p>
                  </a:txBody>
                  <a:tcPr marT="91425" marB="91425" marR="91425" marL="91425"/>
                </a:tc>
                <a:tc>
                  <a:txBody>
                    <a:bodyPr>
                      <a:noAutofit/>
                    </a:bodyPr>
                    <a:lstStyle/>
                    <a:p>
                      <a:pPr indent="0" lvl="0" marL="0" rtl="0" algn="ctr">
                        <a:spcBef>
                          <a:spcPts val="0"/>
                        </a:spcBef>
                        <a:spcAft>
                          <a:spcPts val="0"/>
                        </a:spcAft>
                        <a:buNone/>
                      </a:pPr>
                      <a:r>
                        <a:rPr lang="ja">
                          <a:latin typeface="MS PGothic"/>
                          <a:ea typeface="MS PGothic"/>
                          <a:cs typeface="MS PGothic"/>
                          <a:sym typeface="MS PGothic"/>
                        </a:rPr>
                        <a:t>個数</a:t>
                      </a:r>
                      <a:endParaRPr>
                        <a:latin typeface="MS PGothic"/>
                        <a:ea typeface="MS PGothic"/>
                        <a:cs typeface="MS PGothic"/>
                        <a:sym typeface="MS PGothic"/>
                      </a:endParaRPr>
                    </a:p>
                  </a:txBody>
                  <a:tcPr marT="91425" marB="91425" marR="91425" marL="91425"/>
                </a:tc>
              </a:tr>
              <a:tr h="377375">
                <a:tc>
                  <a:txBody>
                    <a:bodyPr>
                      <a:noAutofit/>
                    </a:bodyPr>
                    <a:lstStyle/>
                    <a:p>
                      <a:pPr indent="0" lvl="0" marL="0" rtl="0" algn="l">
                        <a:spcBef>
                          <a:spcPts val="0"/>
                        </a:spcBef>
                        <a:spcAft>
                          <a:spcPts val="0"/>
                        </a:spcAft>
                        <a:buNone/>
                      </a:pPr>
                      <a:r>
                        <a:rPr lang="ja">
                          <a:latin typeface="MS PGothic"/>
                          <a:ea typeface="MS PGothic"/>
                          <a:cs typeface="MS PGothic"/>
                          <a:sym typeface="MS PGothic"/>
                        </a:rPr>
                        <a:t>Arduino Uno</a:t>
                      </a:r>
                      <a:endParaRPr>
                        <a:latin typeface="MS PGothic"/>
                        <a:ea typeface="MS PGothic"/>
                        <a:cs typeface="MS PGothic"/>
                        <a:sym typeface="MS PGothic"/>
                      </a:endParaRPr>
                    </a:p>
                  </a:txBody>
                  <a:tcPr marT="91425" marB="91425" marR="91425" marL="91425"/>
                </a:tc>
                <a:tc>
                  <a:txBody>
                    <a:bodyPr>
                      <a:noAutofit/>
                    </a:bodyPr>
                    <a:lstStyle/>
                    <a:p>
                      <a:pPr indent="0" lvl="0" marL="0" rtl="0" algn="ctr">
                        <a:spcBef>
                          <a:spcPts val="0"/>
                        </a:spcBef>
                        <a:spcAft>
                          <a:spcPts val="0"/>
                        </a:spcAft>
                        <a:buNone/>
                      </a:pPr>
                      <a:r>
                        <a:rPr lang="ja">
                          <a:latin typeface="MS PGothic"/>
                          <a:ea typeface="MS PGothic"/>
                          <a:cs typeface="MS PGothic"/>
                          <a:sym typeface="MS PGothic"/>
                        </a:rPr>
                        <a:t>１</a:t>
                      </a:r>
                      <a:endParaRPr>
                        <a:latin typeface="MS PGothic"/>
                        <a:ea typeface="MS PGothic"/>
                        <a:cs typeface="MS PGothic"/>
                        <a:sym typeface="MS PGothic"/>
                      </a:endParaRPr>
                    </a:p>
                  </a:txBody>
                  <a:tcPr marT="91425" marB="91425" marR="91425" marL="91425"/>
                </a:tc>
              </a:tr>
              <a:tr h="377375">
                <a:tc>
                  <a:txBody>
                    <a:bodyPr>
                      <a:noAutofit/>
                    </a:bodyPr>
                    <a:lstStyle/>
                    <a:p>
                      <a:pPr indent="0" lvl="0" marL="0" rtl="0" algn="l">
                        <a:spcBef>
                          <a:spcPts val="0"/>
                        </a:spcBef>
                        <a:spcAft>
                          <a:spcPts val="0"/>
                        </a:spcAft>
                        <a:buNone/>
                      </a:pPr>
                      <a:r>
                        <a:rPr lang="ja">
                          <a:latin typeface="MS PGothic"/>
                          <a:ea typeface="MS PGothic"/>
                          <a:cs typeface="MS PGothic"/>
                          <a:sym typeface="MS PGothic"/>
                        </a:rPr>
                        <a:t>XBee-PRO</a:t>
                      </a:r>
                      <a:endParaRPr>
                        <a:latin typeface="MS PGothic"/>
                        <a:ea typeface="MS PGothic"/>
                        <a:cs typeface="MS PGothic"/>
                        <a:sym typeface="MS PGothic"/>
                      </a:endParaRPr>
                    </a:p>
                  </a:txBody>
                  <a:tcPr marT="91425" marB="91425" marR="91425" marL="91425"/>
                </a:tc>
                <a:tc>
                  <a:txBody>
                    <a:bodyPr>
                      <a:noAutofit/>
                    </a:bodyPr>
                    <a:lstStyle/>
                    <a:p>
                      <a:pPr indent="0" lvl="0" marL="0" rtl="0" algn="ctr">
                        <a:spcBef>
                          <a:spcPts val="0"/>
                        </a:spcBef>
                        <a:spcAft>
                          <a:spcPts val="0"/>
                        </a:spcAft>
                        <a:buNone/>
                      </a:pPr>
                      <a:r>
                        <a:rPr lang="ja">
                          <a:latin typeface="MS PGothic"/>
                          <a:ea typeface="MS PGothic"/>
                          <a:cs typeface="MS PGothic"/>
                          <a:sym typeface="MS PGothic"/>
                        </a:rPr>
                        <a:t>１</a:t>
                      </a:r>
                      <a:endParaRPr>
                        <a:latin typeface="MS PGothic"/>
                        <a:ea typeface="MS PGothic"/>
                        <a:cs typeface="MS PGothic"/>
                        <a:sym typeface="MS PGothic"/>
                      </a:endParaRPr>
                    </a:p>
                  </a:txBody>
                  <a:tcPr marT="91425" marB="91425" marR="91425" marL="91425"/>
                </a:tc>
              </a:tr>
              <a:tr h="377375">
                <a:tc>
                  <a:txBody>
                    <a:bodyPr>
                      <a:noAutofit/>
                    </a:bodyPr>
                    <a:lstStyle/>
                    <a:p>
                      <a:pPr indent="0" lvl="0" marL="0" rtl="0" algn="l">
                        <a:spcBef>
                          <a:spcPts val="0"/>
                        </a:spcBef>
                        <a:spcAft>
                          <a:spcPts val="0"/>
                        </a:spcAft>
                        <a:buNone/>
                      </a:pPr>
                      <a:r>
                        <a:rPr lang="ja">
                          <a:latin typeface="MS PGothic"/>
                          <a:ea typeface="MS PGothic"/>
                          <a:cs typeface="MS PGothic"/>
                          <a:sym typeface="MS PGothic"/>
                        </a:rPr>
                        <a:t>XBee </a:t>
                      </a:r>
                      <a:r>
                        <a:rPr lang="ja">
                          <a:latin typeface="MS PGothic"/>
                          <a:ea typeface="MS PGothic"/>
                          <a:cs typeface="MS PGothic"/>
                          <a:sym typeface="MS PGothic"/>
                        </a:rPr>
                        <a:t>シールド</a:t>
                      </a:r>
                      <a:endParaRPr>
                        <a:latin typeface="MS PGothic"/>
                        <a:ea typeface="MS PGothic"/>
                        <a:cs typeface="MS PGothic"/>
                        <a:sym typeface="MS PGothic"/>
                      </a:endParaRPr>
                    </a:p>
                  </a:txBody>
                  <a:tcPr marT="91425" marB="91425" marR="91425" marL="91425"/>
                </a:tc>
                <a:tc>
                  <a:txBody>
                    <a:bodyPr>
                      <a:noAutofit/>
                    </a:bodyPr>
                    <a:lstStyle/>
                    <a:p>
                      <a:pPr indent="0" lvl="0" marL="0" rtl="0" algn="ctr">
                        <a:spcBef>
                          <a:spcPts val="0"/>
                        </a:spcBef>
                        <a:spcAft>
                          <a:spcPts val="0"/>
                        </a:spcAft>
                        <a:buNone/>
                      </a:pPr>
                      <a:r>
                        <a:rPr lang="ja">
                          <a:latin typeface="MS PGothic"/>
                          <a:ea typeface="MS PGothic"/>
                          <a:cs typeface="MS PGothic"/>
                          <a:sym typeface="MS PGothic"/>
                        </a:rPr>
                        <a:t>１</a:t>
                      </a:r>
                      <a:endParaRPr>
                        <a:latin typeface="MS PGothic"/>
                        <a:ea typeface="MS PGothic"/>
                        <a:cs typeface="MS PGothic"/>
                        <a:sym typeface="MS PGothic"/>
                      </a:endParaRPr>
                    </a:p>
                  </a:txBody>
                  <a:tcPr marT="91425" marB="91425" marR="91425" marL="91425"/>
                </a:tc>
              </a:tr>
              <a:tr h="377375">
                <a:tc>
                  <a:txBody>
                    <a:bodyPr>
                      <a:noAutofit/>
                    </a:bodyPr>
                    <a:lstStyle/>
                    <a:p>
                      <a:pPr indent="0" lvl="0" marL="0" rtl="0" algn="l">
                        <a:spcBef>
                          <a:spcPts val="0"/>
                        </a:spcBef>
                        <a:spcAft>
                          <a:spcPts val="0"/>
                        </a:spcAft>
                        <a:buNone/>
                      </a:pPr>
                      <a:r>
                        <a:rPr lang="ja">
                          <a:latin typeface="MS PGothic"/>
                          <a:ea typeface="MS PGothic"/>
                          <a:cs typeface="MS PGothic"/>
                          <a:sym typeface="MS PGothic"/>
                        </a:rPr>
                        <a:t>リポバッテリー</a:t>
                      </a:r>
                      <a:endParaRPr>
                        <a:latin typeface="MS PGothic"/>
                        <a:ea typeface="MS PGothic"/>
                        <a:cs typeface="MS PGothic"/>
                        <a:sym typeface="MS PGothic"/>
                      </a:endParaRPr>
                    </a:p>
                  </a:txBody>
                  <a:tcPr marT="91425" marB="91425" marR="91425" marL="91425"/>
                </a:tc>
                <a:tc>
                  <a:txBody>
                    <a:bodyPr>
                      <a:noAutofit/>
                    </a:bodyPr>
                    <a:lstStyle/>
                    <a:p>
                      <a:pPr indent="0" lvl="0" marL="0" rtl="0" algn="ctr">
                        <a:spcBef>
                          <a:spcPts val="0"/>
                        </a:spcBef>
                        <a:spcAft>
                          <a:spcPts val="0"/>
                        </a:spcAft>
                        <a:buNone/>
                      </a:pPr>
                      <a:r>
                        <a:rPr lang="ja">
                          <a:latin typeface="MS PGothic"/>
                          <a:ea typeface="MS PGothic"/>
                          <a:cs typeface="MS PGothic"/>
                          <a:sym typeface="MS PGothic"/>
                        </a:rPr>
                        <a:t>１</a:t>
                      </a:r>
                      <a:endParaRPr>
                        <a:latin typeface="MS PGothic"/>
                        <a:ea typeface="MS PGothic"/>
                        <a:cs typeface="MS PGothic"/>
                        <a:sym typeface="MS PGothic"/>
                      </a:endParaRPr>
                    </a:p>
                  </a:txBody>
                  <a:tcPr marT="91425" marB="91425" marR="91425" marL="91425"/>
                </a:tc>
              </a:tr>
              <a:tr h="377375">
                <a:tc>
                  <a:txBody>
                    <a:bodyPr>
                      <a:noAutofit/>
                    </a:bodyPr>
                    <a:lstStyle/>
                    <a:p>
                      <a:pPr indent="0" lvl="0" marL="0" rtl="0" algn="l">
                        <a:spcBef>
                          <a:spcPts val="0"/>
                        </a:spcBef>
                        <a:spcAft>
                          <a:spcPts val="0"/>
                        </a:spcAft>
                        <a:buNone/>
                      </a:pPr>
                      <a:r>
                        <a:rPr lang="ja">
                          <a:latin typeface="MS PGothic"/>
                          <a:ea typeface="MS PGothic"/>
                          <a:cs typeface="MS PGothic"/>
                          <a:sym typeface="MS PGothic"/>
                        </a:rPr>
                        <a:t>ブラシレスモーター</a:t>
                      </a:r>
                      <a:endParaRPr>
                        <a:latin typeface="MS PGothic"/>
                        <a:ea typeface="MS PGothic"/>
                        <a:cs typeface="MS PGothic"/>
                        <a:sym typeface="MS PGothic"/>
                      </a:endParaRPr>
                    </a:p>
                  </a:txBody>
                  <a:tcPr marT="91425" marB="91425" marR="91425" marL="91425"/>
                </a:tc>
                <a:tc>
                  <a:txBody>
                    <a:bodyPr>
                      <a:noAutofit/>
                    </a:bodyPr>
                    <a:lstStyle/>
                    <a:p>
                      <a:pPr indent="0" lvl="0" marL="0" rtl="0" algn="ctr">
                        <a:spcBef>
                          <a:spcPts val="0"/>
                        </a:spcBef>
                        <a:spcAft>
                          <a:spcPts val="0"/>
                        </a:spcAft>
                        <a:buNone/>
                      </a:pPr>
                      <a:r>
                        <a:rPr lang="ja">
                          <a:latin typeface="MS PGothic"/>
                          <a:ea typeface="MS PGothic"/>
                          <a:cs typeface="MS PGothic"/>
                          <a:sym typeface="MS PGothic"/>
                        </a:rPr>
                        <a:t>４</a:t>
                      </a:r>
                      <a:endParaRPr>
                        <a:latin typeface="MS PGothic"/>
                        <a:ea typeface="MS PGothic"/>
                        <a:cs typeface="MS PGothic"/>
                        <a:sym typeface="MS PGothic"/>
                      </a:endParaRPr>
                    </a:p>
                  </a:txBody>
                  <a:tcPr marT="91425" marB="91425" marR="91425" marL="91425"/>
                </a:tc>
              </a:tr>
              <a:tr h="377375">
                <a:tc>
                  <a:txBody>
                    <a:bodyPr>
                      <a:noAutofit/>
                    </a:bodyPr>
                    <a:lstStyle/>
                    <a:p>
                      <a:pPr indent="0" lvl="0" marL="0" rtl="0" algn="l">
                        <a:spcBef>
                          <a:spcPts val="0"/>
                        </a:spcBef>
                        <a:spcAft>
                          <a:spcPts val="0"/>
                        </a:spcAft>
                        <a:buNone/>
                      </a:pPr>
                      <a:r>
                        <a:rPr lang="ja">
                          <a:latin typeface="MS PGothic"/>
                          <a:ea typeface="MS PGothic"/>
                          <a:cs typeface="MS PGothic"/>
                          <a:sym typeface="MS PGothic"/>
                        </a:rPr>
                        <a:t>ESC　</a:t>
                      </a:r>
                      <a:r>
                        <a:rPr lang="ja">
                          <a:latin typeface="MS PGothic"/>
                          <a:ea typeface="MS PGothic"/>
                          <a:cs typeface="MS PGothic"/>
                          <a:sym typeface="MS PGothic"/>
                        </a:rPr>
                        <a:t>12A</a:t>
                      </a:r>
                      <a:endParaRPr>
                        <a:latin typeface="MS PGothic"/>
                        <a:ea typeface="MS PGothic"/>
                        <a:cs typeface="MS PGothic"/>
                        <a:sym typeface="MS PGothic"/>
                      </a:endParaRPr>
                    </a:p>
                  </a:txBody>
                  <a:tcPr marT="91425" marB="91425" marR="91425" marL="91425"/>
                </a:tc>
                <a:tc>
                  <a:txBody>
                    <a:bodyPr>
                      <a:noAutofit/>
                    </a:bodyPr>
                    <a:lstStyle/>
                    <a:p>
                      <a:pPr indent="0" lvl="0" marL="0" rtl="0" algn="ctr">
                        <a:spcBef>
                          <a:spcPts val="0"/>
                        </a:spcBef>
                        <a:spcAft>
                          <a:spcPts val="0"/>
                        </a:spcAft>
                        <a:buNone/>
                      </a:pPr>
                      <a:r>
                        <a:rPr lang="ja">
                          <a:latin typeface="MS PGothic"/>
                          <a:ea typeface="MS PGothic"/>
                          <a:cs typeface="MS PGothic"/>
                          <a:sym typeface="MS PGothic"/>
                        </a:rPr>
                        <a:t>４</a:t>
                      </a:r>
                      <a:endParaRPr>
                        <a:latin typeface="MS PGothic"/>
                        <a:ea typeface="MS PGothic"/>
                        <a:cs typeface="MS PGothic"/>
                        <a:sym typeface="MS PGothic"/>
                      </a:endParaRPr>
                    </a:p>
                  </a:txBody>
                  <a:tcPr marT="91425" marB="91425" marR="91425" marL="91425"/>
                </a:tc>
              </a:tr>
            </a:tbl>
          </a:graphicData>
        </a:graphic>
      </p:graphicFrame>
      <p:sp>
        <p:nvSpPr>
          <p:cNvPr id="100" name="Google Shape;100;p19"/>
          <p:cNvSpPr txBox="1"/>
          <p:nvPr/>
        </p:nvSpPr>
        <p:spPr>
          <a:xfrm>
            <a:off x="4829950" y="1227525"/>
            <a:ext cx="921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01" name="Google Shape;101;p19"/>
          <p:cNvGraphicFramePr/>
          <p:nvPr/>
        </p:nvGraphicFramePr>
        <p:xfrm>
          <a:off x="481100" y="1636022"/>
          <a:ext cx="3000000" cy="3000000"/>
        </p:xfrm>
        <a:graphic>
          <a:graphicData uri="http://schemas.openxmlformats.org/drawingml/2006/table">
            <a:tbl>
              <a:tblPr>
                <a:noFill/>
                <a:tableStyleId>{D20ED68A-C437-4700-B5D3-652B2A3228A6}</a:tableStyleId>
              </a:tblPr>
              <a:tblGrid>
                <a:gridCol w="3115400"/>
                <a:gridCol w="794850"/>
              </a:tblGrid>
              <a:tr h="318200">
                <a:tc>
                  <a:txBody>
                    <a:bodyPr>
                      <a:noAutofit/>
                    </a:bodyPr>
                    <a:lstStyle/>
                    <a:p>
                      <a:pPr indent="0" lvl="0" marL="0" rtl="0" algn="ctr">
                        <a:spcBef>
                          <a:spcPts val="0"/>
                        </a:spcBef>
                        <a:spcAft>
                          <a:spcPts val="0"/>
                        </a:spcAft>
                        <a:buNone/>
                      </a:pPr>
                      <a:r>
                        <a:rPr lang="ja">
                          <a:latin typeface="MS PGothic"/>
                          <a:ea typeface="MS PGothic"/>
                          <a:cs typeface="MS PGothic"/>
                          <a:sym typeface="MS PGothic"/>
                        </a:rPr>
                        <a:t>品名</a:t>
                      </a:r>
                      <a:endParaRPr>
                        <a:latin typeface="MS PGothic"/>
                        <a:ea typeface="MS PGothic"/>
                        <a:cs typeface="MS PGothic"/>
                        <a:sym typeface="MS PGothic"/>
                      </a:endParaRPr>
                    </a:p>
                  </a:txBody>
                  <a:tcPr marT="91425" marB="91425" marR="91425" marL="91425"/>
                </a:tc>
                <a:tc>
                  <a:txBody>
                    <a:bodyPr>
                      <a:noAutofit/>
                    </a:bodyPr>
                    <a:lstStyle/>
                    <a:p>
                      <a:pPr indent="0" lvl="0" marL="0" rtl="0" algn="ctr">
                        <a:spcBef>
                          <a:spcPts val="0"/>
                        </a:spcBef>
                        <a:spcAft>
                          <a:spcPts val="0"/>
                        </a:spcAft>
                        <a:buNone/>
                      </a:pPr>
                      <a:r>
                        <a:rPr lang="ja">
                          <a:latin typeface="MS PGothic"/>
                          <a:ea typeface="MS PGothic"/>
                          <a:cs typeface="MS PGothic"/>
                          <a:sym typeface="MS PGothic"/>
                        </a:rPr>
                        <a:t>個数</a:t>
                      </a:r>
                      <a:endParaRPr>
                        <a:latin typeface="MS PGothic"/>
                        <a:ea typeface="MS PGothic"/>
                        <a:cs typeface="MS PGothic"/>
                        <a:sym typeface="MS PGothic"/>
                      </a:endParaRPr>
                    </a:p>
                  </a:txBody>
                  <a:tcPr marT="91425" marB="91425" marR="91425" marL="91425"/>
                </a:tc>
              </a:tr>
              <a:tr h="318200">
                <a:tc>
                  <a:txBody>
                    <a:bodyPr>
                      <a:noAutofit/>
                    </a:bodyPr>
                    <a:lstStyle/>
                    <a:p>
                      <a:pPr indent="0" lvl="0" marL="0" rtl="0" algn="l">
                        <a:spcBef>
                          <a:spcPts val="0"/>
                        </a:spcBef>
                        <a:spcAft>
                          <a:spcPts val="0"/>
                        </a:spcAft>
                        <a:buClr>
                          <a:schemeClr val="dk1"/>
                        </a:buClr>
                        <a:buSzPts val="1100"/>
                        <a:buFont typeface="Arial"/>
                        <a:buNone/>
                      </a:pPr>
                      <a:r>
                        <a:rPr lang="ja">
                          <a:solidFill>
                            <a:schemeClr val="dk1"/>
                          </a:solidFill>
                          <a:latin typeface="MS PGothic"/>
                          <a:ea typeface="MS PGothic"/>
                          <a:cs typeface="MS PGothic"/>
                          <a:sym typeface="MS PGothic"/>
                        </a:rPr>
                        <a:t>Arduino Uno</a:t>
                      </a:r>
                      <a:endParaRPr>
                        <a:latin typeface="MS PGothic"/>
                        <a:ea typeface="MS PGothic"/>
                        <a:cs typeface="MS PGothic"/>
                        <a:sym typeface="MS PGothic"/>
                      </a:endParaRPr>
                    </a:p>
                  </a:txBody>
                  <a:tcPr marT="91425" marB="91425" marR="91425" marL="91425"/>
                </a:tc>
                <a:tc>
                  <a:txBody>
                    <a:bodyPr>
                      <a:noAutofit/>
                    </a:bodyPr>
                    <a:lstStyle/>
                    <a:p>
                      <a:pPr indent="0" lvl="0" marL="0" rtl="0" algn="ctr">
                        <a:spcBef>
                          <a:spcPts val="0"/>
                        </a:spcBef>
                        <a:spcAft>
                          <a:spcPts val="0"/>
                        </a:spcAft>
                        <a:buNone/>
                      </a:pPr>
                      <a:r>
                        <a:rPr lang="ja">
                          <a:latin typeface="MS PGothic"/>
                          <a:ea typeface="MS PGothic"/>
                          <a:cs typeface="MS PGothic"/>
                          <a:sym typeface="MS PGothic"/>
                        </a:rPr>
                        <a:t>１</a:t>
                      </a:r>
                      <a:endParaRPr>
                        <a:latin typeface="MS PGothic"/>
                        <a:ea typeface="MS PGothic"/>
                        <a:cs typeface="MS PGothic"/>
                        <a:sym typeface="MS PGothic"/>
                      </a:endParaRPr>
                    </a:p>
                  </a:txBody>
                  <a:tcPr marT="91425" marB="91425" marR="91425" marL="91425"/>
                </a:tc>
              </a:tr>
              <a:tr h="318200">
                <a:tc>
                  <a:txBody>
                    <a:bodyPr>
                      <a:noAutofit/>
                    </a:bodyPr>
                    <a:lstStyle/>
                    <a:p>
                      <a:pPr indent="0" lvl="0" marL="0" rtl="0" algn="l">
                        <a:spcBef>
                          <a:spcPts val="0"/>
                        </a:spcBef>
                        <a:spcAft>
                          <a:spcPts val="0"/>
                        </a:spcAft>
                        <a:buClr>
                          <a:schemeClr val="dk1"/>
                        </a:buClr>
                        <a:buSzPts val="1100"/>
                        <a:buFont typeface="Arial"/>
                        <a:buNone/>
                      </a:pPr>
                      <a:r>
                        <a:rPr lang="ja">
                          <a:solidFill>
                            <a:schemeClr val="dk1"/>
                          </a:solidFill>
                          <a:latin typeface="MS PGothic"/>
                          <a:ea typeface="MS PGothic"/>
                          <a:cs typeface="MS PGothic"/>
                          <a:sym typeface="MS PGothic"/>
                        </a:rPr>
                        <a:t>XBee-PRO</a:t>
                      </a:r>
                      <a:endParaRPr>
                        <a:latin typeface="MS PGothic"/>
                        <a:ea typeface="MS PGothic"/>
                        <a:cs typeface="MS PGothic"/>
                        <a:sym typeface="MS PGothic"/>
                      </a:endParaRPr>
                    </a:p>
                  </a:txBody>
                  <a:tcPr marT="91425" marB="91425" marR="91425" marL="91425"/>
                </a:tc>
                <a:tc>
                  <a:txBody>
                    <a:bodyPr>
                      <a:noAutofit/>
                    </a:bodyPr>
                    <a:lstStyle/>
                    <a:p>
                      <a:pPr indent="0" lvl="0" marL="0" rtl="0" algn="ctr">
                        <a:spcBef>
                          <a:spcPts val="0"/>
                        </a:spcBef>
                        <a:spcAft>
                          <a:spcPts val="0"/>
                        </a:spcAft>
                        <a:buNone/>
                      </a:pPr>
                      <a:r>
                        <a:rPr lang="ja">
                          <a:latin typeface="MS PGothic"/>
                          <a:ea typeface="MS PGothic"/>
                          <a:cs typeface="MS PGothic"/>
                          <a:sym typeface="MS PGothic"/>
                        </a:rPr>
                        <a:t>１</a:t>
                      </a:r>
                      <a:endParaRPr>
                        <a:latin typeface="MS PGothic"/>
                        <a:ea typeface="MS PGothic"/>
                        <a:cs typeface="MS PGothic"/>
                        <a:sym typeface="MS PGothic"/>
                      </a:endParaRPr>
                    </a:p>
                  </a:txBody>
                  <a:tcPr marT="91425" marB="91425" marR="91425" marL="91425"/>
                </a:tc>
              </a:tr>
              <a:tr h="318200">
                <a:tc>
                  <a:txBody>
                    <a:bodyPr>
                      <a:noAutofit/>
                    </a:bodyPr>
                    <a:lstStyle/>
                    <a:p>
                      <a:pPr indent="0" lvl="0" marL="0" rtl="0" algn="l">
                        <a:spcBef>
                          <a:spcPts val="0"/>
                        </a:spcBef>
                        <a:spcAft>
                          <a:spcPts val="0"/>
                        </a:spcAft>
                        <a:buClr>
                          <a:schemeClr val="dk1"/>
                        </a:buClr>
                        <a:buSzPts val="1100"/>
                        <a:buFont typeface="Arial"/>
                        <a:buNone/>
                      </a:pPr>
                      <a:r>
                        <a:rPr lang="ja">
                          <a:solidFill>
                            <a:schemeClr val="dk1"/>
                          </a:solidFill>
                          <a:latin typeface="MS PGothic"/>
                          <a:ea typeface="MS PGothic"/>
                          <a:cs typeface="MS PGothic"/>
                          <a:sym typeface="MS PGothic"/>
                        </a:rPr>
                        <a:t>XBee シールド</a:t>
                      </a:r>
                      <a:endParaRPr>
                        <a:latin typeface="MS PGothic"/>
                        <a:ea typeface="MS PGothic"/>
                        <a:cs typeface="MS PGothic"/>
                        <a:sym typeface="MS PGothic"/>
                      </a:endParaRPr>
                    </a:p>
                  </a:txBody>
                  <a:tcPr marT="91425" marB="91425" marR="91425" marL="91425"/>
                </a:tc>
                <a:tc>
                  <a:txBody>
                    <a:bodyPr>
                      <a:noAutofit/>
                    </a:bodyPr>
                    <a:lstStyle/>
                    <a:p>
                      <a:pPr indent="0" lvl="0" marL="0" rtl="0" algn="ctr">
                        <a:spcBef>
                          <a:spcPts val="0"/>
                        </a:spcBef>
                        <a:spcAft>
                          <a:spcPts val="0"/>
                        </a:spcAft>
                        <a:buNone/>
                      </a:pPr>
                      <a:r>
                        <a:rPr lang="ja">
                          <a:latin typeface="MS PGothic"/>
                          <a:ea typeface="MS PGothic"/>
                          <a:cs typeface="MS PGothic"/>
                          <a:sym typeface="MS PGothic"/>
                        </a:rPr>
                        <a:t>１</a:t>
                      </a:r>
                      <a:endParaRPr>
                        <a:latin typeface="MS PGothic"/>
                        <a:ea typeface="MS PGothic"/>
                        <a:cs typeface="MS PGothic"/>
                        <a:sym typeface="MS PGothic"/>
                      </a:endParaRPr>
                    </a:p>
                  </a:txBody>
                  <a:tcPr marT="91425" marB="91425" marR="91425" marL="91425"/>
                </a:tc>
              </a:tr>
              <a:tr h="318200">
                <a:tc>
                  <a:txBody>
                    <a:bodyPr>
                      <a:noAutofit/>
                    </a:bodyPr>
                    <a:lstStyle/>
                    <a:p>
                      <a:pPr indent="0" lvl="0" marL="0" rtl="0" algn="l">
                        <a:spcBef>
                          <a:spcPts val="0"/>
                        </a:spcBef>
                        <a:spcAft>
                          <a:spcPts val="0"/>
                        </a:spcAft>
                        <a:buNone/>
                      </a:pPr>
                      <a:r>
                        <a:rPr lang="ja">
                          <a:latin typeface="MS PGothic"/>
                          <a:ea typeface="MS PGothic"/>
                          <a:cs typeface="MS PGothic"/>
                          <a:sym typeface="MS PGothic"/>
                        </a:rPr>
                        <a:t>アナログスティック</a:t>
                      </a:r>
                      <a:endParaRPr>
                        <a:latin typeface="MS PGothic"/>
                        <a:ea typeface="MS PGothic"/>
                        <a:cs typeface="MS PGothic"/>
                        <a:sym typeface="MS PGothic"/>
                      </a:endParaRPr>
                    </a:p>
                  </a:txBody>
                  <a:tcPr marT="91425" marB="91425" marR="91425" marL="91425"/>
                </a:tc>
                <a:tc>
                  <a:txBody>
                    <a:bodyPr>
                      <a:noAutofit/>
                    </a:bodyPr>
                    <a:lstStyle/>
                    <a:p>
                      <a:pPr indent="0" lvl="0" marL="0" rtl="0" algn="ctr">
                        <a:spcBef>
                          <a:spcPts val="0"/>
                        </a:spcBef>
                        <a:spcAft>
                          <a:spcPts val="0"/>
                        </a:spcAft>
                        <a:buNone/>
                      </a:pPr>
                      <a:r>
                        <a:rPr lang="ja">
                          <a:latin typeface="MS PGothic"/>
                          <a:ea typeface="MS PGothic"/>
                          <a:cs typeface="MS PGothic"/>
                          <a:sym typeface="MS PGothic"/>
                        </a:rPr>
                        <a:t>２</a:t>
                      </a:r>
                      <a:endParaRPr>
                        <a:latin typeface="MS PGothic"/>
                        <a:ea typeface="MS PGothic"/>
                        <a:cs typeface="MS PGothic"/>
                        <a:sym typeface="MS PGothic"/>
                      </a:endParaRPr>
                    </a:p>
                  </a:txBody>
                  <a:tcPr marT="91425" marB="91425" marR="91425" marL="91425"/>
                </a:tc>
              </a:tr>
              <a:tr h="318200">
                <a:tc>
                  <a:txBody>
                    <a:bodyPr>
                      <a:noAutofit/>
                    </a:bodyPr>
                    <a:lstStyle/>
                    <a:p>
                      <a:pPr indent="0" lvl="0" marL="0" rtl="0" algn="l">
                        <a:spcBef>
                          <a:spcPts val="0"/>
                        </a:spcBef>
                        <a:spcAft>
                          <a:spcPts val="0"/>
                        </a:spcAft>
                        <a:buNone/>
                      </a:pPr>
                      <a:r>
                        <a:rPr lang="ja">
                          <a:latin typeface="MS PGothic"/>
                          <a:ea typeface="MS PGothic"/>
                          <a:cs typeface="MS PGothic"/>
                          <a:sym typeface="MS PGothic"/>
                        </a:rPr>
                        <a:t>ブレッドボード</a:t>
                      </a:r>
                      <a:endParaRPr>
                        <a:latin typeface="MS PGothic"/>
                        <a:ea typeface="MS PGothic"/>
                        <a:cs typeface="MS PGothic"/>
                        <a:sym typeface="MS PGothic"/>
                      </a:endParaRPr>
                    </a:p>
                  </a:txBody>
                  <a:tcPr marT="91425" marB="91425" marR="91425" marL="91425"/>
                </a:tc>
                <a:tc>
                  <a:txBody>
                    <a:bodyPr>
                      <a:noAutofit/>
                    </a:bodyPr>
                    <a:lstStyle/>
                    <a:p>
                      <a:pPr indent="0" lvl="0" marL="0" rtl="0" algn="ctr">
                        <a:spcBef>
                          <a:spcPts val="0"/>
                        </a:spcBef>
                        <a:spcAft>
                          <a:spcPts val="0"/>
                        </a:spcAft>
                        <a:buNone/>
                      </a:pPr>
                      <a:r>
                        <a:rPr lang="ja">
                          <a:latin typeface="MS PGothic"/>
                          <a:ea typeface="MS PGothic"/>
                          <a:cs typeface="MS PGothic"/>
                          <a:sym typeface="MS PGothic"/>
                        </a:rPr>
                        <a:t>１</a:t>
                      </a:r>
                      <a:endParaRPr>
                        <a:latin typeface="MS PGothic"/>
                        <a:ea typeface="MS PGothic"/>
                        <a:cs typeface="MS PGothic"/>
                        <a:sym typeface="MS PGothic"/>
                      </a:endParaRPr>
                    </a:p>
                  </a:txBody>
                  <a:tcPr marT="91425" marB="91425" marR="91425" marL="91425"/>
                </a:tc>
              </a:tr>
              <a:tr h="321300">
                <a:tc>
                  <a:txBody>
                    <a:bodyPr>
                      <a:noAutofit/>
                    </a:bodyPr>
                    <a:lstStyle/>
                    <a:p>
                      <a:pPr indent="0" lvl="0" marL="0" rtl="0" algn="l">
                        <a:spcBef>
                          <a:spcPts val="0"/>
                        </a:spcBef>
                        <a:spcAft>
                          <a:spcPts val="0"/>
                        </a:spcAft>
                        <a:buNone/>
                      </a:pPr>
                      <a:r>
                        <a:rPr lang="ja">
                          <a:latin typeface="MS PGothic"/>
                          <a:ea typeface="MS PGothic"/>
                          <a:cs typeface="MS PGothic"/>
                          <a:sym typeface="MS PGothic"/>
                        </a:rPr>
                        <a:t>その他(基盤、ワイヤ)</a:t>
                      </a:r>
                      <a:endParaRPr>
                        <a:latin typeface="MS PGothic"/>
                        <a:ea typeface="MS PGothic"/>
                        <a:cs typeface="MS PGothic"/>
                        <a:sym typeface="MS PGothic"/>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102" name="Google Shape;102;p19"/>
          <p:cNvSpPr txBox="1"/>
          <p:nvPr/>
        </p:nvSpPr>
        <p:spPr>
          <a:xfrm>
            <a:off x="490725" y="1082825"/>
            <a:ext cx="83415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t>　　　使用部品(コントローラ)　　　　　　　　　</a:t>
            </a:r>
            <a:r>
              <a:rPr lang="ja" sz="1800">
                <a:solidFill>
                  <a:schemeClr val="dk1"/>
                </a:solidFill>
              </a:rPr>
              <a:t>使用部品(機体)</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制作過程</a:t>
            </a:r>
            <a:endParaRPr/>
          </a:p>
        </p:txBody>
      </p:sp>
      <p:sp>
        <p:nvSpPr>
          <p:cNvPr id="108" name="Google Shape;108;p20"/>
          <p:cNvSpPr txBox="1"/>
          <p:nvPr/>
        </p:nvSpPr>
        <p:spPr>
          <a:xfrm>
            <a:off x="4662400" y="1017725"/>
            <a:ext cx="4170000" cy="38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t>全てのシステムはArduinoを使って制御しました。</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ja" sz="1800"/>
              <a:t>コントローラ側のアナログスティックの入力をArduinoに伝達してから、XBeeがその入力を機体側のXBeeに送信します。</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ja" sz="1800"/>
              <a:t>機体側のXBeeが受信した入力をArduinoへ伝達して適切な出力信号に変換してからESCを介してそれぞれのモーターの出力へ伝達していきます。</a:t>
            </a:r>
            <a:endParaRPr sz="1800"/>
          </a:p>
        </p:txBody>
      </p:sp>
      <p:sp>
        <p:nvSpPr>
          <p:cNvPr id="109" name="Google Shape;109;p20"/>
          <p:cNvSpPr txBox="1"/>
          <p:nvPr/>
        </p:nvSpPr>
        <p:spPr>
          <a:xfrm>
            <a:off x="1761625" y="4137775"/>
            <a:ext cx="15069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回路の概略</a:t>
            </a:r>
            <a:endParaRPr/>
          </a:p>
        </p:txBody>
      </p:sp>
      <p:pic>
        <p:nvPicPr>
          <p:cNvPr id="110" name="Google Shape;110;p20"/>
          <p:cNvPicPr preferRelativeResize="0"/>
          <p:nvPr/>
        </p:nvPicPr>
        <p:blipFill>
          <a:blip r:embed="rId3">
            <a:alphaModFix/>
          </a:blip>
          <a:stretch>
            <a:fillRect/>
          </a:stretch>
        </p:blipFill>
        <p:spPr>
          <a:xfrm>
            <a:off x="0" y="1499650"/>
            <a:ext cx="2224801" cy="2252150"/>
          </a:xfrm>
          <a:prstGeom prst="rect">
            <a:avLst/>
          </a:prstGeom>
          <a:noFill/>
          <a:ln>
            <a:noFill/>
          </a:ln>
        </p:spPr>
      </p:pic>
      <p:pic>
        <p:nvPicPr>
          <p:cNvPr id="111" name="Google Shape;111;p20"/>
          <p:cNvPicPr preferRelativeResize="0"/>
          <p:nvPr/>
        </p:nvPicPr>
        <p:blipFill>
          <a:blip r:embed="rId4">
            <a:alphaModFix/>
          </a:blip>
          <a:stretch>
            <a:fillRect/>
          </a:stretch>
        </p:blipFill>
        <p:spPr>
          <a:xfrm>
            <a:off x="2122500" y="1217525"/>
            <a:ext cx="2539900" cy="281639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nvSpPr>
        <p:spPr>
          <a:xfrm>
            <a:off x="317325" y="530775"/>
            <a:ext cx="4020600" cy="43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800"/>
              <a:t>const int left_x_pin = A1, left_y_pin = A0;</a:t>
            </a:r>
            <a:endParaRPr sz="800"/>
          </a:p>
          <a:p>
            <a:pPr indent="0" lvl="0" marL="0" rtl="0" algn="l">
              <a:spcBef>
                <a:spcPts val="0"/>
              </a:spcBef>
              <a:spcAft>
                <a:spcPts val="0"/>
              </a:spcAft>
              <a:buNone/>
            </a:pPr>
            <a:r>
              <a:rPr lang="ja" sz="800"/>
              <a:t>int left_x = 0, left_y = 0;</a:t>
            </a:r>
            <a:endParaRPr sz="800"/>
          </a:p>
          <a:p>
            <a:pPr indent="0" lvl="0" marL="0" rtl="0" algn="l">
              <a:spcBef>
                <a:spcPts val="0"/>
              </a:spcBef>
              <a:spcAft>
                <a:spcPts val="0"/>
              </a:spcAft>
              <a:buNone/>
            </a:pPr>
            <a:r>
              <a:rPr lang="ja" sz="800"/>
              <a:t>const int right_x_pin = A3, right_y_pin = A2;</a:t>
            </a:r>
            <a:endParaRPr sz="800"/>
          </a:p>
          <a:p>
            <a:pPr indent="0" lvl="0" marL="0" rtl="0" algn="l">
              <a:spcBef>
                <a:spcPts val="0"/>
              </a:spcBef>
              <a:spcAft>
                <a:spcPts val="0"/>
              </a:spcAft>
              <a:buNone/>
            </a:pPr>
            <a:r>
              <a:rPr lang="ja" sz="800"/>
              <a:t>int right_x = 0, right_y = 0;</a:t>
            </a:r>
            <a:endParaRPr sz="800"/>
          </a:p>
          <a:p>
            <a:pPr indent="0" lvl="0" marL="0" rtl="0" algn="l">
              <a:spcBef>
                <a:spcPts val="0"/>
              </a:spcBef>
              <a:spcAft>
                <a:spcPts val="0"/>
              </a:spcAft>
              <a:buNone/>
            </a:pPr>
            <a:r>
              <a:rPr lang="ja" sz="800"/>
              <a:t>double weight[3] = {1.0, 1.0, 1.0};</a:t>
            </a:r>
            <a:endParaRPr sz="800"/>
          </a:p>
          <a:p>
            <a:pPr indent="0" lvl="0" marL="0" rtl="0" algn="l">
              <a:spcBef>
                <a:spcPts val="0"/>
              </a:spcBef>
              <a:spcAft>
                <a:spcPts val="0"/>
              </a:spcAft>
              <a:buNone/>
            </a:pPr>
            <a:r>
              <a:rPr lang="ja" sz="800"/>
              <a:t>int pos = 0;</a:t>
            </a:r>
            <a:endParaRPr sz="800"/>
          </a:p>
          <a:p>
            <a:pPr indent="0" lvl="0" marL="0" rtl="0" algn="l">
              <a:spcBef>
                <a:spcPts val="0"/>
              </a:spcBef>
              <a:spcAft>
                <a:spcPts val="0"/>
              </a:spcAft>
              <a:buNone/>
            </a:pPr>
            <a:r>
              <a:rPr lang="ja" sz="800"/>
              <a:t>bool ispush = false;</a:t>
            </a:r>
            <a:endParaRPr sz="800"/>
          </a:p>
          <a:p>
            <a:pPr indent="0" lvl="0" marL="0" rtl="0" algn="l">
              <a:spcBef>
                <a:spcPts val="0"/>
              </a:spcBef>
              <a:spcAft>
                <a:spcPts val="0"/>
              </a:spcAft>
              <a:buNone/>
            </a:pPr>
            <a:r>
              <a:rPr lang="ja" sz="800"/>
              <a:t>void setup(){</a:t>
            </a:r>
            <a:endParaRPr sz="800"/>
          </a:p>
          <a:p>
            <a:pPr indent="0" lvl="0" marL="0" rtl="0" algn="l">
              <a:spcBef>
                <a:spcPts val="0"/>
              </a:spcBef>
              <a:spcAft>
                <a:spcPts val="0"/>
              </a:spcAft>
              <a:buNone/>
            </a:pPr>
            <a:r>
              <a:rPr lang="ja" sz="800"/>
              <a:t>    Serial.begin(9600);</a:t>
            </a:r>
            <a:endParaRPr sz="800"/>
          </a:p>
          <a:p>
            <a:pPr indent="0" lvl="0" marL="0" rtl="0" algn="l">
              <a:spcBef>
                <a:spcPts val="0"/>
              </a:spcBef>
              <a:spcAft>
                <a:spcPts val="0"/>
              </a:spcAft>
              <a:buNone/>
            </a:pPr>
            <a:r>
              <a:rPr lang="ja" sz="800"/>
              <a:t>    pinMode(5, INPUT);</a:t>
            </a:r>
            <a:endParaRPr sz="800"/>
          </a:p>
          <a:p>
            <a:pPr indent="0" lvl="0" marL="0" rtl="0" algn="l">
              <a:spcBef>
                <a:spcPts val="0"/>
              </a:spcBef>
              <a:spcAft>
                <a:spcPts val="0"/>
              </a:spcAft>
              <a:buNone/>
            </a:pPr>
            <a:r>
              <a:rPr lang="ja" sz="800"/>
              <a:t>    pinMode(6, INPUT);</a:t>
            </a:r>
            <a:endParaRPr sz="800"/>
          </a:p>
          <a:p>
            <a:pPr indent="0" lvl="0" marL="0" rtl="0" algn="l">
              <a:spcBef>
                <a:spcPts val="0"/>
              </a:spcBef>
              <a:spcAft>
                <a:spcPts val="0"/>
              </a:spcAft>
              <a:buNone/>
            </a:pPr>
            <a:r>
              <a:rPr lang="ja" sz="800"/>
              <a:t>    pinMode(7, INPUT);</a:t>
            </a:r>
            <a:endParaRPr sz="800"/>
          </a:p>
          <a:p>
            <a:pPr indent="0" lvl="0" marL="0" rtl="0" algn="l">
              <a:spcBef>
                <a:spcPts val="0"/>
              </a:spcBef>
              <a:spcAft>
                <a:spcPts val="0"/>
              </a:spcAft>
              <a:buNone/>
            </a:pPr>
            <a:r>
              <a:rPr lang="ja" sz="800"/>
              <a: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ja" sz="800"/>
              <a:t>void loop(){</a:t>
            </a:r>
            <a:endParaRPr sz="800"/>
          </a:p>
          <a:p>
            <a:pPr indent="0" lvl="0" marL="0" rtl="0" algn="l">
              <a:spcBef>
                <a:spcPts val="0"/>
              </a:spcBef>
              <a:spcAft>
                <a:spcPts val="0"/>
              </a:spcAft>
              <a:buNone/>
            </a:pPr>
            <a:r>
              <a:rPr lang="ja" sz="800"/>
              <a:t>    if(digitalRead(5) == HIGH &amp;&amp; !ispush){</a:t>
            </a:r>
            <a:endParaRPr sz="800"/>
          </a:p>
          <a:p>
            <a:pPr indent="0" lvl="0" marL="0" rtl="0" algn="l">
              <a:spcBef>
                <a:spcPts val="0"/>
              </a:spcBef>
              <a:spcAft>
                <a:spcPts val="0"/>
              </a:spcAft>
              <a:buNone/>
            </a:pPr>
            <a:r>
              <a:rPr lang="ja" sz="800"/>
              <a:t>      weight[pos] -= 0.01;</a:t>
            </a:r>
            <a:endParaRPr sz="800"/>
          </a:p>
          <a:p>
            <a:pPr indent="0" lvl="0" marL="0" rtl="0" algn="l">
              <a:spcBef>
                <a:spcPts val="0"/>
              </a:spcBef>
              <a:spcAft>
                <a:spcPts val="0"/>
              </a:spcAft>
              <a:buNone/>
            </a:pPr>
            <a:r>
              <a:rPr lang="ja" sz="800"/>
              <a:t>      ispush = true;</a:t>
            </a:r>
            <a:endParaRPr sz="800"/>
          </a:p>
          <a:p>
            <a:pPr indent="0" lvl="0" marL="0" rtl="0" algn="l">
              <a:spcBef>
                <a:spcPts val="0"/>
              </a:spcBef>
              <a:spcAft>
                <a:spcPts val="0"/>
              </a:spcAft>
              <a:buNone/>
            </a:pPr>
            <a:r>
              <a:rPr lang="ja" sz="800"/>
              <a:t>    }</a:t>
            </a:r>
            <a:endParaRPr sz="800"/>
          </a:p>
          <a:p>
            <a:pPr indent="0" lvl="0" marL="0" rtl="0" algn="l">
              <a:spcBef>
                <a:spcPts val="0"/>
              </a:spcBef>
              <a:spcAft>
                <a:spcPts val="0"/>
              </a:spcAft>
              <a:buNone/>
            </a:pPr>
            <a:r>
              <a:rPr lang="ja" sz="800"/>
              <a:t>    if(digitalRead(7) == HIGH &amp;&amp; !ispush){</a:t>
            </a:r>
            <a:endParaRPr sz="800"/>
          </a:p>
          <a:p>
            <a:pPr indent="0" lvl="0" marL="0" rtl="0" algn="l">
              <a:spcBef>
                <a:spcPts val="0"/>
              </a:spcBef>
              <a:spcAft>
                <a:spcPts val="0"/>
              </a:spcAft>
              <a:buNone/>
            </a:pPr>
            <a:r>
              <a:rPr lang="ja" sz="800"/>
              <a:t>      weight[pos] += 0.01;</a:t>
            </a:r>
            <a:endParaRPr sz="800"/>
          </a:p>
          <a:p>
            <a:pPr indent="0" lvl="0" marL="0" rtl="0" algn="l">
              <a:spcBef>
                <a:spcPts val="0"/>
              </a:spcBef>
              <a:spcAft>
                <a:spcPts val="0"/>
              </a:spcAft>
              <a:buNone/>
            </a:pPr>
            <a:r>
              <a:rPr lang="ja" sz="800"/>
              <a:t>      ispush = true;</a:t>
            </a:r>
            <a:endParaRPr sz="800"/>
          </a:p>
          <a:p>
            <a:pPr indent="0" lvl="0" marL="0" rtl="0" algn="l">
              <a:spcBef>
                <a:spcPts val="0"/>
              </a:spcBef>
              <a:spcAft>
                <a:spcPts val="0"/>
              </a:spcAft>
              <a:buNone/>
            </a:pPr>
            <a:r>
              <a:rPr lang="ja" sz="800"/>
              <a:t>    }</a:t>
            </a:r>
            <a:endParaRPr sz="800"/>
          </a:p>
          <a:p>
            <a:pPr indent="0" lvl="0" marL="0" rtl="0" algn="l">
              <a:spcBef>
                <a:spcPts val="0"/>
              </a:spcBef>
              <a:spcAft>
                <a:spcPts val="0"/>
              </a:spcAft>
              <a:buNone/>
            </a:pPr>
            <a:r>
              <a:rPr lang="ja" sz="800"/>
              <a:t>    if(digitalRead(6) == HIGH &amp;&amp; !ispush){</a:t>
            </a:r>
            <a:endParaRPr sz="800"/>
          </a:p>
          <a:p>
            <a:pPr indent="0" lvl="0" marL="0" rtl="0" algn="l">
              <a:spcBef>
                <a:spcPts val="0"/>
              </a:spcBef>
              <a:spcAft>
                <a:spcPts val="0"/>
              </a:spcAft>
              <a:buNone/>
            </a:pPr>
            <a:r>
              <a:rPr lang="ja" sz="800"/>
              <a:t>      pos = (pos + 1) % 3;</a:t>
            </a:r>
            <a:endParaRPr sz="800"/>
          </a:p>
          <a:p>
            <a:pPr indent="0" lvl="0" marL="0" rtl="0" algn="l">
              <a:spcBef>
                <a:spcPts val="0"/>
              </a:spcBef>
              <a:spcAft>
                <a:spcPts val="0"/>
              </a:spcAft>
              <a:buNone/>
            </a:pPr>
            <a:r>
              <a:rPr lang="ja" sz="800"/>
              <a:t>      ispush = true;</a:t>
            </a:r>
            <a:endParaRPr sz="800"/>
          </a:p>
          <a:p>
            <a:pPr indent="0" lvl="0" marL="0" rtl="0" algn="l">
              <a:spcBef>
                <a:spcPts val="0"/>
              </a:spcBef>
              <a:spcAft>
                <a:spcPts val="0"/>
              </a:spcAft>
              <a:buNone/>
            </a:pPr>
            <a:r>
              <a:rPr lang="ja" sz="800"/>
              <a:t>    }</a:t>
            </a:r>
            <a:endParaRPr sz="800"/>
          </a:p>
          <a:p>
            <a:pPr indent="0" lvl="0" marL="0" rtl="0" algn="l">
              <a:spcBef>
                <a:spcPts val="0"/>
              </a:spcBef>
              <a:spcAft>
                <a:spcPts val="0"/>
              </a:spcAft>
              <a:buNone/>
            </a:pPr>
            <a:r>
              <a:rPr lang="ja" sz="800"/>
              <a:t>    if(digitalRead(5) == LOW &amp;&amp; digitalRead(6) == LOW &amp;&amp; digitalRead(7) == LOW){</a:t>
            </a:r>
            <a:endParaRPr sz="800"/>
          </a:p>
          <a:p>
            <a:pPr indent="0" lvl="0" marL="0" rtl="0" algn="l">
              <a:spcBef>
                <a:spcPts val="0"/>
              </a:spcBef>
              <a:spcAft>
                <a:spcPts val="0"/>
              </a:spcAft>
              <a:buNone/>
            </a:pPr>
            <a:r>
              <a:rPr lang="ja" sz="800"/>
              <a:t>      ispush = false;</a:t>
            </a:r>
            <a:endParaRPr sz="800"/>
          </a:p>
          <a:p>
            <a:pPr indent="0" lvl="0" marL="0" rtl="0" algn="l">
              <a:spcBef>
                <a:spcPts val="0"/>
              </a:spcBef>
              <a:spcAft>
                <a:spcPts val="0"/>
              </a:spcAft>
              <a:buNone/>
            </a:pPr>
            <a:r>
              <a:rPr lang="ja" sz="800"/>
              <a:t>    }</a:t>
            </a:r>
            <a:endParaRPr sz="800"/>
          </a:p>
        </p:txBody>
      </p:sp>
      <p:sp>
        <p:nvSpPr>
          <p:cNvPr id="117" name="Google Shape;117;p21"/>
          <p:cNvSpPr txBox="1"/>
          <p:nvPr/>
        </p:nvSpPr>
        <p:spPr>
          <a:xfrm>
            <a:off x="4337925" y="565400"/>
            <a:ext cx="4020600" cy="48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800"/>
              <a:t>    left_x = analogRead(left_x_pin)-512;</a:t>
            </a:r>
            <a:endParaRPr sz="800"/>
          </a:p>
          <a:p>
            <a:pPr indent="0" lvl="0" marL="0" rtl="0" algn="l">
              <a:spcBef>
                <a:spcPts val="0"/>
              </a:spcBef>
              <a:spcAft>
                <a:spcPts val="0"/>
              </a:spcAft>
              <a:buNone/>
            </a:pPr>
            <a:r>
              <a:rPr lang="ja" sz="800"/>
              <a:t>    left_y = analogRead(left_y_pin)-512;</a:t>
            </a:r>
            <a:endParaRPr sz="800"/>
          </a:p>
          <a:p>
            <a:pPr indent="0" lvl="0" marL="0" rtl="0" algn="l">
              <a:spcBef>
                <a:spcPts val="0"/>
              </a:spcBef>
              <a:spcAft>
                <a:spcPts val="0"/>
              </a:spcAft>
              <a:buNone/>
            </a:pPr>
            <a:r>
              <a:rPr lang="ja" sz="800"/>
              <a:t>    right_x = analogRead(right_x_pin)-512;</a:t>
            </a:r>
            <a:endParaRPr sz="800"/>
          </a:p>
          <a:p>
            <a:pPr indent="0" lvl="0" marL="0" rtl="0" algn="l">
              <a:spcBef>
                <a:spcPts val="0"/>
              </a:spcBef>
              <a:spcAft>
                <a:spcPts val="0"/>
              </a:spcAft>
              <a:buNone/>
            </a:pPr>
            <a:r>
              <a:rPr lang="ja" sz="800"/>
              <a:t>    right_y = analogRead(right_y_pin)-512;</a:t>
            </a:r>
            <a:endParaRPr sz="800"/>
          </a:p>
          <a:p>
            <a:pPr indent="0" lvl="0" marL="0" rtl="0" algn="l">
              <a:spcBef>
                <a:spcPts val="0"/>
              </a:spcBef>
              <a:spcAft>
                <a:spcPts val="0"/>
              </a:spcAft>
              <a:buNone/>
            </a:pPr>
            <a:r>
              <a:rPr lang="ja" sz="800"/>
              <a:t>    String string_left_x = (String)left_x + ',';</a:t>
            </a:r>
            <a:endParaRPr sz="800"/>
          </a:p>
          <a:p>
            <a:pPr indent="0" lvl="0" marL="0" rtl="0" algn="l">
              <a:spcBef>
                <a:spcPts val="0"/>
              </a:spcBef>
              <a:spcAft>
                <a:spcPts val="0"/>
              </a:spcAft>
              <a:buNone/>
            </a:pPr>
            <a:r>
              <a:rPr lang="ja" sz="800"/>
              <a:t>    String string_left_y = (String)left_y + ',';</a:t>
            </a:r>
            <a:endParaRPr sz="800"/>
          </a:p>
          <a:p>
            <a:pPr indent="0" lvl="0" marL="0" rtl="0" algn="l">
              <a:spcBef>
                <a:spcPts val="0"/>
              </a:spcBef>
              <a:spcAft>
                <a:spcPts val="0"/>
              </a:spcAft>
              <a:buNone/>
            </a:pPr>
            <a:r>
              <a:rPr lang="ja" sz="800"/>
              <a:t>    String string_right_x = (String)right_x + ',';</a:t>
            </a:r>
            <a:endParaRPr sz="800"/>
          </a:p>
          <a:p>
            <a:pPr indent="0" lvl="0" marL="0" rtl="0" algn="l">
              <a:spcBef>
                <a:spcPts val="0"/>
              </a:spcBef>
              <a:spcAft>
                <a:spcPts val="0"/>
              </a:spcAft>
              <a:buNone/>
            </a:pPr>
            <a:r>
              <a:rPr lang="ja" sz="800"/>
              <a:t>    String string_right_y = (String)right_y + ',';</a:t>
            </a:r>
            <a:endParaRPr sz="800"/>
          </a:p>
          <a:p>
            <a:pPr indent="0" lvl="0" marL="0" rtl="0" algn="l">
              <a:spcBef>
                <a:spcPts val="0"/>
              </a:spcBef>
              <a:spcAft>
                <a:spcPts val="0"/>
              </a:spcAft>
              <a:buNone/>
            </a:pPr>
            <a:r>
              <a:rPr lang="ja" sz="800"/>
              <a:t>    String string_w1 = (String)weight[0] + ',';</a:t>
            </a:r>
            <a:endParaRPr sz="800"/>
          </a:p>
          <a:p>
            <a:pPr indent="0" lvl="0" marL="0" rtl="0" algn="l">
              <a:spcBef>
                <a:spcPts val="0"/>
              </a:spcBef>
              <a:spcAft>
                <a:spcPts val="0"/>
              </a:spcAft>
              <a:buNone/>
            </a:pPr>
            <a:r>
              <a:rPr lang="ja" sz="800"/>
              <a:t>    String string_w2 = (String)weight[1] + ',';</a:t>
            </a:r>
            <a:endParaRPr sz="800"/>
          </a:p>
          <a:p>
            <a:pPr indent="0" lvl="0" marL="0" rtl="0" algn="l">
              <a:spcBef>
                <a:spcPts val="0"/>
              </a:spcBef>
              <a:spcAft>
                <a:spcPts val="0"/>
              </a:spcAft>
              <a:buNone/>
            </a:pPr>
            <a:r>
              <a:rPr lang="ja" sz="800"/>
              <a:t>    String string_w4 = (String)weight[2];</a:t>
            </a:r>
            <a:endParaRPr sz="800"/>
          </a:p>
          <a:p>
            <a:pPr indent="0" lvl="0" marL="0" rtl="0" algn="l">
              <a:spcBef>
                <a:spcPts val="0"/>
              </a:spcBef>
              <a:spcAft>
                <a:spcPts val="0"/>
              </a:spcAft>
              <a:buNone/>
            </a:pPr>
            <a:r>
              <a:rPr lang="ja" sz="800"/>
              <a:t>    Serial.print(string_left_x);</a:t>
            </a:r>
            <a:endParaRPr sz="800"/>
          </a:p>
          <a:p>
            <a:pPr indent="0" lvl="0" marL="0" rtl="0" algn="l">
              <a:spcBef>
                <a:spcPts val="0"/>
              </a:spcBef>
              <a:spcAft>
                <a:spcPts val="0"/>
              </a:spcAft>
              <a:buNone/>
            </a:pPr>
            <a:r>
              <a:rPr lang="ja" sz="800"/>
              <a:t>    Serial.print(string_left_y);</a:t>
            </a:r>
            <a:endParaRPr sz="800"/>
          </a:p>
          <a:p>
            <a:pPr indent="0" lvl="0" marL="0" rtl="0" algn="l">
              <a:spcBef>
                <a:spcPts val="0"/>
              </a:spcBef>
              <a:spcAft>
                <a:spcPts val="0"/>
              </a:spcAft>
              <a:buNone/>
            </a:pPr>
            <a:r>
              <a:rPr lang="ja" sz="800"/>
              <a:t>    Serial.print(string_right_x);</a:t>
            </a:r>
            <a:endParaRPr sz="800"/>
          </a:p>
          <a:p>
            <a:pPr indent="0" lvl="0" marL="0" rtl="0" algn="l">
              <a:spcBef>
                <a:spcPts val="0"/>
              </a:spcBef>
              <a:spcAft>
                <a:spcPts val="0"/>
              </a:spcAft>
              <a:buNone/>
            </a:pPr>
            <a:r>
              <a:rPr lang="ja" sz="800"/>
              <a:t>    Serial.print(string_right_y);</a:t>
            </a:r>
            <a:endParaRPr sz="800"/>
          </a:p>
          <a:p>
            <a:pPr indent="0" lvl="0" marL="0" rtl="0" algn="l">
              <a:spcBef>
                <a:spcPts val="0"/>
              </a:spcBef>
              <a:spcAft>
                <a:spcPts val="0"/>
              </a:spcAft>
              <a:buNone/>
            </a:pPr>
            <a:r>
              <a:rPr lang="ja" sz="800"/>
              <a:t>    Serial.print(string_w1);</a:t>
            </a:r>
            <a:endParaRPr sz="800"/>
          </a:p>
          <a:p>
            <a:pPr indent="0" lvl="0" marL="0" rtl="0" algn="l">
              <a:spcBef>
                <a:spcPts val="0"/>
              </a:spcBef>
              <a:spcAft>
                <a:spcPts val="0"/>
              </a:spcAft>
              <a:buNone/>
            </a:pPr>
            <a:r>
              <a:rPr lang="ja" sz="800"/>
              <a:t>    Serial.print(string_w2);</a:t>
            </a:r>
            <a:endParaRPr sz="800"/>
          </a:p>
          <a:p>
            <a:pPr indent="0" lvl="0" marL="0" rtl="0" algn="l">
              <a:spcBef>
                <a:spcPts val="0"/>
              </a:spcBef>
              <a:spcAft>
                <a:spcPts val="0"/>
              </a:spcAft>
              <a:buNone/>
            </a:pPr>
            <a:r>
              <a:rPr lang="ja" sz="800"/>
              <a:t>    Serial.println(string_w4);</a:t>
            </a:r>
            <a:endParaRPr sz="800"/>
          </a:p>
          <a:p>
            <a:pPr indent="0" lvl="0" marL="0" rtl="0" algn="l">
              <a:spcBef>
                <a:spcPts val="0"/>
              </a:spcBef>
              <a:spcAft>
                <a:spcPts val="0"/>
              </a:spcAft>
              <a:buNone/>
            </a:pPr>
            <a:r>
              <a:rPr lang="ja" sz="800"/>
              <a:t>    delay(50);</a:t>
            </a:r>
            <a:endParaRPr sz="800"/>
          </a:p>
          <a:p>
            <a:pPr indent="0" lvl="0" marL="0" rtl="0" algn="l">
              <a:spcBef>
                <a:spcPts val="0"/>
              </a:spcBef>
              <a:spcAft>
                <a:spcPts val="0"/>
              </a:spcAft>
              <a:buNone/>
            </a:pPr>
            <a:r>
              <a:rPr lang="ja" sz="800"/>
              <a:t>}</a:t>
            </a:r>
            <a:endParaRPr sz="800"/>
          </a:p>
          <a:p>
            <a:pPr indent="0" lvl="0" marL="0" rtl="0" algn="l">
              <a:spcBef>
                <a:spcPts val="0"/>
              </a:spcBef>
              <a:spcAft>
                <a:spcPts val="0"/>
              </a:spcAft>
              <a:buClr>
                <a:schemeClr val="dk1"/>
              </a:buClr>
              <a:buSzPts val="1100"/>
              <a:buFont typeface="Arial"/>
              <a:buNone/>
            </a:pPr>
            <a:r>
              <a:t/>
            </a:r>
            <a:endParaRPr sz="700"/>
          </a:p>
        </p:txBody>
      </p:sp>
      <p:sp>
        <p:nvSpPr>
          <p:cNvPr id="118" name="Google Shape;118;p21"/>
          <p:cNvSpPr txBox="1"/>
          <p:nvPr/>
        </p:nvSpPr>
        <p:spPr>
          <a:xfrm>
            <a:off x="139575" y="96200"/>
            <a:ext cx="4020600" cy="4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1800"/>
              <a:t>ソースコード(コントローラ側)</a:t>
            </a:r>
            <a:endParaRPr b="1"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