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sldIdLst>
    <p:sldId id="256" r:id="rId4"/>
    <p:sldId id="257" r:id="rId5"/>
    <p:sldId id="258" r:id="rId6"/>
    <p:sldId id="277" r:id="rId7"/>
    <p:sldId id="278" r:id="rId8"/>
    <p:sldId id="283" r:id="rId9"/>
    <p:sldId id="281" r:id="rId10"/>
    <p:sldId id="284" r:id="rId11"/>
    <p:sldId id="27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gusto Assis" initials="AA" lastIdx="1" clrIdx="0">
    <p:extLst>
      <p:ext uri="{19B8F6BF-5375-455C-9EA6-DF929625EA0E}">
        <p15:presenceInfo xmlns:p15="http://schemas.microsoft.com/office/powerpoint/2012/main" userId="S-1-5-21-417365229-399659180-1714775081-262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309"/>
    <a:srgbClr val="FF1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9"/>
  </p:normalViewPr>
  <p:slideViewPr>
    <p:cSldViewPr snapToGrid="0" snapToObjects="1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1C828-C18C-4C26-8674-0CEF3D79AFF7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199F-2E3B-4352-828C-142B73F1FE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3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067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49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94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1084-B271-0057-70BE-F36EE537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F2B7E8-B10A-1BFF-C49E-21E183A3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D4B1AD-B580-BC80-5010-A17C23A6E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4E9A2-1210-EABC-35B3-16E4C28F9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297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1084-B271-0057-70BE-F36EE537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F2B7E8-B10A-1BFF-C49E-21E183A3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D4B1AD-B580-BC80-5010-A17C23A6E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4E9A2-1210-EABC-35B3-16E4C28F9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97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1084-B271-0057-70BE-F36EE537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F2B7E8-B10A-1BFF-C49E-21E183A3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D4B1AD-B580-BC80-5010-A17C23A6E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4E9A2-1210-EABC-35B3-16E4C28F9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516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01084-B271-0057-70BE-F36EE537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F2B7E8-B10A-1BFF-C49E-21E183A3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D4B1AD-B580-BC80-5010-A17C23A6E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4E9A2-1210-EABC-35B3-16E4C28F9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199F-2E3B-4352-828C-142B73F1FEC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072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4D584-5BA0-2644-8877-F1EE0AEF1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B8C297-70ED-B744-B310-474FA78D2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E472B1-E0F9-FD4F-A80E-2E22D4E7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CB4AA-B90C-924B-B0C4-0E1B7E24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FA796C-8EC8-ED43-840C-C7569C1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3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CB916-1526-AC40-9493-19B32719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1EE9EF-5780-B040-9DCC-08A503F3D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F3993A-D230-3E41-A639-EE6102B4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F233ED-E743-D948-A868-9040F59F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31528-BE96-EB4D-8DD5-635C1454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2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7B642E-D838-F347-A004-71C7520ED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B2FAD1-9615-E84A-AA37-9B9E8B17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B16EB-1DC1-A548-AB78-0D6A162B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C24D96-60DB-A444-A906-BA9CF4E5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72BA6D-47B8-FC47-8F5E-A9993AA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17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FA4AB-C043-F942-BD12-57DF6C47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789A4C-EEB8-9C48-B092-1D447DD0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B4A9A4-BFB6-1F4E-B972-E897377C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9B07CB-48E4-6345-8951-00CA30B5D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D9B2D-9D05-9049-AC6D-8B312150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B37C3-CEB0-9C47-B54E-7EDAF97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D5CD90-0128-714D-AFEA-3A43C751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534AE5-5538-B248-ABC7-C03F3C70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3BFEB4-9C52-754C-9E77-E80D76CA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98A514-F8DE-EA4D-8052-7BD1A405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23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35702-8FF4-F94E-B9C4-C7615BCB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12A581-A410-9E4D-810F-5E42E361E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D8E36D-74F7-404F-AF43-F5616BF05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98BB89-F12C-8C42-807B-BEFF4B02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DB12B9-7600-654F-B830-A6F31E72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4EA09-6AD2-1747-A475-13CCE7E5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A9F67-1017-2049-A18A-84993C25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98464B-0106-1646-8E78-8DFC9332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CF7F68-A05D-D341-A865-38B21466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7F6C14F-9D22-EB41-9BFE-74E57A0C3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0A6688-892F-D647-B20E-F9E349033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54BED3-6491-2F41-A58E-49AD3922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EB78AB-44E6-E247-8A61-9ED3EC5E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22A33E-BF92-0E4C-B30E-A4A0FABA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58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9FC7-F2DE-4946-821C-1A2AB34B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3E81D2-ABB7-2344-8E09-6124E347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49C709-94CF-4D4E-BC6B-53537D41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D654AC-D1B4-8947-9CEA-04F3885DD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039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CD8914-70C9-CE4F-9919-030CABBF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E1B289-DABA-D346-9445-B190B8BE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4F717D-E676-3644-8F92-EA7F5427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48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C8602-3A4B-9B40-B8B6-0BC1F332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E99D1B-463C-C84C-80B5-173776379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56D3A85-9877-C44C-9DAD-F5BDDAFF0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452F80-9B90-4045-B79C-71E1B420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7A5EF8-D257-044C-A610-B2279FB9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37D2CC-44A0-DF40-9D82-7557766A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5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83199-1841-BF41-8137-1575E625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C692A8-98DC-FD4C-91CE-416549A60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C8D7DE-7C69-0841-A166-4D799B2F8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CFF23B-B81F-0E40-B22C-77EB6C25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9081F0-CBDB-AD4E-B299-529EC51E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BAD90-945A-DA4B-B094-D35F277B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7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642D15-8FCA-CD4B-B68A-CDE9EC80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47678-423C-3D42-874D-249E3EB37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E1846B-A23A-EB40-859A-436547AD0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370CC-2F82-E94E-8E23-7C8F802F3453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EAD5C5-889D-AE45-9907-6FDBF9B8E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7AD215-F30F-3746-BA66-0F0C08840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E790-9C02-4E42-8BC1-D013B304A9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5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7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63" y="429"/>
            <a:ext cx="12190474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997C-587C-5C67-B7B1-0ADBE094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016D979-2812-467E-B0D5-A3F956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09665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7252E2-8C4D-47F9-9A61-4D52FAA7FA3B}"/>
              </a:ext>
            </a:extLst>
          </p:cNvPr>
          <p:cNvSpPr txBox="1"/>
          <p:nvPr/>
        </p:nvSpPr>
        <p:spPr>
          <a:xfrm>
            <a:off x="1909482" y="2382559"/>
            <a:ext cx="8373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DEMONSTRAÇÃO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9DE2A-6C04-457A-BA1A-D45717C7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54" y="6257365"/>
            <a:ext cx="1269070" cy="5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9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997C-587C-5C67-B7B1-0ADBE094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AD4624-8D1E-7600-4EB3-50FF91C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452484-EF3B-D714-A757-52E6B82B7C83}"/>
              </a:ext>
            </a:extLst>
          </p:cNvPr>
          <p:cNvSpPr txBox="1"/>
          <p:nvPr/>
        </p:nvSpPr>
        <p:spPr>
          <a:xfrm>
            <a:off x="0" y="2782669"/>
            <a:ext cx="22501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</a:rPr>
              <a:t>Tecnologias</a:t>
            </a:r>
          </a:p>
          <a:p>
            <a:r>
              <a:rPr lang="pt-BR" sz="3400" dirty="0">
                <a:solidFill>
                  <a:schemeClr val="bg1"/>
                </a:solidFill>
              </a:rPr>
              <a:t>Utilizadas</a:t>
            </a:r>
          </a:p>
        </p:txBody>
      </p:sp>
      <p:pic>
        <p:nvPicPr>
          <p:cNvPr id="3074" name="Picture 2" descr="JavaScript – Wikipédia, a enciclopédia livre">
            <a:extLst>
              <a:ext uri="{FF2B5EF4-FFF2-40B4-BE49-F238E27FC236}">
                <a16:creationId xmlns:a16="http://schemas.microsoft.com/office/drawing/2014/main" id="{6677776A-6DDB-4530-9AF1-A57845A43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624" y="623048"/>
            <a:ext cx="2469776" cy="246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F4BF1B90-906D-4D2C-80F0-DA9CB3665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624" y="3366121"/>
            <a:ext cx="5271247" cy="3510733"/>
          </a:xfrm>
          <a:prstGeom prst="rect">
            <a:avLst/>
          </a:prstGeom>
        </p:spPr>
      </p:pic>
      <p:pic>
        <p:nvPicPr>
          <p:cNvPr id="3080" name="Picture 8" descr="React.js Folder Structure on Windows: A Comprehensive Guide | by Anant |  JavaScript in Plain English">
            <a:extLst>
              <a:ext uri="{FF2B5EF4-FFF2-40B4-BE49-F238E27FC236}">
                <a16:creationId xmlns:a16="http://schemas.microsoft.com/office/drawing/2014/main" id="{27097359-CBA3-4197-8EF2-1521EA7B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859" y="540534"/>
            <a:ext cx="3765801" cy="247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cker e Containers. Muitos desenvolvedores sabem o quanto o… | by Marcio H  | Tecnologia e afins | Medium">
            <a:extLst>
              <a:ext uri="{FF2B5EF4-FFF2-40B4-BE49-F238E27FC236}">
                <a16:creationId xmlns:a16="http://schemas.microsoft.com/office/drawing/2014/main" id="{137CD5BB-374A-4722-8595-42079EA4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2" y="3801035"/>
            <a:ext cx="2008167" cy="171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GitHub Copilot Logo PNG Vector (SVG) Free Download">
            <a:extLst>
              <a:ext uri="{FF2B5EF4-FFF2-40B4-BE49-F238E27FC236}">
                <a16:creationId xmlns:a16="http://schemas.microsoft.com/office/drawing/2014/main" id="{13D5CB6E-ACFF-4AD8-8B53-7E84C12957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github copilot AI Microsoft&quot; Sticker for Sale by developerfriday | Redbubble">
            <a:extLst>
              <a:ext uri="{FF2B5EF4-FFF2-40B4-BE49-F238E27FC236}">
                <a16:creationId xmlns:a16="http://schemas.microsoft.com/office/drawing/2014/main" id="{B108953A-551A-4E0C-B2BE-FC929A1E0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71" y="1063942"/>
            <a:ext cx="2307297" cy="230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44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997C-587C-5C67-B7B1-0ADBE094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1016D979-2812-467E-B0D5-A3F956518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09665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67252E2-8C4D-47F9-9A61-4D52FAA7FA3B}"/>
              </a:ext>
            </a:extLst>
          </p:cNvPr>
          <p:cNvSpPr txBox="1"/>
          <p:nvPr/>
        </p:nvSpPr>
        <p:spPr>
          <a:xfrm>
            <a:off x="1909482" y="2382559"/>
            <a:ext cx="83730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OBRIGADO!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E79DE2A-6C04-457A-BA1A-D45717C7D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354" y="6257365"/>
            <a:ext cx="1269070" cy="5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A507633-FD81-224A-8154-0150B928D8C2}"/>
              </a:ext>
            </a:extLst>
          </p:cNvPr>
          <p:cNvSpPr txBox="1"/>
          <p:nvPr/>
        </p:nvSpPr>
        <p:spPr>
          <a:xfrm>
            <a:off x="4059292" y="1811282"/>
            <a:ext cx="4073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☞AMSIPRO-BLACK" panose="020B0A06020201010104" pitchFamily="34" charset="77"/>
              </a:rPr>
              <a:t>Nutri Facil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CE268D-8E8E-00A5-4DC2-A9DF165ADF86}"/>
              </a:ext>
            </a:extLst>
          </p:cNvPr>
          <p:cNvSpPr txBox="1"/>
          <p:nvPr/>
        </p:nvSpPr>
        <p:spPr>
          <a:xfrm>
            <a:off x="3252786" y="3274889"/>
            <a:ext cx="363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☞AMSIPRO-BLACK" panose="020B0A06020201010104" pitchFamily="34" charset="77"/>
              </a:rPr>
              <a:t>Desenvolvido por:</a:t>
            </a:r>
            <a:endParaRPr lang="pt-BR" sz="4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☞AMSIPRO-BLACK" panose="020B0A06020201010104" pitchFamily="34" charset="77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164CAA-FE19-8AE6-520B-58CBEE5112D0}"/>
              </a:ext>
            </a:extLst>
          </p:cNvPr>
          <p:cNvSpPr txBox="1"/>
          <p:nvPr/>
        </p:nvSpPr>
        <p:spPr>
          <a:xfrm>
            <a:off x="3252786" y="3822434"/>
            <a:ext cx="5686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Augusto Fabio Lage Assis – 42123768</a:t>
            </a:r>
          </a:p>
          <a:p>
            <a:r>
              <a:rPr lang="pt-BR" sz="2000" dirty="0"/>
              <a:t>Emerson Vinicios Pereira de Oliveira – 42125468</a:t>
            </a:r>
          </a:p>
          <a:p>
            <a:r>
              <a:rPr lang="pt-BR" sz="2000" dirty="0"/>
              <a:t>Felipe dos Santos Ferreira – 42123379</a:t>
            </a:r>
          </a:p>
          <a:p>
            <a:r>
              <a:rPr lang="pt-BR" sz="2000" dirty="0"/>
              <a:t>João </a:t>
            </a:r>
            <a:r>
              <a:rPr lang="pt-BR" sz="2000" dirty="0" err="1"/>
              <a:t>Reberth</a:t>
            </a:r>
            <a:r>
              <a:rPr lang="pt-BR" sz="2000" dirty="0"/>
              <a:t>  Santana Rodrigues- 42123758</a:t>
            </a:r>
          </a:p>
          <a:p>
            <a:r>
              <a:rPr lang="pt-BR" sz="2000" dirty="0"/>
              <a:t>Thiago Luis de Assis Silva – 42125306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2623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97962" y="0"/>
            <a:ext cx="12389962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9E461-17AF-8F4D-BD89-C1332A44512F}"/>
              </a:ext>
            </a:extLst>
          </p:cNvPr>
          <p:cNvSpPr txBox="1"/>
          <p:nvPr/>
        </p:nvSpPr>
        <p:spPr>
          <a:xfrm>
            <a:off x="466412" y="1010235"/>
            <a:ext cx="363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☞AMSIPRO-BLACK" panose="020B0A06020201010104" pitchFamily="34" charset="77"/>
              </a:rPr>
              <a:t>Problema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30A36E-4868-5588-AB98-3BAEED32FF0F}"/>
              </a:ext>
            </a:extLst>
          </p:cNvPr>
          <p:cNvSpPr txBox="1"/>
          <p:nvPr/>
        </p:nvSpPr>
        <p:spPr>
          <a:xfrm>
            <a:off x="466413" y="1841232"/>
            <a:ext cx="5970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 falta de tempo tem levado muitas pessoas a desistirem de consultas presenciais com nutricionistas, optando cada vez mais por atendimentos online, que oferecem maior praticidade e flexibilidade.</a:t>
            </a:r>
            <a:endParaRPr lang="pt-B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um homem mede sua barriga gorda com uma fita métrica. em um fundo branco  19240477 Vetor no Vecteezy">
            <a:extLst>
              <a:ext uri="{FF2B5EF4-FFF2-40B4-BE49-F238E27FC236}">
                <a16:creationId xmlns:a16="http://schemas.microsoft.com/office/drawing/2014/main" id="{29074387-3ABC-E1C1-3B66-9468B8E57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929" y="2153081"/>
            <a:ext cx="2551837" cy="255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53F96AC-38CE-4451-917B-7472DBF60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6" y="1386780"/>
            <a:ext cx="5315823" cy="347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2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197962" y="0"/>
            <a:ext cx="12389962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F9E461-17AF-8F4D-BD89-C1332A44512F}"/>
              </a:ext>
            </a:extLst>
          </p:cNvPr>
          <p:cNvSpPr txBox="1"/>
          <p:nvPr/>
        </p:nvSpPr>
        <p:spPr>
          <a:xfrm>
            <a:off x="389635" y="559620"/>
            <a:ext cx="363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☞AMSIPRO-BLACK" panose="020B0A06020201010104" pitchFamily="34" charset="77"/>
              </a:rPr>
              <a:t>Solução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30A36E-4868-5588-AB98-3BAEED32FF0F}"/>
              </a:ext>
            </a:extLst>
          </p:cNvPr>
          <p:cNvSpPr txBox="1"/>
          <p:nvPr/>
        </p:nvSpPr>
        <p:spPr>
          <a:xfrm>
            <a:off x="389635" y="1390617"/>
            <a:ext cx="59235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Plataforma digital, onde o paciente tenha acesso a sua dieta de forma clara baseado no próprio objetivo:</a:t>
            </a:r>
          </a:p>
          <a:p>
            <a:endParaRPr lang="pt-BR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Refeições e calorias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IMC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Quantidade de água diária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/>
              <a:t>TMB </a:t>
            </a:r>
          </a:p>
        </p:txBody>
      </p:sp>
      <p:pic>
        <p:nvPicPr>
          <p:cNvPr id="2" name="Picture 2" descr="15 textos para trazer ex-alunos para o seu negócio fitness">
            <a:extLst>
              <a:ext uri="{FF2B5EF4-FFF2-40B4-BE49-F238E27FC236}">
                <a16:creationId xmlns:a16="http://schemas.microsoft.com/office/drawing/2014/main" id="{0F56F2E5-A305-4EEA-991E-40203E8D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751" y="1390617"/>
            <a:ext cx="5094194" cy="339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9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A7D299-72E6-4A04-9A73-CC020180224C}"/>
              </a:ext>
            </a:extLst>
          </p:cNvPr>
          <p:cNvSpPr txBox="1"/>
          <p:nvPr/>
        </p:nvSpPr>
        <p:spPr>
          <a:xfrm>
            <a:off x="2727186" y="819607"/>
            <a:ext cx="73760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000" b="1" dirty="0"/>
              <a:t>Consulta Online Iniciada:</a:t>
            </a:r>
          </a:p>
          <a:p>
            <a:pPr lvl="1" algn="just"/>
            <a:r>
              <a:rPr lang="pt-BR" sz="2000" dirty="0"/>
              <a:t>O nutricionista inicia uma consulta online com o paciente.</a:t>
            </a:r>
          </a:p>
          <a:p>
            <a:pPr lvl="1" algn="just"/>
            <a:endParaRPr lang="pt-BR" sz="2000" b="1" dirty="0"/>
          </a:p>
          <a:p>
            <a:pPr marL="342900" indent="-342900" algn="just">
              <a:buFont typeface="+mj-lt"/>
              <a:buAutoNum type="arabicPeriod"/>
            </a:pPr>
            <a:r>
              <a:rPr lang="pt-BR" sz="2000" b="1" dirty="0"/>
              <a:t>Coleta de Informações:</a:t>
            </a:r>
          </a:p>
          <a:p>
            <a:pPr lvl="1" algn="just"/>
            <a:r>
              <a:rPr lang="pt-BR" sz="2000" dirty="0"/>
              <a:t>Durante o atendimento, são registradas informações essenciais, como: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Alergias alimentares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Preferências de alimentos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Peso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Idade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Objetivos nutricionais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/>
              <a:t>Registro em Tempo Real:</a:t>
            </a:r>
          </a:p>
          <a:p>
            <a:pPr lvl="1" algn="just"/>
            <a:r>
              <a:rPr lang="pt-BR" sz="2000" dirty="0"/>
              <a:t>À medida que a consulta avança, o nutricionista insere os dados diretamente na plataforma.</a:t>
            </a:r>
          </a:p>
          <a:p>
            <a:pPr algn="just"/>
            <a:endParaRPr lang="pt-BR" sz="2400" b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7A3CDF-C075-42F1-95B9-A03DCCCBC772}"/>
              </a:ext>
            </a:extLst>
          </p:cNvPr>
          <p:cNvSpPr/>
          <p:nvPr/>
        </p:nvSpPr>
        <p:spPr>
          <a:xfrm>
            <a:off x="0" y="2435434"/>
            <a:ext cx="220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Como </a:t>
            </a:r>
          </a:p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funciona?</a:t>
            </a:r>
          </a:p>
        </p:txBody>
      </p:sp>
    </p:spTree>
    <p:extLst>
      <p:ext uri="{BB962C8B-B14F-4D97-AF65-F5344CB8AC3E}">
        <p14:creationId xmlns:p14="http://schemas.microsoft.com/office/powerpoint/2010/main" val="342387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EA7D299-72E6-4A04-9A73-CC020180224C}"/>
              </a:ext>
            </a:extLst>
          </p:cNvPr>
          <p:cNvSpPr txBox="1"/>
          <p:nvPr/>
        </p:nvSpPr>
        <p:spPr>
          <a:xfrm>
            <a:off x="2809083" y="1084672"/>
            <a:ext cx="73760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/>
              <a:t>4. Sugestão de Refeições Personalizadas</a:t>
            </a:r>
          </a:p>
          <a:p>
            <a:pPr algn="just"/>
            <a:r>
              <a:rPr lang="pt-BR" sz="2000" dirty="0"/>
              <a:t>Ao final da consulta, com os dados registrados, a plataforma sugere refeições compatíveis com o perfil do paciente, auxiliando o nutricionista na elaboração de um plano alimentar personalizado.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5. Envio da Dieta ao Paciente</a:t>
            </a:r>
          </a:p>
          <a:p>
            <a:pPr algn="just"/>
            <a:r>
              <a:rPr lang="pt-BR" sz="2000" dirty="0"/>
              <a:t>Após a montagem da dieta, a plataforma envia um e-mail ao paciente com um link para acesso a um site personalizado contendo: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IMC calculado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Quantidade ideal de água por dia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Plano de refeições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Calorias por refeição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Dicas de saúde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Contato direto com o nutricionista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47A3CDF-C075-42F1-95B9-A03DCCCBC772}"/>
              </a:ext>
            </a:extLst>
          </p:cNvPr>
          <p:cNvSpPr/>
          <p:nvPr/>
        </p:nvSpPr>
        <p:spPr>
          <a:xfrm>
            <a:off x="0" y="2435434"/>
            <a:ext cx="22007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Como </a:t>
            </a:r>
          </a:p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funciona?</a:t>
            </a:r>
          </a:p>
        </p:txBody>
      </p:sp>
    </p:spTree>
    <p:extLst>
      <p:ext uri="{BB962C8B-B14F-4D97-AF65-F5344CB8AC3E}">
        <p14:creationId xmlns:p14="http://schemas.microsoft.com/office/powerpoint/2010/main" val="406302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9A1CB6-D050-5B4D-AA3D-3D3883EF303F}"/>
              </a:ext>
            </a:extLst>
          </p:cNvPr>
          <p:cNvSpPr txBox="1"/>
          <p:nvPr/>
        </p:nvSpPr>
        <p:spPr>
          <a:xfrm>
            <a:off x="0" y="2620541"/>
            <a:ext cx="222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Motivação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311632-D56D-6AE8-7663-478C5826BD83}"/>
              </a:ext>
            </a:extLst>
          </p:cNvPr>
          <p:cNvSpPr txBox="1"/>
          <p:nvPr/>
        </p:nvSpPr>
        <p:spPr>
          <a:xfrm>
            <a:off x="2427737" y="2235820"/>
            <a:ext cx="82797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Dados de saúde</a:t>
            </a:r>
            <a:r>
              <a:rPr lang="pt-BR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60% dos brasileiros estão acima do peso (Fonte: IBGE).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/>
              <a:t>Falta de orientação nutricional acessível.</a:t>
            </a:r>
          </a:p>
        </p:txBody>
      </p:sp>
      <p:pic>
        <p:nvPicPr>
          <p:cNvPr id="1026" name="Picture 2" descr="Dieta balanceada - ícones de comida grátis">
            <a:extLst>
              <a:ext uri="{FF2B5EF4-FFF2-40B4-BE49-F238E27FC236}">
                <a16:creationId xmlns:a16="http://schemas.microsoft.com/office/drawing/2014/main" id="{8786B6A5-BC5D-5559-BC2B-4D0CDE1E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43" y="493730"/>
            <a:ext cx="1742090" cy="174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48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B784DF5-28C0-4140-9D74-8F702264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B9A1CB6-D050-5B4D-AA3D-3D3883EF303F}"/>
              </a:ext>
            </a:extLst>
          </p:cNvPr>
          <p:cNvSpPr txBox="1"/>
          <p:nvPr/>
        </p:nvSpPr>
        <p:spPr>
          <a:xfrm>
            <a:off x="0" y="2620541"/>
            <a:ext cx="222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Público</a:t>
            </a:r>
          </a:p>
          <a:p>
            <a:r>
              <a:rPr lang="pt-BR" sz="3600" b="1" dirty="0">
                <a:solidFill>
                  <a:schemeClr val="bg1"/>
                </a:solidFill>
                <a:latin typeface="☞AMSIPRO-BLACK" panose="020B0A06020201010104" pitchFamily="34" charset="77"/>
              </a:rPr>
              <a:t>Alvo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311632-D56D-6AE8-7663-478C5826BD83}"/>
              </a:ext>
            </a:extLst>
          </p:cNvPr>
          <p:cNvSpPr txBox="1"/>
          <p:nvPr/>
        </p:nvSpPr>
        <p:spPr>
          <a:xfrm>
            <a:off x="2427736" y="1558712"/>
            <a:ext cx="87422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4400" dirty="0"/>
              <a:t>Nutricionistas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4400" dirty="0"/>
              <a:t>Clinicas de Nutrição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4400" dirty="0"/>
              <a:t>Crianças, Jovens, Adultos e Idosos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6B25CD-E4CD-4688-A83B-3ADE9D41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445" y="4058389"/>
            <a:ext cx="3176868" cy="17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3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8997C-587C-5C67-B7B1-0ADBE0945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AAD4624-8D1E-7600-4EB3-50FF91CB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A452484-EF3B-D714-A757-52E6B82B7C83}"/>
              </a:ext>
            </a:extLst>
          </p:cNvPr>
          <p:cNvSpPr txBox="1"/>
          <p:nvPr/>
        </p:nvSpPr>
        <p:spPr>
          <a:xfrm>
            <a:off x="-47500" y="2782669"/>
            <a:ext cx="2363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Diferencial</a:t>
            </a:r>
            <a:br>
              <a:rPr lang="pt-BR" sz="2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e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Considerações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338B47-5140-3BFD-AE0B-E82520D122FD}"/>
              </a:ext>
            </a:extLst>
          </p:cNvPr>
          <p:cNvSpPr txBox="1"/>
          <p:nvPr/>
        </p:nvSpPr>
        <p:spPr>
          <a:xfrm>
            <a:off x="2619934" y="844258"/>
            <a:ext cx="803013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Interface simples e intuitiva para inserir e visualizar os dados do paciente.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Sugestões dinâmicas na montagem de dietas/refeições dinâmicas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Agilidade no retorno ao paciente</a:t>
            </a:r>
            <a:br>
              <a:rPr lang="pt-BR" sz="3200" dirty="0"/>
            </a:b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Plataforma personalizada para o paciente consultar suas dietas, refeições e notas do nutricionista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8869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111F245913D147B1E83BAFECF82892" ma:contentTypeVersion="16" ma:contentTypeDescription="Crie um novo documento." ma:contentTypeScope="" ma:versionID="b655dc53a667f9465a943c5f5ce8995c">
  <xsd:schema xmlns:xsd="http://www.w3.org/2001/XMLSchema" xmlns:xs="http://www.w3.org/2001/XMLSchema" xmlns:p="http://schemas.microsoft.com/office/2006/metadata/properties" xmlns:ns2="ee7dce51-6041-4ab9-900e-8cf230498f5c" xmlns:ns3="cf715862-6155-4238-a648-1ced72a3008a" targetNamespace="http://schemas.microsoft.com/office/2006/metadata/properties" ma:root="true" ma:fieldsID="3a0e513f8ce8ceed74b114089a940eb8" ns2:_="" ns3:_="">
    <xsd:import namespace="ee7dce51-6041-4ab9-900e-8cf230498f5c"/>
    <xsd:import namespace="cf715862-6155-4238-a648-1ced72a300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dce51-6041-4ab9-900e-8cf230498f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7784bb88-fb70-4933-aaf2-b613dc5ae46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15862-6155-4238-a648-1ced72a3008a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18c92839-06b1-4627-99c9-e4671733fcd1}" ma:internalName="TaxCatchAll" ma:showField="CatchAllData" ma:web="cf715862-6155-4238-a648-1ced72a300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EBF89-D0AE-400D-A543-92819F33410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B4BFA6-D258-42AD-8DDF-1FECB0665E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dce51-6041-4ab9-900e-8cf230498f5c"/>
    <ds:schemaRef ds:uri="cf715862-6155-4238-a648-1ced72a300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351</Words>
  <Application>Microsoft Office PowerPoint</Application>
  <PresentationFormat>Widescreen</PresentationFormat>
  <Paragraphs>71</Paragraphs>
  <Slides>12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☞AMSIPRO-BLACK</vt:lpstr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REGINALDO DE SOUZA MAIA JUNIOR</dc:creator>
  <cp:lastModifiedBy>Augusto</cp:lastModifiedBy>
  <cp:revision>26</cp:revision>
  <dcterms:created xsi:type="dcterms:W3CDTF">2023-02-16T21:06:21Z</dcterms:created>
  <dcterms:modified xsi:type="dcterms:W3CDTF">2025-06-12T22:26:44Z</dcterms:modified>
</cp:coreProperties>
</file>