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3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335" r:id="rId13"/>
    <p:sldId id="336" r:id="rId14"/>
    <p:sldId id="265" r:id="rId15"/>
    <p:sldId id="267" r:id="rId16"/>
    <p:sldId id="268" r:id="rId17"/>
    <p:sldId id="270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8" r:id="rId51"/>
    <p:sldId id="33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95A4B-D49D-4815-A70B-F89004F4231D}" type="datetimeFigureOut">
              <a:rPr lang="en-GB" smtClean="0"/>
              <a:t>09/09/2018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3167E-1F39-4B44-B36B-205EC0E4D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10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3167E-1F39-4B44-B36B-205EC0E4D1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50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3167E-1F39-4B44-B36B-205EC0E4D1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9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F15C9-686F-425B-B374-A471E3A3A82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FOUNDATION CONCEPTS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/>
              <a:t>Definitions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219182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Examples of Information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ITS = Integrated Tertiary System</a:t>
            </a:r>
          </a:p>
          <a:p>
            <a:pPr>
              <a:buNone/>
            </a:pPr>
            <a:r>
              <a:rPr lang="en-US" dirty="0"/>
              <a:t>		in use at the Public Universities of Ghana</a:t>
            </a:r>
          </a:p>
          <a:p>
            <a:pPr>
              <a:buNone/>
            </a:pPr>
            <a:r>
              <a:rPr lang="en-US" dirty="0"/>
              <a:t>			UG, KNUST, CAPEVARS, etc</a:t>
            </a:r>
          </a:p>
          <a:p>
            <a:pPr>
              <a:buNone/>
            </a:pPr>
            <a:r>
              <a:rPr lang="en-US" dirty="0"/>
              <a:t>		functionalities:</a:t>
            </a:r>
          </a:p>
          <a:p>
            <a:pPr lvl="1"/>
            <a:r>
              <a:rPr lang="en-US" dirty="0"/>
              <a:t>	managing student academic records </a:t>
            </a:r>
          </a:p>
          <a:p>
            <a:pPr lvl="1"/>
            <a:r>
              <a:rPr lang="en-US" dirty="0"/>
              <a:t>	finance administration</a:t>
            </a:r>
          </a:p>
          <a:p>
            <a:pPr lvl="1"/>
            <a:r>
              <a:rPr lang="en-US" dirty="0"/>
              <a:t>	Human Resource management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Examples of Information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  <a:p>
            <a:pPr>
              <a:buNone/>
            </a:pPr>
            <a:r>
              <a:rPr lang="en-US" dirty="0"/>
              <a:t>		Banking Sector</a:t>
            </a:r>
          </a:p>
          <a:p>
            <a:pPr>
              <a:buNone/>
            </a:pPr>
            <a:r>
              <a:rPr lang="en-US" dirty="0"/>
              <a:t>		Agriculture Sector</a:t>
            </a:r>
          </a:p>
          <a:p>
            <a:pPr>
              <a:buNone/>
            </a:pPr>
            <a:r>
              <a:rPr lang="en-US" dirty="0"/>
              <a:t>		Manufacturing Sector</a:t>
            </a:r>
          </a:p>
          <a:p>
            <a:pPr>
              <a:buNone/>
            </a:pPr>
            <a:r>
              <a:rPr lang="en-US" dirty="0"/>
              <a:t>		Export Sector</a:t>
            </a:r>
          </a:p>
          <a:p>
            <a:pPr>
              <a:buNone/>
            </a:pPr>
            <a:r>
              <a:rPr lang="en-US" dirty="0"/>
              <a:t>		Aviation Sector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of an organization and 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Order tracking</a:t>
                      </a:r>
                    </a:p>
                    <a:p>
                      <a:r>
                        <a:rPr lang="en-GB" sz="1600" dirty="0"/>
                        <a:t>Order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Machine control</a:t>
                      </a:r>
                    </a:p>
                    <a:p>
                      <a:r>
                        <a:rPr lang="en-GB" sz="1600" dirty="0"/>
                        <a:t>Plant 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Payroll</a:t>
                      </a:r>
                    </a:p>
                    <a:p>
                      <a:r>
                        <a:rPr lang="en-GB" sz="1600" dirty="0"/>
                        <a:t>Accounts payable</a:t>
                      </a:r>
                    </a:p>
                    <a:p>
                      <a:r>
                        <a:rPr lang="en-GB" sz="1600" dirty="0"/>
                        <a:t>Accounts receivable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Auditing</a:t>
                      </a:r>
                    </a:p>
                    <a:p>
                      <a:r>
                        <a:rPr lang="en-GB" sz="1600" dirty="0"/>
                        <a:t>Tax reporting</a:t>
                      </a:r>
                    </a:p>
                    <a:p>
                      <a:r>
                        <a:rPr lang="en-GB" sz="1600" dirty="0"/>
                        <a:t>Cash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Compensation</a:t>
                      </a:r>
                    </a:p>
                    <a:p>
                      <a:r>
                        <a:rPr lang="en-GB" sz="1600" dirty="0"/>
                        <a:t>Training</a:t>
                      </a:r>
                    </a:p>
                    <a:p>
                      <a:r>
                        <a:rPr lang="en-GB" sz="1600" dirty="0"/>
                        <a:t>Employee Record keeping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Sales and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Human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64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394962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MODULE 1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this Module the fundamental concepts of data are discussed. </a:t>
            </a:r>
          </a:p>
          <a:p>
            <a:r>
              <a:rPr lang="en-US" dirty="0"/>
              <a:t>What is Data?</a:t>
            </a:r>
          </a:p>
          <a:p>
            <a:r>
              <a:rPr lang="en-US" dirty="0"/>
              <a:t>Organizing Data</a:t>
            </a:r>
          </a:p>
          <a:p>
            <a:r>
              <a:rPr lang="en-US" dirty="0"/>
              <a:t>Validating Data</a:t>
            </a:r>
          </a:p>
          <a:p>
            <a:r>
              <a:rPr lang="en-US" dirty="0"/>
              <a:t>Application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4800600"/>
            <a:ext cx="7086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Module 1 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Source Data is the beginning of all </a:t>
            </a:r>
          </a:p>
          <a:p>
            <a:pPr>
              <a:buNone/>
            </a:pPr>
            <a:r>
              <a:rPr lang="en-US" dirty="0"/>
              <a:t>		Computations and</a:t>
            </a:r>
          </a:p>
          <a:p>
            <a:pPr>
              <a:buNone/>
            </a:pPr>
            <a:r>
              <a:rPr lang="en-US" dirty="0"/>
              <a:t>		Analyses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Definition</a:t>
            </a:r>
          </a:p>
          <a:p>
            <a:pPr>
              <a:buNone/>
            </a:pPr>
            <a:r>
              <a:rPr lang="en-US" dirty="0"/>
              <a:t>Data are the</a:t>
            </a:r>
          </a:p>
          <a:p>
            <a:pPr>
              <a:buNone/>
            </a:pPr>
            <a:r>
              <a:rPr lang="en-US" dirty="0"/>
              <a:t>		raw facts and figures pertaining to an 	</a:t>
            </a:r>
            <a:r>
              <a:rPr lang="en-US" u="sng" dirty="0"/>
              <a:t>object</a:t>
            </a:r>
            <a:r>
              <a:rPr lang="en-US" dirty="0"/>
              <a:t> or </a:t>
            </a:r>
            <a:r>
              <a:rPr lang="en-US" u="sng" dirty="0"/>
              <a:t>entity of interest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Module 1 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However, data pertaining to the object of interest must be</a:t>
            </a:r>
          </a:p>
          <a:p>
            <a:pPr lvl="1"/>
            <a:r>
              <a:rPr lang="en-US" dirty="0"/>
              <a:t>	collected</a:t>
            </a:r>
            <a:endParaRPr lang="en-US" u="sng" dirty="0"/>
          </a:p>
          <a:p>
            <a:pPr lvl="1"/>
            <a:r>
              <a:rPr lang="en-US" dirty="0"/>
              <a:t>	prepared and</a:t>
            </a:r>
          </a:p>
          <a:p>
            <a:pPr lvl="1"/>
            <a:r>
              <a:rPr lang="en-US" dirty="0"/>
              <a:t>	organized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for computation and analysis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Module 1 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Collection and preparation</a:t>
            </a:r>
          </a:p>
          <a:p>
            <a:pPr>
              <a:buNone/>
            </a:pPr>
            <a:r>
              <a:rPr lang="en-US" dirty="0"/>
              <a:t>   Often data collected is prepared for manual or human operations and computations.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i.e. in a form that is suitable for the human operations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</a:t>
            </a:r>
          </a:p>
          <a:p>
            <a:r>
              <a:rPr lang="en-US" dirty="0"/>
              <a:t>BYTE</a:t>
            </a:r>
          </a:p>
          <a:p>
            <a:r>
              <a:rPr lang="en-US" dirty="0"/>
              <a:t>FIELD/ATTRIBUTE</a:t>
            </a:r>
          </a:p>
          <a:p>
            <a:r>
              <a:rPr lang="en-US" dirty="0"/>
              <a:t>RECORD/ROW/CASE</a:t>
            </a:r>
          </a:p>
          <a:p>
            <a:r>
              <a:rPr lang="en-US" dirty="0"/>
              <a:t>FILE/TABLE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DATAWAREHOUSE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7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more elementary data element</a:t>
            </a:r>
          </a:p>
          <a:p>
            <a:pPr>
              <a:buNone/>
            </a:pPr>
            <a:r>
              <a:rPr lang="en-US" dirty="0"/>
              <a:t>      in PHYSICAL form  ( physical 							Storage/hardware view)</a:t>
            </a:r>
          </a:p>
          <a:p>
            <a:pPr>
              <a:buNone/>
            </a:pPr>
            <a:r>
              <a:rPr lang="en-US" dirty="0"/>
              <a:t>		- </a:t>
            </a:r>
            <a:r>
              <a:rPr lang="en-US" u="sng" dirty="0"/>
              <a:t>voltage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			could be represented logically 			as	0  or 1</a:t>
            </a:r>
          </a:p>
        </p:txBody>
      </p:sp>
    </p:spTree>
    <p:extLst>
      <p:ext uri="{BB962C8B-B14F-4D97-AF65-F5344CB8AC3E}">
        <p14:creationId xmlns:p14="http://schemas.microsoft.com/office/powerpoint/2010/main" val="280951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/>
              <a:t>INFORMATION SYSTEMS</a:t>
            </a:r>
            <a:br>
              <a:rPr lang="en-US" sz="3600" dirty="0"/>
            </a:br>
            <a:r>
              <a:rPr lang="en-US" sz="3600" dirty="0"/>
              <a:t>DEFINITION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			</a:t>
            </a:r>
            <a:r>
              <a:rPr lang="en-US" sz="4000" dirty="0">
                <a:solidFill>
                  <a:srgbClr val="C00000"/>
                </a:solidFill>
              </a:rPr>
              <a:t>TECHNICAL</a:t>
            </a:r>
          </a:p>
          <a:p>
            <a:pPr algn="l"/>
            <a:r>
              <a:rPr lang="en-US" dirty="0"/>
              <a:t>Two</a:t>
            </a:r>
          </a:p>
          <a:p>
            <a:pPr algn="l"/>
            <a:r>
              <a:rPr lang="en-US" dirty="0"/>
              <a:t>approaches		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BUSINESS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286000" y="4191000"/>
            <a:ext cx="1905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86000" y="4800600"/>
            <a:ext cx="1905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a more elementary data element</a:t>
            </a:r>
          </a:p>
          <a:p>
            <a:pPr>
              <a:buNone/>
            </a:pPr>
            <a:r>
              <a:rPr lang="en-US" dirty="0"/>
              <a:t>      in LOGICAL form  ( user’s point of view)</a:t>
            </a:r>
          </a:p>
          <a:p>
            <a:pPr>
              <a:buNone/>
            </a:pPr>
            <a:r>
              <a:rPr lang="en-US" dirty="0"/>
              <a:t>		- </a:t>
            </a:r>
            <a:r>
              <a:rPr lang="en-US" u="sng" dirty="0"/>
              <a:t>character</a:t>
            </a:r>
          </a:p>
          <a:p>
            <a:pPr>
              <a:buNone/>
            </a:pPr>
            <a:r>
              <a:rPr lang="en-US" dirty="0"/>
              <a:t>				consists of a single </a:t>
            </a:r>
          </a:p>
          <a:p>
            <a:pPr>
              <a:buNone/>
            </a:pPr>
            <a:r>
              <a:rPr lang="en-US" dirty="0"/>
              <a:t>					alphabetic</a:t>
            </a:r>
          </a:p>
          <a:p>
            <a:pPr>
              <a:buNone/>
            </a:pPr>
            <a:r>
              <a:rPr lang="en-US" dirty="0"/>
              <a:t>					numeric</a:t>
            </a:r>
          </a:p>
          <a:p>
            <a:pPr>
              <a:buNone/>
            </a:pPr>
            <a:r>
              <a:rPr lang="en-US" dirty="0"/>
              <a:t>					other symbols</a:t>
            </a:r>
          </a:p>
          <a:p>
            <a:pPr>
              <a:buNone/>
            </a:pPr>
            <a:r>
              <a:rPr lang="en-US" dirty="0"/>
              <a:t>*</a:t>
            </a:r>
            <a:r>
              <a:rPr lang="en-US" i="1" dirty="0">
                <a:solidFill>
                  <a:srgbClr val="FF0000"/>
                </a:solidFill>
              </a:rPr>
              <a:t>physical if 8-bits = 1 byte</a:t>
            </a:r>
          </a:p>
        </p:txBody>
      </p:sp>
    </p:spTree>
    <p:extLst>
      <p:ext uri="{BB962C8B-B14F-4D97-AF65-F5344CB8AC3E}">
        <p14:creationId xmlns:p14="http://schemas.microsoft.com/office/powerpoint/2010/main" val="122544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1character occupies 1 byte of storage space</a:t>
            </a:r>
          </a:p>
          <a:p>
            <a:endParaRPr lang="en-US" dirty="0"/>
          </a:p>
          <a:p>
            <a:r>
              <a:rPr lang="en-US" dirty="0"/>
              <a:t>Note for numbers 0 – 9</a:t>
            </a:r>
          </a:p>
          <a:p>
            <a:pPr>
              <a:buNone/>
            </a:pPr>
            <a:r>
              <a:rPr lang="en-US" dirty="0"/>
              <a:t>		if declared as character/text </a:t>
            </a:r>
          </a:p>
          <a:p>
            <a:pPr>
              <a:buNone/>
            </a:pPr>
            <a:r>
              <a:rPr lang="en-US" dirty="0"/>
              <a:t>		1 number character will occupy 1 byte of 	storage 	space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06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BYTE</a:t>
            </a:r>
            <a:br>
              <a:rPr lang="en-US" dirty="0"/>
            </a:br>
            <a:r>
              <a:rPr lang="en-US" dirty="0"/>
              <a:t>(pg 6 )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if number is declared as  </a:t>
            </a:r>
          </a:p>
          <a:p>
            <a:pPr>
              <a:buNone/>
            </a:pPr>
            <a:r>
              <a:rPr lang="en-US" dirty="0"/>
              <a:t>numeric of a </a:t>
            </a:r>
            <a:r>
              <a:rPr lang="en-US" u="sng" dirty="0"/>
              <a:t>subtype</a:t>
            </a:r>
          </a:p>
          <a:p>
            <a:pPr>
              <a:buNone/>
            </a:pPr>
            <a:r>
              <a:rPr lang="en-US" dirty="0"/>
              <a:t>				byte	           = 1 byte</a:t>
            </a:r>
          </a:p>
          <a:p>
            <a:pPr>
              <a:buNone/>
            </a:pPr>
            <a:r>
              <a:rPr lang="en-US" dirty="0"/>
              <a:t>				decimal       = 12 bytes</a:t>
            </a:r>
          </a:p>
          <a:p>
            <a:pPr>
              <a:buNone/>
            </a:pPr>
            <a:r>
              <a:rPr lang="en-US" dirty="0"/>
              <a:t>				integer         =  2 bytes</a:t>
            </a:r>
          </a:p>
          <a:p>
            <a:pPr>
              <a:buNone/>
            </a:pPr>
            <a:r>
              <a:rPr lang="en-US" dirty="0"/>
              <a:t>				long integer = 4 bytes</a:t>
            </a:r>
          </a:p>
          <a:p>
            <a:pPr>
              <a:buNone/>
            </a:pPr>
            <a:r>
              <a:rPr lang="en-US" dirty="0"/>
              <a:t>				Single            = 4 bytes</a:t>
            </a:r>
          </a:p>
          <a:p>
            <a:pPr>
              <a:buNone/>
            </a:pPr>
            <a:r>
              <a:rPr lang="en-US" dirty="0"/>
              <a:t>				double          =  8 bytes</a:t>
            </a:r>
          </a:p>
        </p:txBody>
      </p:sp>
    </p:spTree>
    <p:extLst>
      <p:ext uri="{BB962C8B-B14F-4D97-AF65-F5344CB8AC3E}">
        <p14:creationId xmlns:p14="http://schemas.microsoft.com/office/powerpoint/2010/main" val="4217983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FIELD/ATTRIBUTE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Consists of a grouping of characters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 data field represents an </a:t>
            </a:r>
          </a:p>
          <a:p>
            <a:pPr>
              <a:buNone/>
            </a:pPr>
            <a:r>
              <a:rPr lang="en-US" dirty="0"/>
              <a:t>	Attribute = a characteristic or quality of some 			entity ( object of interest )</a:t>
            </a:r>
          </a:p>
        </p:txBody>
      </p:sp>
    </p:spTree>
    <p:extLst>
      <p:ext uri="{BB962C8B-B14F-4D97-AF65-F5344CB8AC3E}">
        <p14:creationId xmlns:p14="http://schemas.microsoft.com/office/powerpoint/2010/main" val="49150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Related fields of data are grouped to form a</a:t>
            </a:r>
          </a:p>
          <a:p>
            <a:pPr>
              <a:buNone/>
            </a:pPr>
            <a:r>
              <a:rPr lang="en-US" dirty="0"/>
              <a:t>			RECORD</a:t>
            </a:r>
          </a:p>
          <a:p>
            <a:pPr>
              <a:buNone/>
            </a:pPr>
            <a:r>
              <a:rPr lang="en-US" dirty="0"/>
              <a:t>		represents a collection of attributes 		that describes an Entity</a:t>
            </a:r>
          </a:p>
        </p:txBody>
      </p:sp>
    </p:spTree>
    <p:extLst>
      <p:ext uri="{BB962C8B-B14F-4D97-AF65-F5344CB8AC3E}">
        <p14:creationId xmlns:p14="http://schemas.microsoft.com/office/powerpoint/2010/main" val="4071116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86400" cy="566738"/>
          </a:xfrm>
        </p:spPr>
        <p:txBody>
          <a:bodyPr/>
          <a:lstStyle/>
          <a:p>
            <a:r>
              <a:rPr lang="en-US" dirty="0"/>
              <a:t>Example of Data Fields  and Record</a:t>
            </a:r>
          </a:p>
        </p:txBody>
      </p:sp>
      <p:graphicFrame>
        <p:nvGraphicFramePr>
          <p:cNvPr id="7" name="Picture Placeholder 6"/>
          <p:cNvGraphicFramePr>
            <a:graphicFrameLocks noGrp="1"/>
          </p:cNvGraphicFramePr>
          <p:nvPr>
            <p:ph type="pic" idx="1"/>
          </p:nvPr>
        </p:nvGraphicFramePr>
        <p:xfrm>
          <a:off x="609600" y="2743200"/>
          <a:ext cx="8305797" cy="1419155"/>
        </p:xfrm>
        <a:graphic>
          <a:graphicData uri="http://schemas.openxmlformats.org/drawingml/2006/table">
            <a:tbl>
              <a:tblPr/>
              <a:tblGrid>
                <a:gridCol w="43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1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5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4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8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2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68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83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Code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Name of Hall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Contact Number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Location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Number of Blocks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Number of Rooms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Capacity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Date Constructed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Date Last Renovated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Name of Hall Master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Calibri"/>
                          <a:ea typeface="Calibri"/>
                          <a:cs typeface="Times New Roman"/>
                        </a:rPr>
                        <a:t>Name of Senior Tutor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4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01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Calibri"/>
                          <a:ea typeface="Calibri"/>
                          <a:cs typeface="Times New Roman"/>
                        </a:rPr>
                        <a:t>Akuafo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0244-111111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South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Mixed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400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January 1, 1960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December 1, 2008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Prof Akuafo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Dr Farmer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0" y="1905000"/>
            <a:ext cx="198120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fields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838200" y="2286000"/>
            <a:ext cx="2362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05200" y="2286000"/>
            <a:ext cx="502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2514600" y="2286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6600" y="2286000"/>
            <a:ext cx="2362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5275" y="4800600"/>
            <a:ext cx="1524000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Record/Row/Case</a:t>
            </a:r>
          </a:p>
        </p:txBody>
      </p:sp>
      <p:sp>
        <p:nvSpPr>
          <p:cNvPr id="18" name="Bent Arrow 17"/>
          <p:cNvSpPr/>
          <p:nvPr/>
        </p:nvSpPr>
        <p:spPr>
          <a:xfrm>
            <a:off x="228600" y="3657600"/>
            <a:ext cx="228600" cy="1143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15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/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 group of related Records is a</a:t>
            </a:r>
          </a:p>
          <a:p>
            <a:pPr>
              <a:buNone/>
            </a:pPr>
            <a:r>
              <a:rPr lang="en-US" dirty="0"/>
              <a:t>			Data FILE or TABLE</a:t>
            </a:r>
          </a:p>
          <a:p>
            <a:pPr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232764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609600"/>
            <a:ext cx="5486400" cy="5667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Data FILE / TABLE</a:t>
            </a:r>
          </a:p>
        </p:txBody>
      </p:sp>
      <p:graphicFrame>
        <p:nvGraphicFramePr>
          <p:cNvPr id="7" name="Picture Placeholder 6"/>
          <p:cNvGraphicFramePr>
            <a:graphicFrameLocks noGrp="1"/>
          </p:cNvGraphicFramePr>
          <p:nvPr>
            <p:ph type="pic" idx="1"/>
          </p:nvPr>
        </p:nvGraphicFramePr>
        <p:xfrm>
          <a:off x="228600" y="1600201"/>
          <a:ext cx="8305801" cy="3047998"/>
        </p:xfrm>
        <a:graphic>
          <a:graphicData uri="http://schemas.openxmlformats.org/drawingml/2006/table">
            <a:tbl>
              <a:tblPr/>
              <a:tblGrid>
                <a:gridCol w="43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1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5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4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8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2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189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37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54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Times New Roman"/>
                        </a:rPr>
                        <a:t>01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latin typeface="Calibri"/>
                          <a:ea typeface="Calibri"/>
                          <a:cs typeface="Times New Roman"/>
                        </a:rPr>
                        <a:t>Akuafo</a:t>
                      </a: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0244-111111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South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Mixed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400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January 1, 1960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December 1, 2008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Prof Akuafo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Dr Farmer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02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Times New Roman"/>
                        </a:rPr>
                        <a:t>Commonwealth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0244-222222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North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250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January 1, 1963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December 1, 2009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Prof Commonwealth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Dr Nonaligned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03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Legon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Times New Roman"/>
                        </a:rPr>
                        <a:t>0244-333333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Times New Roman"/>
                        </a:rPr>
                        <a:t>West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Times New Roman"/>
                        </a:rPr>
                        <a:t>Mixed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Times New Roman"/>
                        </a:rPr>
                        <a:t>40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Times New Roman"/>
                        </a:rPr>
                        <a:t>200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800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January 1, 1957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December 1, 2007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Prof Legon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Dr Hill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04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Mensah Sarbah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0244-444444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West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Mixed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40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200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Times New Roman"/>
                        </a:rPr>
                        <a:t>800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Times New Roman"/>
                        </a:rPr>
                        <a:t>January 1, 1959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Times New Roman"/>
                        </a:rPr>
                        <a:t>December 1, 2005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Times New Roman"/>
                        </a:rPr>
                        <a:t>Prof </a:t>
                      </a:r>
                      <a:r>
                        <a:rPr lang="en-US" sz="1050" dirty="0" err="1">
                          <a:latin typeface="Calibri"/>
                          <a:ea typeface="Calibri"/>
                          <a:cs typeface="Times New Roman"/>
                        </a:rPr>
                        <a:t>Mensah</a:t>
                      </a: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Dr Sarbah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05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Volta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0244-555555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East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300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January 1, 1960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latin typeface="Calibri"/>
                          <a:ea typeface="Calibri"/>
                          <a:cs typeface="Times New Roman"/>
                        </a:rPr>
                        <a:t>December 1, 2006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Times New Roman"/>
                        </a:rPr>
                        <a:t>Prof Volta</a:t>
                      </a: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latin typeface="Calibri"/>
                          <a:ea typeface="Calibri"/>
                          <a:cs typeface="Times New Roman"/>
                        </a:rPr>
                        <a:t>Dr </a:t>
                      </a:r>
                      <a:r>
                        <a:rPr lang="en-US" sz="1050" dirty="0" err="1">
                          <a:latin typeface="Calibri"/>
                          <a:ea typeface="Calibri"/>
                          <a:cs typeface="Times New Roman"/>
                        </a:rPr>
                        <a:t>Ayensu</a:t>
                      </a: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970" marR="4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797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Classification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</a:t>
            </a:r>
            <a:r>
              <a:rPr lang="en-US" u="sng" dirty="0"/>
              <a:t>application</a:t>
            </a:r>
            <a:r>
              <a:rPr lang="en-US" dirty="0"/>
              <a:t> for which they are primarily used</a:t>
            </a:r>
          </a:p>
          <a:p>
            <a:pPr lvl="1"/>
            <a:r>
              <a:rPr lang="en-US" dirty="0"/>
              <a:t>Student Examination File / Table</a:t>
            </a:r>
          </a:p>
          <a:p>
            <a:pPr lvl="1"/>
            <a:r>
              <a:rPr lang="en-US" dirty="0"/>
              <a:t>Payroll File</a:t>
            </a:r>
          </a:p>
          <a:p>
            <a:pPr lvl="1"/>
            <a:r>
              <a:rPr lang="en-US" dirty="0"/>
              <a:t>Inventory File</a:t>
            </a:r>
          </a:p>
          <a:p>
            <a:pPr lvl="1"/>
            <a:r>
              <a:rPr lang="en-US" dirty="0"/>
              <a:t>Patient Treatment File</a:t>
            </a:r>
          </a:p>
        </p:txBody>
      </p:sp>
    </p:spTree>
    <p:extLst>
      <p:ext uri="{BB962C8B-B14F-4D97-AF65-F5344CB8AC3E}">
        <p14:creationId xmlns:p14="http://schemas.microsoft.com/office/powerpoint/2010/main" val="2040709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Classification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their </a:t>
            </a:r>
            <a:r>
              <a:rPr lang="en-US" u="sng" dirty="0"/>
              <a:t>permanence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Payroll Master File</a:t>
            </a:r>
          </a:p>
          <a:p>
            <a:pPr lvl="1"/>
            <a:r>
              <a:rPr lang="en-US" dirty="0"/>
              <a:t>Payroll Transaction File</a:t>
            </a:r>
          </a:p>
          <a:p>
            <a:pPr lvl="1"/>
            <a:r>
              <a:rPr lang="en-US" dirty="0"/>
              <a:t>Payroll Reference File</a:t>
            </a:r>
          </a:p>
          <a:p>
            <a:pPr lvl="1"/>
            <a:r>
              <a:rPr lang="en-US" dirty="0"/>
              <a:t>Payroll History File</a:t>
            </a:r>
          </a:p>
        </p:txBody>
      </p:sp>
    </p:spTree>
    <p:extLst>
      <p:ext uri="{BB962C8B-B14F-4D97-AF65-F5344CB8AC3E}">
        <p14:creationId xmlns:p14="http://schemas.microsoft.com/office/powerpoint/2010/main" val="262944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IS Definition – 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a set of</a:t>
            </a:r>
          </a:p>
          <a:p>
            <a:pPr>
              <a:buNone/>
            </a:pPr>
            <a:r>
              <a:rPr lang="en-US" u="sng" dirty="0"/>
              <a:t>interrelated components </a:t>
            </a:r>
            <a:r>
              <a:rPr lang="en-US" dirty="0"/>
              <a:t>(computer hardware, computer software, communication links etc,)</a:t>
            </a:r>
          </a:p>
          <a:p>
            <a:pPr>
              <a:buNone/>
            </a:pPr>
            <a:r>
              <a:rPr lang="en-US" dirty="0"/>
              <a:t>that</a:t>
            </a:r>
          </a:p>
          <a:p>
            <a:pPr lvl="1"/>
            <a:r>
              <a:rPr lang="en-US" dirty="0"/>
              <a:t>	collect</a:t>
            </a:r>
          </a:p>
          <a:p>
            <a:pPr lvl="1"/>
            <a:r>
              <a:rPr lang="en-US" dirty="0"/>
              <a:t>	process</a:t>
            </a:r>
          </a:p>
          <a:p>
            <a:pPr lvl="1"/>
            <a:r>
              <a:rPr lang="en-US" dirty="0"/>
              <a:t>	store, and</a:t>
            </a:r>
          </a:p>
          <a:p>
            <a:pPr lvl="1"/>
            <a:r>
              <a:rPr lang="en-US" dirty="0"/>
              <a:t>	distribute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Classification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type of data they contain</a:t>
            </a:r>
          </a:p>
          <a:p>
            <a:pPr lvl="1"/>
            <a:r>
              <a:rPr lang="en-US" dirty="0"/>
              <a:t>Document file</a:t>
            </a:r>
          </a:p>
          <a:p>
            <a:pPr lvl="1"/>
            <a:r>
              <a:rPr lang="en-US" dirty="0"/>
              <a:t>Data file</a:t>
            </a:r>
          </a:p>
          <a:p>
            <a:pPr lvl="1"/>
            <a:r>
              <a:rPr lang="en-US" dirty="0"/>
              <a:t>Graphical Image file</a:t>
            </a:r>
          </a:p>
          <a:p>
            <a:pPr lvl="1"/>
            <a:r>
              <a:rPr lang="en-US" dirty="0"/>
              <a:t>Audio file</a:t>
            </a:r>
          </a:p>
        </p:txBody>
      </p:sp>
    </p:spTree>
    <p:extLst>
      <p:ext uri="{BB962C8B-B14F-4D97-AF65-F5344CB8AC3E}">
        <p14:creationId xmlns:p14="http://schemas.microsoft.com/office/powerpoint/2010/main" val="2563473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(Db)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integrated collection of</a:t>
            </a:r>
          </a:p>
          <a:p>
            <a:pPr>
              <a:buNone/>
            </a:pPr>
            <a:r>
              <a:rPr lang="en-US" dirty="0"/>
              <a:t>		logically related data elements/fields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 Db consolidates records previously stored in separate files into a common pool of data elements that provide data for many applications</a:t>
            </a:r>
          </a:p>
        </p:txBody>
      </p:sp>
    </p:spTree>
    <p:extLst>
      <p:ext uri="{BB962C8B-B14F-4D97-AF65-F5344CB8AC3E}">
        <p14:creationId xmlns:p14="http://schemas.microsoft.com/office/powerpoint/2010/main" val="723417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Faculty Table / File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1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Index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DEPTS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077">
                <a:tc>
                  <a:txBody>
                    <a:bodyPr/>
                    <a:lstStyle/>
                    <a:p>
                      <a:r>
                        <a:rPr lang="en-US" dirty="0"/>
                        <a:t>10001044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Obimpeh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2817">
                <a:tc>
                  <a:txBody>
                    <a:bodyPr/>
                    <a:lstStyle/>
                    <a:p>
                      <a:r>
                        <a:rPr lang="en-US" dirty="0"/>
                        <a:t>10002000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Abrebrese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</a:t>
                      </a:r>
                      <a:r>
                        <a:rPr lang="en-US" baseline="0" dirty="0"/>
                        <a:t> STUDIES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077">
                <a:tc>
                  <a:txBody>
                    <a:bodyPr/>
                    <a:lstStyle/>
                    <a:p>
                      <a:r>
                        <a:rPr lang="en-US" dirty="0"/>
                        <a:t>10002008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Wisdom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077">
                <a:tc>
                  <a:txBody>
                    <a:bodyPr/>
                    <a:lstStyle/>
                    <a:p>
                      <a:r>
                        <a:rPr lang="en-US" dirty="0"/>
                        <a:t>10002090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077">
                <a:tc>
                  <a:txBody>
                    <a:bodyPr/>
                    <a:lstStyle/>
                    <a:p>
                      <a:r>
                        <a:rPr lang="en-US" dirty="0"/>
                        <a:t>10001000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Goodluck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93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 Table / File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48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1077">
                <a:tc>
                  <a:txBody>
                    <a:bodyPr/>
                    <a:lstStyle/>
                    <a:p>
                      <a:r>
                        <a:rPr lang="en-US" dirty="0"/>
                        <a:t>Index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077">
                <a:tc>
                  <a:txBody>
                    <a:bodyPr/>
                    <a:lstStyle/>
                    <a:p>
                      <a:r>
                        <a:rPr lang="en-US" dirty="0"/>
                        <a:t>10001044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Obimpeh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AKUAFO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2817">
                <a:tc>
                  <a:txBody>
                    <a:bodyPr/>
                    <a:lstStyle/>
                    <a:p>
                      <a:r>
                        <a:rPr lang="en-US" dirty="0"/>
                        <a:t>10002000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Abrebrese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</a:t>
                      </a:r>
                      <a:r>
                        <a:rPr lang="en-US" baseline="0" dirty="0"/>
                        <a:t> STUDIES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K14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077">
                <a:tc>
                  <a:txBody>
                    <a:bodyPr/>
                    <a:lstStyle/>
                    <a:p>
                      <a:r>
                        <a:rPr lang="en-US" dirty="0"/>
                        <a:t>10002008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Wisdom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077">
                <a:tc>
                  <a:txBody>
                    <a:bodyPr/>
                    <a:lstStyle/>
                    <a:p>
                      <a:r>
                        <a:rPr lang="en-US" dirty="0"/>
                        <a:t>10002090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077">
                <a:tc>
                  <a:txBody>
                    <a:bodyPr/>
                    <a:lstStyle/>
                    <a:p>
                      <a:r>
                        <a:rPr lang="en-US" dirty="0"/>
                        <a:t>10001000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Goodluck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SARBAH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961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Table / File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48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1077">
                <a:tc>
                  <a:txBody>
                    <a:bodyPr/>
                    <a:lstStyle/>
                    <a:p>
                      <a:r>
                        <a:rPr lang="en-US" dirty="0"/>
                        <a:t>Index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077">
                <a:tc>
                  <a:txBody>
                    <a:bodyPr/>
                    <a:lstStyle/>
                    <a:p>
                      <a:r>
                        <a:rPr lang="en-US" dirty="0"/>
                        <a:t>10001044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Obimpeh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  <a:r>
                        <a:rPr lang="en-US" baseline="0" dirty="0"/>
                        <a:t> 13,1986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2817">
                <a:tc>
                  <a:txBody>
                    <a:bodyPr/>
                    <a:lstStyle/>
                    <a:p>
                      <a:r>
                        <a:rPr lang="en-US" dirty="0"/>
                        <a:t>10002000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Abrebrese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 6, 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077">
                <a:tc>
                  <a:txBody>
                    <a:bodyPr/>
                    <a:lstStyle/>
                    <a:p>
                      <a:r>
                        <a:rPr lang="en-US" dirty="0"/>
                        <a:t>10002008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Wisdom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 1, 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077">
                <a:tc>
                  <a:txBody>
                    <a:bodyPr/>
                    <a:lstStyle/>
                    <a:p>
                      <a:r>
                        <a:rPr lang="en-US" dirty="0"/>
                        <a:t>10002090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  <a:r>
                        <a:rPr lang="en-US" baseline="0" dirty="0"/>
                        <a:t> 31, 1987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077">
                <a:tc>
                  <a:txBody>
                    <a:bodyPr/>
                    <a:lstStyle/>
                    <a:p>
                      <a:r>
                        <a:rPr lang="en-US" dirty="0"/>
                        <a:t>10001000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Goodluck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</a:t>
                      </a:r>
                      <a:r>
                        <a:rPr lang="en-US" baseline="0" dirty="0"/>
                        <a:t> 4, 1983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368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Operational</a:t>
            </a:r>
          </a:p>
          <a:p>
            <a:pPr lvl="1"/>
            <a:r>
              <a:rPr lang="en-US" dirty="0"/>
              <a:t>External</a:t>
            </a:r>
          </a:p>
          <a:p>
            <a:pPr lvl="1"/>
            <a:r>
              <a:rPr lang="en-US" dirty="0"/>
              <a:t>Distributed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89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data that have been extracted from</a:t>
            </a:r>
          </a:p>
          <a:p>
            <a:pPr>
              <a:buNone/>
            </a:pPr>
            <a:r>
              <a:rPr lang="en-US" dirty="0"/>
              <a:t>		operational </a:t>
            </a:r>
          </a:p>
          <a:p>
            <a:pPr>
              <a:buNone/>
            </a:pPr>
            <a:r>
              <a:rPr lang="en-US" dirty="0"/>
              <a:t>		external</a:t>
            </a:r>
          </a:p>
          <a:p>
            <a:pPr>
              <a:buNone/>
            </a:pPr>
            <a:r>
              <a:rPr lang="en-US" dirty="0"/>
              <a:t>		other </a:t>
            </a:r>
            <a:r>
              <a:rPr lang="en-US" dirty="0" err="1"/>
              <a:t>Dbs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Of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4141652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Central source of data that have been </a:t>
            </a:r>
          </a:p>
          <a:p>
            <a:pPr>
              <a:buNone/>
            </a:pPr>
            <a:r>
              <a:rPr lang="en-US" dirty="0"/>
              <a:t>		cleaned</a:t>
            </a:r>
          </a:p>
          <a:p>
            <a:pPr>
              <a:buNone/>
            </a:pPr>
            <a:r>
              <a:rPr lang="en-US" dirty="0"/>
              <a:t>		transformed and</a:t>
            </a:r>
          </a:p>
          <a:p>
            <a:pPr>
              <a:buNone/>
            </a:pPr>
            <a:r>
              <a:rPr lang="en-US" dirty="0"/>
              <a:t>		cataloged</a:t>
            </a:r>
          </a:p>
          <a:p>
            <a:pPr>
              <a:buNone/>
            </a:pPr>
            <a:r>
              <a:rPr lang="en-US" dirty="0"/>
              <a:t>Used by managers and other business professionals  for</a:t>
            </a:r>
          </a:p>
          <a:p>
            <a:pPr lvl="1"/>
            <a:r>
              <a:rPr lang="en-US" dirty="0"/>
              <a:t>	data mining</a:t>
            </a:r>
          </a:p>
          <a:p>
            <a:pPr lvl="1"/>
            <a:r>
              <a:rPr lang="en-US" dirty="0"/>
              <a:t>	OLAPs ( On-Line Analytical Processing)</a:t>
            </a:r>
          </a:p>
          <a:p>
            <a:pPr lvl="1"/>
            <a:r>
              <a:rPr lang="en-US" dirty="0"/>
              <a:t>	business analysis</a:t>
            </a:r>
          </a:p>
          <a:p>
            <a:pPr lvl="1"/>
            <a:r>
              <a:rPr lang="en-US" dirty="0"/>
              <a:t>	market research</a:t>
            </a:r>
          </a:p>
          <a:p>
            <a:pPr lvl="1"/>
            <a:r>
              <a:rPr lang="en-US" dirty="0"/>
              <a:t>	decision support</a:t>
            </a:r>
          </a:p>
        </p:txBody>
      </p:sp>
    </p:spTree>
    <p:extLst>
      <p:ext uri="{BB962C8B-B14F-4D97-AF65-F5344CB8AC3E}">
        <p14:creationId xmlns:p14="http://schemas.microsoft.com/office/powerpoint/2010/main" val="2518104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CAPTURE AND DATA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Problems of Data Entry</a:t>
            </a:r>
          </a:p>
          <a:p>
            <a:r>
              <a:rPr lang="en-US" dirty="0"/>
              <a:t>Stages in Data Collection</a:t>
            </a:r>
          </a:p>
          <a:p>
            <a:r>
              <a:rPr lang="en-US" dirty="0"/>
              <a:t>The factors that influence the choice of</a:t>
            </a:r>
          </a:p>
          <a:p>
            <a:pPr>
              <a:buNone/>
            </a:pPr>
            <a:r>
              <a:rPr lang="en-US" dirty="0"/>
              <a:t>		methods</a:t>
            </a:r>
          </a:p>
          <a:p>
            <a:pPr>
              <a:buNone/>
            </a:pPr>
            <a:r>
              <a:rPr lang="en-US" dirty="0"/>
              <a:t>		devices</a:t>
            </a:r>
          </a:p>
          <a:p>
            <a:pPr>
              <a:buNone/>
            </a:pPr>
            <a:r>
              <a:rPr lang="en-US" dirty="0"/>
              <a:t>		media for data input</a:t>
            </a:r>
          </a:p>
          <a:p>
            <a:r>
              <a:rPr lang="en-US" dirty="0"/>
              <a:t>Controls that are needed over data as it is entered into the computer for processing</a:t>
            </a:r>
          </a:p>
        </p:txBody>
      </p:sp>
    </p:spTree>
    <p:extLst>
      <p:ext uri="{BB962C8B-B14F-4D97-AF65-F5344CB8AC3E}">
        <p14:creationId xmlns:p14="http://schemas.microsoft.com/office/powerpoint/2010/main" val="2589549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the process of physical input by a device and</a:t>
            </a:r>
          </a:p>
          <a:p>
            <a:r>
              <a:rPr lang="en-US" dirty="0"/>
              <a:t>Any methods directly associated with the input </a:t>
            </a:r>
          </a:p>
          <a:p>
            <a:pPr>
              <a:buNone/>
            </a:pPr>
            <a:r>
              <a:rPr lang="en-US" dirty="0"/>
              <a:t>		e.g. 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36039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IS Definition – 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Information to support</a:t>
            </a:r>
          </a:p>
          <a:p>
            <a:pPr lvl="1"/>
            <a:r>
              <a:rPr lang="en-US" dirty="0"/>
              <a:t>	decision making and</a:t>
            </a:r>
          </a:p>
          <a:p>
            <a:pPr lvl="1"/>
            <a:r>
              <a:rPr lang="en-US" dirty="0"/>
              <a:t>	control</a:t>
            </a:r>
          </a:p>
          <a:p>
            <a:pPr>
              <a:buNone/>
            </a:pPr>
            <a:r>
              <a:rPr lang="en-US" dirty="0"/>
              <a:t>In an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CAPTURE AND DATA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Problems of Data Entry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u="sng" dirty="0"/>
              <a:t>Data Collection </a:t>
            </a:r>
            <a:r>
              <a:rPr lang="en-US" dirty="0"/>
              <a:t>= the process involved in getting the data from its point of origin to the computer in a form suitable for processing.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Basic Problem: much data originates in a form that is far from machine sensible.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18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CAPTURE AND DATA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 painful error-prone process of transcription must be undergone before the data is suitable for input to the computer</a:t>
            </a:r>
          </a:p>
          <a:p>
            <a:r>
              <a:rPr lang="en-US" dirty="0"/>
              <a:t>Converting data from one medium  to another</a:t>
            </a:r>
          </a:p>
        </p:txBody>
      </p:sp>
    </p:spTree>
    <p:extLst>
      <p:ext uri="{BB962C8B-B14F-4D97-AF65-F5344CB8AC3E}">
        <p14:creationId xmlns:p14="http://schemas.microsoft.com/office/powerpoint/2010/main" val="131606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CAPTURE AND DATA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Data Capture</a:t>
            </a:r>
          </a:p>
          <a:p>
            <a:pPr>
              <a:buNone/>
            </a:pPr>
            <a:r>
              <a:rPr lang="en-US" dirty="0"/>
              <a:t>Process whereby </a:t>
            </a:r>
          </a:p>
          <a:p>
            <a:pPr>
              <a:buNone/>
            </a:pPr>
            <a:r>
              <a:rPr lang="en-US" dirty="0"/>
              <a:t>	source data is collected and transferred into a medium or form capable of being ‘understood’ by a computer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Many of the problems of data entry can be avoided if the data can be obtained in a computer-sensible form at the point of origin</a:t>
            </a:r>
          </a:p>
        </p:txBody>
      </p:sp>
    </p:spTree>
    <p:extLst>
      <p:ext uri="{BB962C8B-B14F-4D97-AF65-F5344CB8AC3E}">
        <p14:creationId xmlns:p14="http://schemas.microsoft.com/office/powerpoint/2010/main" val="1153105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CAPTURE AND DATA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Computer Input</a:t>
            </a:r>
          </a:p>
          <a:p>
            <a:pPr>
              <a:buNone/>
            </a:pPr>
            <a:r>
              <a:rPr lang="en-US" dirty="0"/>
              <a:t>    transference of the data from the computer sensible media into the main memory/store of the computer</a:t>
            </a:r>
          </a:p>
        </p:txBody>
      </p:sp>
    </p:spTree>
    <p:extLst>
      <p:ext uri="{BB962C8B-B14F-4D97-AF65-F5344CB8AC3E}">
        <p14:creationId xmlns:p14="http://schemas.microsoft.com/office/powerpoint/2010/main" val="188713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In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Creation</a:t>
            </a:r>
          </a:p>
          <a:p>
            <a:r>
              <a:rPr lang="en-US" dirty="0"/>
              <a:t>Transmission of Data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Possible conversion from one medium to another</a:t>
            </a:r>
          </a:p>
          <a:p>
            <a:r>
              <a:rPr lang="en-US" dirty="0"/>
              <a:t>Input of data to the computer for validation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58385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Objectives</a:t>
            </a:r>
          </a:p>
          <a:p>
            <a:pPr>
              <a:buNone/>
            </a:pPr>
            <a:r>
              <a:rPr lang="en-US" dirty="0"/>
              <a:t>	to ensure that all data is processed</a:t>
            </a:r>
          </a:p>
          <a:p>
            <a:pPr>
              <a:buNone/>
            </a:pPr>
            <a:r>
              <a:rPr lang="en-US" dirty="0"/>
              <a:t>	to preserve the integrity of maintained data</a:t>
            </a:r>
          </a:p>
          <a:p>
            <a:pPr>
              <a:buNone/>
            </a:pPr>
            <a:r>
              <a:rPr lang="en-US" dirty="0"/>
              <a:t>	to detect, correct and re-process all errors</a:t>
            </a:r>
          </a:p>
          <a:p>
            <a:pPr>
              <a:buNone/>
            </a:pPr>
            <a:r>
              <a:rPr lang="en-US" dirty="0"/>
              <a:t>	to prevent and detect fraud</a:t>
            </a:r>
          </a:p>
        </p:txBody>
      </p:sp>
    </p:spTree>
    <p:extLst>
      <p:ext uri="{BB962C8B-B14F-4D97-AF65-F5344CB8AC3E}">
        <p14:creationId xmlns:p14="http://schemas.microsoft.com/office/powerpoint/2010/main" val="3602487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Different controls</a:t>
            </a:r>
          </a:p>
          <a:p>
            <a:pPr lvl="1"/>
            <a:r>
              <a:rPr lang="en-US" dirty="0"/>
              <a:t>Manual controls</a:t>
            </a:r>
          </a:p>
          <a:p>
            <a:pPr lvl="1"/>
            <a:r>
              <a:rPr lang="en-US" dirty="0"/>
              <a:t>Data preparation controls</a:t>
            </a:r>
          </a:p>
          <a:p>
            <a:pPr lvl="1"/>
            <a:r>
              <a:rPr lang="en-US" dirty="0"/>
              <a:t>Validation checks</a:t>
            </a:r>
          </a:p>
          <a:p>
            <a:pPr lvl="1"/>
            <a:r>
              <a:rPr lang="en-US" dirty="0"/>
              <a:t>Batch controls</a:t>
            </a:r>
          </a:p>
          <a:p>
            <a:pPr lvl="1"/>
            <a:r>
              <a:rPr lang="en-US" dirty="0"/>
              <a:t>Other controls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68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Validation checks</a:t>
            </a:r>
          </a:p>
          <a:p>
            <a:pPr>
              <a:buNone/>
            </a:pPr>
            <a:r>
              <a:rPr lang="en-US" dirty="0"/>
              <a:t>	Ideally, all data presented to a system is fully correct and complete.</a:t>
            </a:r>
          </a:p>
          <a:p>
            <a:pPr>
              <a:buNone/>
            </a:pPr>
            <a:r>
              <a:rPr lang="en-US" dirty="0"/>
              <a:t>	Unfortunately, in practical situations this aim cannot always be achieved, so we must do what we can to detect errors at an early stage.</a:t>
            </a:r>
          </a:p>
        </p:txBody>
      </p:sp>
    </p:spTree>
    <p:extLst>
      <p:ext uri="{BB962C8B-B14F-4D97-AF65-F5344CB8AC3E}">
        <p14:creationId xmlns:p14="http://schemas.microsoft.com/office/powerpoint/2010/main" val="2540716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Types of Error</a:t>
            </a:r>
          </a:p>
          <a:p>
            <a:endParaRPr lang="en-US" dirty="0"/>
          </a:p>
          <a:p>
            <a:pPr lvl="1"/>
            <a:r>
              <a:rPr lang="en-US" dirty="0"/>
              <a:t>Source recording/transcription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Incorrect batches of input data</a:t>
            </a:r>
          </a:p>
          <a:p>
            <a:pPr lvl="1"/>
            <a:r>
              <a:rPr lang="en-US" dirty="0"/>
              <a:t>Missing data</a:t>
            </a:r>
          </a:p>
          <a:p>
            <a:pPr lvl="1"/>
            <a:r>
              <a:rPr lang="en-US" dirty="0"/>
              <a:t>Duplicated data</a:t>
            </a:r>
          </a:p>
          <a:p>
            <a:pPr lvl="1"/>
            <a:r>
              <a:rPr lang="en-US" dirty="0"/>
              <a:t>Incorrect file records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80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Validation checks</a:t>
            </a:r>
          </a:p>
          <a:p>
            <a:pPr>
              <a:buNone/>
            </a:pPr>
            <a:r>
              <a:rPr lang="en-US" dirty="0"/>
              <a:t>Range </a:t>
            </a:r>
          </a:p>
          <a:p>
            <a:pPr>
              <a:buNone/>
            </a:pPr>
            <a:r>
              <a:rPr lang="en-US" dirty="0"/>
              <a:t>Format</a:t>
            </a:r>
          </a:p>
          <a:p>
            <a:pPr>
              <a:buNone/>
            </a:pPr>
            <a:r>
              <a:rPr lang="en-US" dirty="0"/>
              <a:t>Check digits</a:t>
            </a:r>
          </a:p>
          <a:p>
            <a:pPr>
              <a:buNone/>
            </a:pPr>
            <a:r>
              <a:rPr lang="en-US" dirty="0"/>
              <a:t>Character check</a:t>
            </a:r>
          </a:p>
          <a:p>
            <a:pPr>
              <a:buNone/>
            </a:pPr>
            <a:r>
              <a:rPr lang="en-US" dirty="0"/>
              <a:t>Presence</a:t>
            </a:r>
          </a:p>
          <a:p>
            <a:pPr>
              <a:buNone/>
            </a:pPr>
            <a:r>
              <a:rPr lang="en-US" dirty="0"/>
              <a:t>Reasonableness</a:t>
            </a:r>
          </a:p>
          <a:p>
            <a:pPr>
              <a:buNone/>
            </a:pPr>
            <a:r>
              <a:rPr lang="en-US" dirty="0"/>
              <a:t>Input</a:t>
            </a:r>
          </a:p>
          <a:p>
            <a:pPr>
              <a:buNone/>
            </a:pPr>
            <a:r>
              <a:rPr lang="en-US" dirty="0"/>
              <a:t>Updating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4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IS Definition – Business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is an organizational and management </a:t>
            </a:r>
            <a:r>
              <a:rPr lang="en-US" u="sng" dirty="0"/>
              <a:t>solution</a:t>
            </a:r>
          </a:p>
          <a:p>
            <a:pPr>
              <a:buNone/>
            </a:pPr>
            <a:r>
              <a:rPr lang="en-US" dirty="0"/>
              <a:t>based 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u="sng" dirty="0"/>
              <a:t>Information Technology</a:t>
            </a:r>
            <a:r>
              <a:rPr lang="en-US" dirty="0"/>
              <a:t> (IT)</a:t>
            </a:r>
          </a:p>
          <a:p>
            <a:pPr>
              <a:buNone/>
            </a:pPr>
            <a:r>
              <a:rPr lang="en-US" dirty="0"/>
              <a:t>to a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u="sng" dirty="0"/>
              <a:t>challenge</a:t>
            </a:r>
            <a:r>
              <a:rPr lang="en-US" dirty="0"/>
              <a:t> posed by the environment.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definitions of Information Systems</a:t>
            </a:r>
          </a:p>
          <a:p>
            <a:r>
              <a:rPr lang="en-US" dirty="0"/>
              <a:t>What Data is</a:t>
            </a:r>
          </a:p>
          <a:p>
            <a:r>
              <a:rPr lang="en-US" dirty="0"/>
              <a:t>Hierarchy of data : Organizing Data</a:t>
            </a:r>
          </a:p>
          <a:p>
            <a:r>
              <a:rPr lang="en-US" dirty="0"/>
              <a:t>Data Entry and Data Capture</a:t>
            </a:r>
          </a:p>
          <a:p>
            <a:r>
              <a:rPr lang="en-US"/>
              <a:t>Controls and Validating </a:t>
            </a:r>
            <a:r>
              <a:rPr lang="en-US" dirty="0"/>
              <a:t>Data</a:t>
            </a:r>
          </a:p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325055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END OF MODULE 1 </a:t>
            </a:r>
          </a:p>
          <a:p>
            <a:pPr lvl="1"/>
            <a:r>
              <a:rPr lang="en-US" dirty="0"/>
              <a:t>DEFINTIONS AND DATA</a:t>
            </a:r>
          </a:p>
        </p:txBody>
      </p:sp>
    </p:spTree>
    <p:extLst>
      <p:ext uri="{BB962C8B-B14F-4D97-AF65-F5344CB8AC3E}">
        <p14:creationId xmlns:p14="http://schemas.microsoft.com/office/powerpoint/2010/main" val="107620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IS Definition – 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Is an </a:t>
            </a:r>
            <a:r>
              <a:rPr lang="en-US" dirty="0" err="1"/>
              <a:t>organised</a:t>
            </a:r>
            <a:r>
              <a:rPr lang="en-US" dirty="0"/>
              <a:t> combination of</a:t>
            </a:r>
          </a:p>
          <a:p>
            <a:pPr lvl="1"/>
            <a:r>
              <a:rPr lang="en-US" dirty="0"/>
              <a:t>People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Communication networks and</a:t>
            </a:r>
          </a:p>
          <a:p>
            <a:pPr lvl="1"/>
            <a:r>
              <a:rPr lang="en-US" dirty="0"/>
              <a:t>Data resources</a:t>
            </a:r>
          </a:p>
          <a:p>
            <a:pPr>
              <a:buNone/>
            </a:pPr>
            <a:r>
              <a:rPr lang="en-US" dirty="0"/>
              <a:t>that</a:t>
            </a:r>
          </a:p>
          <a:p>
            <a:pPr lvl="1"/>
            <a:r>
              <a:rPr lang="en-US" dirty="0"/>
              <a:t>Collects</a:t>
            </a:r>
          </a:p>
          <a:p>
            <a:pPr lvl="1"/>
            <a:r>
              <a:rPr lang="en-US" dirty="0"/>
              <a:t>Transforms and </a:t>
            </a:r>
          </a:p>
          <a:p>
            <a:pPr lvl="1"/>
            <a:r>
              <a:rPr lang="en-US" dirty="0"/>
              <a:t>Disseminates</a:t>
            </a:r>
          </a:p>
          <a:p>
            <a:pPr>
              <a:buNone/>
            </a:pPr>
            <a:r>
              <a:rPr lang="en-US" dirty="0"/>
              <a:t>Information in an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IS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Definitions refer to</a:t>
            </a:r>
          </a:p>
          <a:p>
            <a:r>
              <a:rPr lang="en-US" dirty="0"/>
              <a:t>IS</a:t>
            </a:r>
          </a:p>
          <a:p>
            <a:pPr>
              <a:buNone/>
            </a:pPr>
            <a:r>
              <a:rPr lang="en-US" dirty="0"/>
              <a:t>any </a:t>
            </a:r>
            <a:r>
              <a:rPr lang="en-US" u="sng" dirty="0"/>
              <a:t>Computer Based </a:t>
            </a:r>
            <a:r>
              <a:rPr lang="en-US" dirty="0"/>
              <a:t>system which is used to assist in the management and operation of an organization.</a:t>
            </a:r>
          </a:p>
          <a:p>
            <a:r>
              <a:rPr lang="en-US" dirty="0"/>
              <a:t>IS</a:t>
            </a:r>
          </a:p>
          <a:p>
            <a:pPr>
              <a:buNone/>
            </a:pPr>
            <a:r>
              <a:rPr lang="en-US" dirty="0"/>
              <a:t>As a Solution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Aims of Information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support	</a:t>
            </a:r>
          </a:p>
          <a:p>
            <a:pPr lvl="1"/>
            <a:r>
              <a:rPr lang="en-US" dirty="0"/>
              <a:t>	decision-making</a:t>
            </a:r>
          </a:p>
          <a:p>
            <a:pPr lvl="1"/>
            <a:r>
              <a:rPr lang="en-US" dirty="0"/>
              <a:t>	control</a:t>
            </a:r>
          </a:p>
          <a:p>
            <a:pPr lvl="1"/>
            <a:r>
              <a:rPr lang="en-US" dirty="0"/>
              <a:t>	coordination</a:t>
            </a:r>
          </a:p>
          <a:p>
            <a:r>
              <a:rPr lang="en-US" dirty="0"/>
              <a:t>Help users (workers, managers) to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analyse</a:t>
            </a:r>
            <a:r>
              <a:rPr lang="en-US" dirty="0"/>
              <a:t> problems</a:t>
            </a:r>
          </a:p>
          <a:p>
            <a:pPr lvl="1">
              <a:buNone/>
            </a:pPr>
            <a:r>
              <a:rPr lang="en-US" dirty="0"/>
              <a:t>		2 types of Critical Success Factors</a:t>
            </a:r>
          </a:p>
          <a:p>
            <a:pPr lvl="1">
              <a:buNone/>
            </a:pPr>
            <a:r>
              <a:rPr lang="en-US" dirty="0"/>
              <a:t>			monitoring=keeping abreast of ongoing ops</a:t>
            </a:r>
          </a:p>
          <a:p>
            <a:pPr lvl="1">
              <a:buNone/>
            </a:pPr>
            <a:r>
              <a:rPr lang="en-US" dirty="0"/>
              <a:t>			building= tracking progress of the “programs for 				change” initiated by the </a:t>
            </a:r>
            <a:r>
              <a:rPr lang="en-US" dirty="0" err="1"/>
              <a:t>orgn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	visualize complex subjects</a:t>
            </a:r>
          </a:p>
          <a:p>
            <a:pPr lvl="1"/>
            <a:r>
              <a:rPr lang="en-US" dirty="0"/>
              <a:t>	create new products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Role of IS in Modern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                                                                                                       Drives Goals</a:t>
            </a:r>
          </a:p>
          <a:p>
            <a:pPr>
              <a:buNone/>
            </a:pPr>
            <a:r>
              <a:rPr lang="en-US" sz="2000" dirty="0"/>
              <a:t>                                                                                                         Sets Goals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1400" dirty="0"/>
              <a:t>             where    IS  can help                                                                 what must     be done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   Hardware          capabilities                                                                      System         Requirements</a:t>
            </a:r>
          </a:p>
          <a:p>
            <a:pPr>
              <a:buNone/>
            </a:pPr>
            <a:r>
              <a:rPr lang="en-US" sz="1400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7526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Strategy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3200400"/>
            <a:ext cx="2971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Systems Strategy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45720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Technology Strategy</a:t>
            </a:r>
          </a:p>
        </p:txBody>
      </p:sp>
      <p:sp>
        <p:nvSpPr>
          <p:cNvPr id="9" name="Curved Left Arrow 8"/>
          <p:cNvSpPr/>
          <p:nvPr/>
        </p:nvSpPr>
        <p:spPr>
          <a:xfrm>
            <a:off x="5334000" y="2209800"/>
            <a:ext cx="609600" cy="1600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5440680" y="3810000"/>
            <a:ext cx="685800" cy="1524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Left Arrow 11"/>
          <p:cNvSpPr/>
          <p:nvPr/>
        </p:nvSpPr>
        <p:spPr>
          <a:xfrm rot="10800000">
            <a:off x="1511808" y="3505200"/>
            <a:ext cx="685800" cy="1447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0800000">
            <a:off x="1524001" y="1905000"/>
            <a:ext cx="685800" cy="1447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</TotalTime>
  <Words>995</Words>
  <Application>Microsoft Office PowerPoint</Application>
  <PresentationFormat>On-screen Show (4:3)</PresentationFormat>
  <Paragraphs>545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Times New Roman</vt:lpstr>
      <vt:lpstr>Wingdings</vt:lpstr>
      <vt:lpstr>Office Theme</vt:lpstr>
      <vt:lpstr>MODULE I</vt:lpstr>
      <vt:lpstr>INFORMATION SYSTEMS DEFINITION </vt:lpstr>
      <vt:lpstr>IS Definition – Technical Approach</vt:lpstr>
      <vt:lpstr>IS Definition – Technical Approach</vt:lpstr>
      <vt:lpstr>IS Definition – Business Approach</vt:lpstr>
      <vt:lpstr>IS Definition – Technical Approach</vt:lpstr>
      <vt:lpstr>IS - Definition</vt:lpstr>
      <vt:lpstr>Aims of Information Systems</vt:lpstr>
      <vt:lpstr>Role of IS in Modern Organizations</vt:lpstr>
      <vt:lpstr>Examples of Information Systems</vt:lpstr>
      <vt:lpstr>Examples of Information Systems</vt:lpstr>
      <vt:lpstr>Levels of an organization and IS</vt:lpstr>
      <vt:lpstr>DATA</vt:lpstr>
      <vt:lpstr>MODULE 1 DATA</vt:lpstr>
      <vt:lpstr>Module 1 : Data</vt:lpstr>
      <vt:lpstr>Module 1 : Data</vt:lpstr>
      <vt:lpstr>Module 1 : Data</vt:lpstr>
      <vt:lpstr>DATA HIERARCHY</vt:lpstr>
      <vt:lpstr>BIT</vt:lpstr>
      <vt:lpstr>BYTE</vt:lpstr>
      <vt:lpstr>BYTE</vt:lpstr>
      <vt:lpstr>BYTE (pg 6 )</vt:lpstr>
      <vt:lpstr>DATA FIELD/ATTRIBUTE</vt:lpstr>
      <vt:lpstr>RECORD</vt:lpstr>
      <vt:lpstr>Example of Data Fields  and Record</vt:lpstr>
      <vt:lpstr>FILE / TABLE</vt:lpstr>
      <vt:lpstr>Data FILE / TABLE</vt:lpstr>
      <vt:lpstr>File Classification</vt:lpstr>
      <vt:lpstr>File Classification</vt:lpstr>
      <vt:lpstr>File Classification</vt:lpstr>
      <vt:lpstr>DATABASE (Db)</vt:lpstr>
      <vt:lpstr>Faculty Table / File</vt:lpstr>
      <vt:lpstr>Hall Table / File</vt:lpstr>
      <vt:lpstr>Hospital Table / File</vt:lpstr>
      <vt:lpstr>DATABASES</vt:lpstr>
      <vt:lpstr>DATA WAREHOUSES</vt:lpstr>
      <vt:lpstr>DATA WAREHOUSES</vt:lpstr>
      <vt:lpstr>DATA CAPTURE AND DATA ENTRY</vt:lpstr>
      <vt:lpstr>Data Entry</vt:lpstr>
      <vt:lpstr>DATA CAPTURE AND DATA ENTRY</vt:lpstr>
      <vt:lpstr>DATA CAPTURE AND DATA ENTRY</vt:lpstr>
      <vt:lpstr>DATA CAPTURE AND DATA ENTRY</vt:lpstr>
      <vt:lpstr>DATA CAPTURE AND DATA ENTRY</vt:lpstr>
      <vt:lpstr>Stages In Data Collection</vt:lpstr>
      <vt:lpstr>Controls </vt:lpstr>
      <vt:lpstr>Controls </vt:lpstr>
      <vt:lpstr>Controls </vt:lpstr>
      <vt:lpstr>Controls </vt:lpstr>
      <vt:lpstr>Controls </vt:lpstr>
      <vt:lpstr>SUMMARY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SYSTEMS DEFINITION </dc:title>
  <dc:creator>joe</dc:creator>
  <cp:lastModifiedBy>charles nutrot</cp:lastModifiedBy>
  <cp:revision>71</cp:revision>
  <dcterms:created xsi:type="dcterms:W3CDTF">2010-07-17T14:28:09Z</dcterms:created>
  <dcterms:modified xsi:type="dcterms:W3CDTF">2018-09-10T08:31:52Z</dcterms:modified>
</cp:coreProperties>
</file>