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4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3B1B-365B-4DB5-85AD-7C613D9BEC3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206E-2FAA-40EE-9A13-40EA3997D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8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Information systems supporting        e-Commerce Models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339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334583" y="2852936"/>
            <a:ext cx="6272786" cy="2088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Fig 1.   An Electronic Market</a:t>
            </a:r>
          </a:p>
          <a:p>
            <a:pPr marL="0" indent="0">
              <a:buNone/>
            </a:pPr>
            <a:r>
              <a:rPr lang="en-GB" dirty="0" smtClean="0"/>
              <a:t>                                          .   .    .                 Buyers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/>
              <a:t>                     Electronic Commerce Services</a:t>
            </a:r>
          </a:p>
          <a:p>
            <a:pPr marL="0" indent="0">
              <a:buNone/>
            </a:pPr>
            <a:r>
              <a:rPr lang="en-GB" dirty="0" smtClean="0"/>
              <a:t>             </a:t>
            </a:r>
            <a:r>
              <a:rPr lang="en-GB" sz="1800" b="1" dirty="0" smtClean="0"/>
              <a:t>search   valuation   logistics    payment      authentication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                            .  .  .                  Sellers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187624" y="2139651"/>
            <a:ext cx="79208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0770" y="2139651"/>
            <a:ext cx="79208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75856" y="2139651"/>
            <a:ext cx="79208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0736" y="2089042"/>
            <a:ext cx="864096" cy="60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8144" y="5209837"/>
            <a:ext cx="864096" cy="60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6880" y="5215789"/>
            <a:ext cx="864096" cy="60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1470" y="5246505"/>
            <a:ext cx="864096" cy="60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1542" y="5252457"/>
            <a:ext cx="864096" cy="60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34583" y="3897052"/>
            <a:ext cx="6272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11760" y="3897052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91880" y="3897052"/>
            <a:ext cx="0" cy="104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70976" y="3897052"/>
            <a:ext cx="0" cy="104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80112" y="3897052"/>
            <a:ext cx="0" cy="104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C00000"/>
                </a:solidFill>
              </a:rPr>
              <a:t>Internet</a:t>
            </a:r>
            <a:r>
              <a:rPr lang="en-GB" dirty="0" smtClean="0"/>
              <a:t> and the </a:t>
            </a:r>
            <a:r>
              <a:rPr lang="en-GB" dirty="0" smtClean="0">
                <a:solidFill>
                  <a:srgbClr val="C00000"/>
                </a:solidFill>
              </a:rPr>
              <a:t>World Wide Web </a:t>
            </a:r>
            <a:endParaRPr lang="en-GB" dirty="0" smtClean="0"/>
          </a:p>
          <a:p>
            <a:pPr marL="400050" lvl="1" indent="0" algn="just">
              <a:buNone/>
            </a:pPr>
            <a:r>
              <a:rPr lang="en-GB" dirty="0" smtClean="0"/>
              <a:t>These technologies allow companies to efficiently implement these key trading processes</a:t>
            </a:r>
          </a:p>
          <a:p>
            <a:pPr marL="400050" lvl="1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E-Commerce </a:t>
            </a:r>
          </a:p>
          <a:p>
            <a:pPr algn="just"/>
            <a:r>
              <a:rPr lang="en-GB" dirty="0" smtClean="0"/>
              <a:t>It is global</a:t>
            </a:r>
          </a:p>
          <a:p>
            <a:pPr algn="just"/>
            <a:r>
              <a:rPr lang="en-GB" dirty="0" smtClean="0"/>
              <a:t>It favours intangible things – ideas, information and relationships</a:t>
            </a:r>
          </a:p>
          <a:p>
            <a:pPr algn="just"/>
            <a:r>
              <a:rPr lang="en-GB" dirty="0" smtClean="0"/>
              <a:t>It is intensely interlinked</a:t>
            </a:r>
          </a:p>
          <a:p>
            <a:pPr marL="0" indent="0" algn="just">
              <a:buNone/>
            </a:pPr>
            <a:r>
              <a:rPr lang="en-GB" dirty="0" smtClean="0"/>
              <a:t>Gives us a new type of market place and society that is rooted in ubiquitous </a:t>
            </a:r>
            <a:r>
              <a:rPr lang="en-GB" dirty="0" smtClean="0">
                <a:solidFill>
                  <a:srgbClr val="C00000"/>
                </a:solidFill>
              </a:rPr>
              <a:t>electronic networks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BIRTH OF PORTALS</a:t>
            </a:r>
          </a:p>
          <a:p>
            <a:pPr marL="0" indent="0">
              <a:buNone/>
            </a:pPr>
            <a:r>
              <a:rPr lang="en-GB" dirty="0" smtClean="0"/>
              <a:t>As internet use accelerated, number of Website also proliferated</a:t>
            </a:r>
          </a:p>
          <a:p>
            <a:pPr marL="0" indent="0">
              <a:buNone/>
            </a:pPr>
            <a:r>
              <a:rPr lang="en-GB" dirty="0" smtClean="0"/>
              <a:t>Led to the need for help with navigation services</a:t>
            </a:r>
          </a:p>
          <a:p>
            <a:pPr marL="0" indent="0">
              <a:buNone/>
            </a:pPr>
            <a:r>
              <a:rPr lang="en-GB" dirty="0" smtClean="0"/>
              <a:t>Two sites  emerged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Directories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Search Engines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5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Directories</a:t>
            </a:r>
          </a:p>
          <a:p>
            <a:pPr algn="just"/>
            <a:r>
              <a:rPr lang="en-GB" dirty="0" smtClean="0"/>
              <a:t>Were guides to the Web compiled by human editors and organized by categories such as 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arts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news 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health  etc…</a:t>
            </a:r>
          </a:p>
          <a:p>
            <a:pPr algn="just"/>
            <a:r>
              <a:rPr lang="en-GB" dirty="0" smtClean="0"/>
              <a:t>Users followed a hierarchy by headings and subheadings to locate sought-after information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3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Search Engines </a:t>
            </a:r>
          </a:p>
          <a:p>
            <a:pPr algn="just"/>
            <a:r>
              <a:rPr lang="en-GB" dirty="0" smtClean="0"/>
              <a:t>Compiled key words from web pages into databases that users could query</a:t>
            </a:r>
          </a:p>
          <a:p>
            <a:pPr algn="just"/>
            <a:r>
              <a:rPr lang="en-GB" dirty="0" smtClean="0"/>
              <a:t>The engines continually “crawled” the web 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capturing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storing  and 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indexing </a:t>
            </a:r>
          </a:p>
          <a:p>
            <a:pPr marL="0" indent="0" algn="just">
              <a:buNone/>
            </a:pPr>
            <a:r>
              <a:rPr lang="en-GB" dirty="0" smtClean="0"/>
              <a:t>the latest site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9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Examples of Search Engines </a:t>
            </a:r>
          </a:p>
          <a:p>
            <a:pPr marL="0" indent="0">
              <a:buNone/>
            </a:pPr>
            <a:r>
              <a:rPr lang="en-GB" dirty="0" smtClean="0"/>
              <a:t>Include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Google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err="1" smtClean="0">
                <a:solidFill>
                  <a:srgbClr val="C00000"/>
                </a:solidFill>
              </a:rPr>
              <a:t>Infoseek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AltaVista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Excite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Lycos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err="1" smtClean="0">
                <a:solidFill>
                  <a:srgbClr val="C00000"/>
                </a:solidFill>
              </a:rPr>
              <a:t>Askjeeves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</a:t>
            </a:r>
            <a:r>
              <a:rPr lang="en-GB" dirty="0" smtClean="0">
                <a:solidFill>
                  <a:srgbClr val="C00000"/>
                </a:solidFill>
              </a:rPr>
              <a:t>ew Business Model</a:t>
            </a:r>
          </a:p>
          <a:p>
            <a:pPr algn="just"/>
            <a:r>
              <a:rPr lang="en-GB" dirty="0" smtClean="0"/>
              <a:t>Due to the need for navigational services, directories and search engines grew to be among the most heavily trafficked sites on the web</a:t>
            </a:r>
          </a:p>
          <a:p>
            <a:pPr algn="just"/>
            <a:r>
              <a:rPr lang="en-GB" dirty="0" smtClean="0"/>
              <a:t>Prospered with a business model that monetized this traffic by selling advertising</a:t>
            </a:r>
          </a:p>
          <a:p>
            <a:pPr algn="just"/>
            <a:r>
              <a:rPr lang="en-GB" dirty="0" smtClean="0"/>
              <a:t>Encourage users to linger  --  more means money</a:t>
            </a:r>
          </a:p>
          <a:p>
            <a:pPr algn="just"/>
            <a:r>
              <a:rPr lang="en-GB" dirty="0" smtClean="0"/>
              <a:t>Build of user loyalty by adding content and ‘sticky features’  e.g.  Email and user chat rooms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56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Portal</a:t>
            </a:r>
          </a:p>
          <a:p>
            <a:pPr algn="just"/>
            <a:r>
              <a:rPr lang="en-GB" dirty="0" smtClean="0"/>
              <a:t>At that point , industry observers began to refer to the original search and directory sites as 	Portals</a:t>
            </a:r>
          </a:p>
          <a:p>
            <a:pPr marL="0" indent="0" algn="just">
              <a:buNone/>
            </a:pPr>
            <a:r>
              <a:rPr lang="en-GB" dirty="0" smtClean="0"/>
              <a:t>5 core Functions of Portals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Search services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Content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Community-building features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commerce offerings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personal </a:t>
            </a:r>
            <a:r>
              <a:rPr lang="en-GB" smtClean="0"/>
              <a:t>Productivity applications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76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Objectives </a:t>
            </a:r>
          </a:p>
          <a:p>
            <a:pPr marL="0" indent="0">
              <a:buNone/>
            </a:pPr>
            <a:r>
              <a:rPr lang="en-GB" dirty="0" smtClean="0"/>
              <a:t>After discussing this topic the student will be able to </a:t>
            </a:r>
          </a:p>
          <a:p>
            <a:pPr marL="0" indent="0">
              <a:buNone/>
            </a:pPr>
            <a:r>
              <a:rPr lang="en-GB" dirty="0" smtClean="0"/>
              <a:t>Explain the features of the internet that have created so much business potential</a:t>
            </a:r>
          </a:p>
          <a:p>
            <a:pPr marL="0" indent="0">
              <a:buNone/>
            </a:pPr>
            <a:r>
              <a:rPr lang="en-GB" dirty="0" smtClean="0"/>
              <a:t>Understand the role of strategy in e-business and how an opportunistic approach to e-business can be effective</a:t>
            </a:r>
          </a:p>
          <a:p>
            <a:pPr marL="0" indent="0">
              <a:buNone/>
            </a:pPr>
            <a:r>
              <a:rPr lang="en-GB" dirty="0" smtClean="0"/>
              <a:t>describe the components of business models and where e-business can be used effectively</a:t>
            </a:r>
          </a:p>
          <a:p>
            <a:pPr marL="0" indent="0">
              <a:buNone/>
            </a:pPr>
            <a:r>
              <a:rPr lang="en-GB" dirty="0" smtClean="0"/>
              <a:t>Explain how e-marketplaces are changing supply chains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93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systems supporting e-Commerce Models</a:t>
            </a:r>
            <a:endParaRPr lang="en-GB" dirty="0"/>
          </a:p>
          <a:p>
            <a:pPr lvl="0"/>
            <a:r>
              <a:rPr lang="en-GB" dirty="0"/>
              <a:t>Portals</a:t>
            </a:r>
          </a:p>
          <a:p>
            <a:pPr lvl="0"/>
            <a:r>
              <a:rPr lang="en-GB" dirty="0"/>
              <a:t>e-Business Model</a:t>
            </a:r>
          </a:p>
          <a:p>
            <a:pPr lvl="0"/>
            <a:r>
              <a:rPr lang="en-GB" dirty="0"/>
              <a:t>digital signatures</a:t>
            </a:r>
          </a:p>
          <a:p>
            <a:pPr lvl="0"/>
            <a:r>
              <a:rPr lang="en-GB" dirty="0"/>
              <a:t>encryption</a:t>
            </a:r>
          </a:p>
          <a:p>
            <a:r>
              <a:rPr lang="en-GB" dirty="0"/>
              <a:t>e-Services</a:t>
            </a:r>
          </a:p>
        </p:txBody>
      </p:sp>
    </p:spTree>
    <p:extLst>
      <p:ext uri="{BB962C8B-B14F-4D97-AF65-F5344CB8AC3E}">
        <p14:creationId xmlns:p14="http://schemas.microsoft.com/office/powerpoint/2010/main" val="385916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Business Models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Definition</a:t>
            </a:r>
          </a:p>
          <a:p>
            <a:pPr marL="0" indent="0" algn="just">
              <a:buNone/>
            </a:pPr>
            <a:r>
              <a:rPr lang="en-GB" dirty="0" smtClean="0"/>
              <a:t>A business model is the method of doing business by which a company can sustain itself i.e. to generate revenue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It spells-out how a company makes money by specifying where it is positioned in the value 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94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Business Models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Simple Models</a:t>
            </a:r>
          </a:p>
          <a:p>
            <a:pPr marL="0" indent="0">
              <a:buNone/>
            </a:pPr>
            <a:r>
              <a:rPr lang="en-GB" dirty="0" smtClean="0"/>
              <a:t>e.g.   A company produces goods or services and sells it to customers</a:t>
            </a:r>
          </a:p>
          <a:p>
            <a:pPr marL="0" indent="0">
              <a:buNone/>
            </a:pPr>
            <a:r>
              <a:rPr lang="en-GB" dirty="0" smtClean="0"/>
              <a:t>Profit = Revenue from sales &gt;  Cost of operations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Complex Models</a:t>
            </a:r>
          </a:p>
          <a:p>
            <a:pPr marL="0" indent="0">
              <a:buNone/>
            </a:pPr>
            <a:r>
              <a:rPr lang="en-GB" dirty="0" smtClean="0"/>
              <a:t>e.g. Radio and Television Broadcasting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42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Business Model does not discuss how it will realise the business  mission of the company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Marketing Strategy</a:t>
            </a:r>
          </a:p>
          <a:p>
            <a:r>
              <a:rPr lang="en-GB" dirty="0" smtClean="0"/>
              <a:t>Of the company is needed in order to asses the commercial viability of a business model</a:t>
            </a:r>
          </a:p>
          <a:p>
            <a:pPr lvl="1"/>
            <a:r>
              <a:rPr lang="en-GB" dirty="0" smtClean="0"/>
              <a:t>How is competitive advantage being built?</a:t>
            </a:r>
          </a:p>
          <a:p>
            <a:pPr lvl="1"/>
            <a:r>
              <a:rPr lang="en-GB" dirty="0" smtClean="0"/>
              <a:t>What is the positioning?</a:t>
            </a:r>
          </a:p>
          <a:p>
            <a:pPr lvl="1"/>
            <a:r>
              <a:rPr lang="en-GB" dirty="0" smtClean="0"/>
              <a:t>What is the marketing mix?</a:t>
            </a:r>
          </a:p>
          <a:p>
            <a:pPr lvl="1"/>
            <a:r>
              <a:rPr lang="en-GB" dirty="0" smtClean="0"/>
              <a:t>Which product-market strategy is followed?</a:t>
            </a:r>
          </a:p>
        </p:txBody>
      </p:sp>
    </p:spTree>
    <p:extLst>
      <p:ext uri="{BB962C8B-B14F-4D97-AF65-F5344CB8AC3E}">
        <p14:creationId xmlns:p14="http://schemas.microsoft.com/office/powerpoint/2010/main" val="101642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AND 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E-Commerce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Definition</a:t>
            </a:r>
          </a:p>
          <a:p>
            <a:pPr marL="0" indent="0" algn="just">
              <a:buNone/>
            </a:pPr>
            <a:r>
              <a:rPr lang="en-GB" dirty="0" smtClean="0"/>
              <a:t>Any form of business transaction in which the parties interact electronically.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Technology mediated exchanges between parties ( individuals, organisations or both ) as well as the electronically  based intra or inter-organizational activities that facilitate such activities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 smtClean="0"/>
              <a:t>A transaction in an electronic market  represents a number of interactions between parties</a:t>
            </a:r>
          </a:p>
          <a:p>
            <a:pPr algn="just"/>
            <a:r>
              <a:rPr lang="en-GB" dirty="0" smtClean="0"/>
              <a:t>It could involve several trading steps</a:t>
            </a:r>
          </a:p>
          <a:p>
            <a:pPr marL="0" indent="0" algn="just">
              <a:buNone/>
            </a:pPr>
            <a:r>
              <a:rPr lang="en-GB" dirty="0" smtClean="0"/>
              <a:t>	Such as marketing, ordering, payment, 	support for delivery </a:t>
            </a:r>
          </a:p>
        </p:txBody>
      </p:sp>
    </p:spTree>
    <p:extLst>
      <p:ext uri="{BB962C8B-B14F-4D97-AF65-F5344CB8AC3E}">
        <p14:creationId xmlns:p14="http://schemas.microsoft.com/office/powerpoint/2010/main" val="38361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An electronic market</a:t>
            </a:r>
          </a:p>
          <a:p>
            <a:r>
              <a:rPr lang="en-GB" dirty="0" smtClean="0"/>
              <a:t>Allows participating sellers and buyers to exchange goods and services with the support of information technology</a:t>
            </a:r>
          </a:p>
          <a:p>
            <a:r>
              <a:rPr lang="en-GB" dirty="0" smtClean="0"/>
              <a:t>Three </a:t>
            </a:r>
            <a:r>
              <a:rPr lang="en-GB" dirty="0" smtClean="0">
                <a:solidFill>
                  <a:srgbClr val="C00000"/>
                </a:solidFill>
              </a:rPr>
              <a:t>main functions </a:t>
            </a:r>
            <a:r>
              <a:rPr lang="en-GB" dirty="0" smtClean="0"/>
              <a:t>of Electronic markets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1.  matching buyers and sellers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2.  facilitating commercial transactions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3.  providing legal 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8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IT permeates all three functions </a:t>
            </a:r>
          </a:p>
          <a:p>
            <a:pPr lvl="1"/>
            <a:r>
              <a:rPr lang="en-GB" dirty="0" smtClean="0"/>
              <a:t>Helps to increase market efficiency</a:t>
            </a:r>
          </a:p>
          <a:p>
            <a:pPr lvl="1"/>
            <a:r>
              <a:rPr lang="en-GB" dirty="0" smtClean="0"/>
              <a:t>Reduce transaction costs.</a:t>
            </a:r>
          </a:p>
          <a:p>
            <a:pPr marL="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Electronic Trade Processes</a:t>
            </a:r>
          </a:p>
          <a:p>
            <a:pPr marL="0" lvl="1" indent="0">
              <a:buNone/>
            </a:pP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 smtClean="0">
                <a:solidFill>
                  <a:srgbClr val="C00000"/>
                </a:solidFill>
              </a:rPr>
              <a:t>     search</a:t>
            </a:r>
          </a:p>
          <a:p>
            <a:pPr marL="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valuation</a:t>
            </a:r>
          </a:p>
          <a:p>
            <a:pPr marL="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payment and settlement</a:t>
            </a:r>
          </a:p>
          <a:p>
            <a:pPr marL="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logistics</a:t>
            </a:r>
          </a:p>
          <a:p>
            <a:pPr marL="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authentication</a:t>
            </a:r>
          </a:p>
          <a:p>
            <a:pPr marL="457200" lvl="1" indent="-457200"/>
            <a:r>
              <a:rPr lang="en-GB" dirty="0" smtClean="0"/>
              <a:t>These are processes that support the trade interactions between participants</a:t>
            </a:r>
          </a:p>
        </p:txBody>
      </p:sp>
    </p:spTree>
    <p:extLst>
      <p:ext uri="{BB962C8B-B14F-4D97-AF65-F5344CB8AC3E}">
        <p14:creationId xmlns:p14="http://schemas.microsoft.com/office/powerpoint/2010/main" val="4294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572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MODULE 8 </vt:lpstr>
      <vt:lpstr>IS AND e-COMMERCE</vt:lpstr>
      <vt:lpstr>IS AND e-COMMERCE</vt:lpstr>
      <vt:lpstr>IS AND e-COMMERCE</vt:lpstr>
      <vt:lpstr>IS AND e-COMMERCE</vt:lpstr>
      <vt:lpstr>IS AND e-COMMERCE</vt:lpstr>
      <vt:lpstr>IS AND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JECKLU</dc:creator>
  <cp:lastModifiedBy>SPAD</cp:lastModifiedBy>
  <cp:revision>23</cp:revision>
  <dcterms:created xsi:type="dcterms:W3CDTF">2015-10-21T11:56:58Z</dcterms:created>
  <dcterms:modified xsi:type="dcterms:W3CDTF">2017-10-31T08:47:09Z</dcterms:modified>
</cp:coreProperties>
</file>