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5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72" r:id="rId15"/>
    <p:sldId id="273" r:id="rId16"/>
    <p:sldId id="274" r:id="rId17"/>
    <p:sldId id="275" r:id="rId18"/>
    <p:sldId id="276" r:id="rId19"/>
    <p:sldId id="277" r:id="rId20"/>
    <p:sldId id="261" r:id="rId21"/>
    <p:sldId id="262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C554-BD99-425B-B714-B8F71B42B300}" type="datetimeFigureOut">
              <a:rPr lang="en-US" smtClean="0"/>
              <a:t>11/3/2018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070-D6A2-479F-B82E-67EA787F00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C554-BD99-425B-B714-B8F71B42B300}" type="datetimeFigureOut">
              <a:rPr lang="en-US" smtClean="0"/>
              <a:t>11/3/2018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070-D6A2-479F-B82E-67EA787F00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C554-BD99-425B-B714-B8F71B42B300}" type="datetimeFigureOut">
              <a:rPr lang="en-US" smtClean="0"/>
              <a:t>11/3/2018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070-D6A2-479F-B82E-67EA787F00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C554-BD99-425B-B714-B8F71B42B300}" type="datetimeFigureOut">
              <a:rPr lang="en-US" smtClean="0"/>
              <a:t>11/3/2018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070-D6A2-479F-B82E-67EA787F00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C554-BD99-425B-B714-B8F71B42B300}" type="datetimeFigureOut">
              <a:rPr lang="en-US" smtClean="0"/>
              <a:t>11/3/2018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070-D6A2-479F-B82E-67EA787F00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C554-BD99-425B-B714-B8F71B42B300}" type="datetimeFigureOut">
              <a:rPr lang="en-US" smtClean="0"/>
              <a:t>11/3/2018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070-D6A2-479F-B82E-67EA787F00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C554-BD99-425B-B714-B8F71B42B300}" type="datetimeFigureOut">
              <a:rPr lang="en-US" smtClean="0"/>
              <a:t>11/3/2018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070-D6A2-479F-B82E-67EA787F00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C554-BD99-425B-B714-B8F71B42B300}" type="datetimeFigureOut">
              <a:rPr lang="en-US" smtClean="0"/>
              <a:t>11/3/2018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070-D6A2-479F-B82E-67EA787F00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C554-BD99-425B-B714-B8F71B42B300}" type="datetimeFigureOut">
              <a:rPr lang="en-US" smtClean="0"/>
              <a:t>11/3/2018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070-D6A2-479F-B82E-67EA787F00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C554-BD99-425B-B714-B8F71B42B300}" type="datetimeFigureOut">
              <a:rPr lang="en-US" smtClean="0"/>
              <a:t>11/3/2018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070-D6A2-479F-B82E-67EA787F00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C554-BD99-425B-B714-B8F71B42B300}" type="datetimeFigureOut">
              <a:rPr lang="en-US" smtClean="0"/>
              <a:t>11/3/2018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070-D6A2-479F-B82E-67EA787F00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2C554-BD99-425B-B714-B8F71B42B300}" type="datetimeFigureOut">
              <a:rPr lang="en-US" smtClean="0"/>
              <a:t>11/3/2018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5070-D6A2-479F-B82E-67EA787F006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GENERAL SYSTEM THEORY (GST)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GB" dirty="0"/>
              <a:t>Definition of System</a:t>
            </a:r>
          </a:p>
          <a:p>
            <a:pPr algn="l">
              <a:buFont typeface="Arial" pitchFamily="34" charset="0"/>
              <a:buChar char="•"/>
            </a:pPr>
            <a:r>
              <a:rPr lang="en-GB" dirty="0"/>
              <a:t>Characteristics of a System </a:t>
            </a:r>
          </a:p>
          <a:p>
            <a:pPr algn="l">
              <a:buFont typeface="Arial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500" b="1" dirty="0">
                <a:solidFill>
                  <a:srgbClr val="FF0000"/>
                </a:solidFill>
              </a:rPr>
              <a:t>Interface</a:t>
            </a:r>
          </a:p>
          <a:p>
            <a:pPr marL="0" indent="0" algn="just">
              <a:buNone/>
            </a:pPr>
            <a:r>
              <a:rPr lang="en-US" sz="3000" dirty="0"/>
              <a:t>An output from one system can simultaneously be an input to another</a:t>
            </a:r>
          </a:p>
          <a:p>
            <a:pPr marL="0" indent="0" algn="just">
              <a:buNone/>
            </a:pPr>
            <a:endParaRPr lang="en-US" sz="3000" dirty="0"/>
          </a:p>
          <a:p>
            <a:pPr marL="0" indent="0" algn="just">
              <a:buNone/>
            </a:pPr>
            <a:r>
              <a:rPr lang="en-US" sz="3000" dirty="0"/>
              <a:t>The two systems share part of their boundary, across which inputs and outputs pass between them</a:t>
            </a:r>
          </a:p>
          <a:p>
            <a:pPr marL="0" indent="0" algn="just">
              <a:buNone/>
            </a:pPr>
            <a:endParaRPr lang="en-US" sz="3000" dirty="0"/>
          </a:p>
          <a:p>
            <a:pPr marL="0" indent="0" algn="just">
              <a:buNone/>
            </a:pPr>
            <a:r>
              <a:rPr lang="en-US" sz="3000" dirty="0"/>
              <a:t>The shared boundary is an interface</a:t>
            </a:r>
          </a:p>
          <a:p>
            <a:pPr marL="0" indent="0" algn="just">
              <a:buNone/>
            </a:pPr>
            <a:endParaRPr lang="en-US" sz="3000" dirty="0"/>
          </a:p>
          <a:p>
            <a:pPr marL="0" indent="0" algn="just">
              <a:buNone/>
            </a:pPr>
            <a:r>
              <a:rPr lang="en-US" sz="3000" dirty="0"/>
              <a:t>The identification and understanding of interfaces is of particular importance in the development of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216169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800" b="1" dirty="0">
                <a:solidFill>
                  <a:srgbClr val="FF0000"/>
                </a:solidFill>
              </a:rPr>
              <a:t>Sub-systems</a:t>
            </a:r>
          </a:p>
          <a:p>
            <a:pPr marL="0" indent="0" algn="just">
              <a:buNone/>
            </a:pPr>
            <a:r>
              <a:rPr lang="en-US" sz="2800" dirty="0"/>
              <a:t>Sub-systems are part of a larger system, and also a coherent systems in their own right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A System map: example of sub-systems of a business organization</a:t>
            </a:r>
          </a:p>
          <a:p>
            <a:pPr marL="0" indent="0" algn="just">
              <a:buNone/>
            </a:pPr>
            <a:r>
              <a:rPr lang="en-US" sz="2800" dirty="0"/>
              <a:t>           ABC Ltd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Communication between sub-systems is, by definition, through interfaces</a:t>
            </a: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1611443" y="2590800"/>
            <a:ext cx="5486400" cy="281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90800" y="2807533"/>
            <a:ext cx="17526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Marketing</a:t>
            </a:r>
          </a:p>
        </p:txBody>
      </p:sp>
      <p:sp>
        <p:nvSpPr>
          <p:cNvPr id="5" name="Oval 4"/>
          <p:cNvSpPr/>
          <p:nvPr/>
        </p:nvSpPr>
        <p:spPr>
          <a:xfrm>
            <a:off x="2286000" y="3645733"/>
            <a:ext cx="1780708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Production</a:t>
            </a:r>
          </a:p>
        </p:txBody>
      </p:sp>
      <p:sp>
        <p:nvSpPr>
          <p:cNvPr id="6" name="Oval 5"/>
          <p:cNvSpPr/>
          <p:nvPr/>
        </p:nvSpPr>
        <p:spPr>
          <a:xfrm>
            <a:off x="4492052" y="3711423"/>
            <a:ext cx="16002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Human Resource</a:t>
            </a:r>
          </a:p>
        </p:txBody>
      </p:sp>
      <p:sp>
        <p:nvSpPr>
          <p:cNvPr id="7" name="Oval 6"/>
          <p:cNvSpPr/>
          <p:nvPr/>
        </p:nvSpPr>
        <p:spPr>
          <a:xfrm>
            <a:off x="3554543" y="4539300"/>
            <a:ext cx="16002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Support</a:t>
            </a:r>
          </a:p>
        </p:txBody>
      </p:sp>
      <p:sp>
        <p:nvSpPr>
          <p:cNvPr id="8" name="Oval 7"/>
          <p:cNvSpPr/>
          <p:nvPr/>
        </p:nvSpPr>
        <p:spPr>
          <a:xfrm>
            <a:off x="4492052" y="2868522"/>
            <a:ext cx="16002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Accounts</a:t>
            </a:r>
          </a:p>
        </p:txBody>
      </p:sp>
    </p:spTree>
    <p:extLst>
      <p:ext uri="{BB962C8B-B14F-4D97-AF65-F5344CB8AC3E}">
        <p14:creationId xmlns:p14="http://schemas.microsoft.com/office/powerpoint/2010/main" val="84563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Control in systems</a:t>
            </a:r>
          </a:p>
          <a:p>
            <a:pPr marL="0" indent="0" algn="just">
              <a:buNone/>
            </a:pPr>
            <a:r>
              <a:rPr lang="en-US" sz="2800" dirty="0"/>
              <a:t>Many systems have a specialized sub-system whose function is to control the operation of the system as a whole</a:t>
            </a:r>
          </a:p>
          <a:p>
            <a:pPr marL="0" indent="0" algn="just">
              <a:buNone/>
            </a:pPr>
            <a:r>
              <a:rPr lang="en-US" sz="2800" dirty="0"/>
              <a:t>System control is usually based on a comparison between two or more input values, whose similarity or difference guides a decision about whether any controlling action is required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Two types of control</a:t>
            </a:r>
          </a:p>
          <a:p>
            <a:pPr lvl="1" algn="just"/>
            <a:r>
              <a:rPr lang="en-US" sz="2400" dirty="0"/>
              <a:t>	Feedback Information for control</a:t>
            </a:r>
          </a:p>
          <a:p>
            <a:pPr lvl="1" algn="just"/>
            <a:r>
              <a:rPr lang="en-US" sz="2400" dirty="0"/>
              <a:t>	</a:t>
            </a:r>
            <a:r>
              <a:rPr lang="en-US" sz="2400" dirty="0" err="1"/>
              <a:t>Feedforward</a:t>
            </a:r>
            <a:r>
              <a:rPr lang="en-US" sz="2400" dirty="0"/>
              <a:t> Information for control</a:t>
            </a:r>
          </a:p>
        </p:txBody>
      </p:sp>
    </p:spTree>
    <p:extLst>
      <p:ext uri="{BB962C8B-B14F-4D97-AF65-F5344CB8AC3E}">
        <p14:creationId xmlns:p14="http://schemas.microsoft.com/office/powerpoint/2010/main" val="284378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"/>
            <a:ext cx="9144000" cy="6324600"/>
          </a:xfrm>
        </p:spPr>
        <p:txBody>
          <a:bodyPr/>
          <a:lstStyle/>
          <a:p>
            <a:r>
              <a:rPr lang="en-GB" dirty="0"/>
              <a:t>Control in Systems - Feedback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sz="2400" dirty="0"/>
              <a:t>                                                                                                                                                  						</a:t>
            </a:r>
          </a:p>
          <a:p>
            <a:pPr algn="l"/>
            <a:r>
              <a:rPr lang="en-GB" sz="2400" dirty="0"/>
              <a:t>						          Feedback</a:t>
            </a:r>
          </a:p>
          <a:p>
            <a:pPr algn="l"/>
            <a:r>
              <a:rPr lang="en-GB" sz="2400" dirty="0"/>
              <a:t>             		                  CONTROL</a:t>
            </a:r>
          </a:p>
          <a:p>
            <a:pPr algn="l"/>
            <a:endParaRPr lang="en-GB" sz="2400" dirty="0"/>
          </a:p>
          <a:p>
            <a:pPr algn="l"/>
            <a:endParaRPr lang="en-GB" sz="2400" dirty="0"/>
          </a:p>
          <a:p>
            <a:pPr algn="l"/>
            <a:endParaRPr lang="en-GB" sz="2400" dirty="0"/>
          </a:p>
          <a:p>
            <a:pPr algn="l"/>
            <a:endParaRPr lang="en-GB" sz="2400" dirty="0"/>
          </a:p>
          <a:p>
            <a:pPr algn="l"/>
            <a:endParaRPr lang="en-GB" sz="2400" dirty="0"/>
          </a:p>
          <a:p>
            <a:endParaRPr lang="en-GB" dirty="0"/>
          </a:p>
        </p:txBody>
      </p:sp>
      <p:sp>
        <p:nvSpPr>
          <p:cNvPr id="4" name="Flowchart: Process 3"/>
          <p:cNvSpPr/>
          <p:nvPr/>
        </p:nvSpPr>
        <p:spPr>
          <a:xfrm>
            <a:off x="3810000" y="1981200"/>
            <a:ext cx="1295400" cy="99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What the system does </a:t>
            </a:r>
            <a:r>
              <a:rPr lang="en-GB" dirty="0"/>
              <a:t>(PROCESS)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3581400" y="4038600"/>
            <a:ext cx="18288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 the system is CONTROLLED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05400" y="2209800"/>
            <a:ext cx="1600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9" name="Up Arrow 8"/>
          <p:cNvSpPr/>
          <p:nvPr/>
        </p:nvSpPr>
        <p:spPr>
          <a:xfrm>
            <a:off x="4267200" y="2971800"/>
            <a:ext cx="381000" cy="10668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rved Left Arrow 9"/>
          <p:cNvSpPr/>
          <p:nvPr/>
        </p:nvSpPr>
        <p:spPr>
          <a:xfrm>
            <a:off x="5410200" y="2590800"/>
            <a:ext cx="838200" cy="1905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1524000"/>
            <a:ext cx="4343400" cy="35814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3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Feedback Information for control</a:t>
            </a:r>
          </a:p>
          <a:p>
            <a:pPr marL="0" indent="0">
              <a:buNone/>
            </a:pPr>
            <a:r>
              <a:rPr lang="en-US" dirty="0"/>
              <a:t>The term feedback indicates that one or more </a:t>
            </a:r>
            <a:r>
              <a:rPr lang="en-US" u="sng" dirty="0"/>
              <a:t>outputs</a:t>
            </a:r>
            <a:r>
              <a:rPr lang="en-US" dirty="0"/>
              <a:t> of the system is sampled and measured and literally </a:t>
            </a:r>
            <a:r>
              <a:rPr lang="en-US" u="sng" dirty="0"/>
              <a:t>fed back to the control unit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control unit has </a:t>
            </a:r>
            <a:r>
              <a:rPr lang="en-US" dirty="0">
                <a:solidFill>
                  <a:srgbClr val="FF0000"/>
                </a:solidFill>
              </a:rPr>
              <a:t>predefined</a:t>
            </a:r>
            <a:r>
              <a:rPr lang="en-US" dirty="0"/>
              <a:t> </a:t>
            </a:r>
            <a:r>
              <a:rPr lang="en-US" u="sng" dirty="0"/>
              <a:t>logic or set standards </a:t>
            </a:r>
            <a:r>
              <a:rPr lang="en-US" dirty="0"/>
              <a:t>relating to the way/ which decisions should be taken regarding the sampled metric or factor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600" dirty="0"/>
              <a:t>what is the level of the sampled metric?</a:t>
            </a:r>
          </a:p>
          <a:p>
            <a:pPr marL="0" indent="0" algn="just">
              <a:buNone/>
            </a:pPr>
            <a:r>
              <a:rPr lang="en-US" sz="2600" dirty="0"/>
              <a:t>	what is the set standard?</a:t>
            </a:r>
          </a:p>
          <a:p>
            <a:pPr marL="0" indent="0" algn="just">
              <a:buNone/>
            </a:pPr>
            <a:r>
              <a:rPr lang="en-US" sz="2600" dirty="0"/>
              <a:t>	what actions should be taken given the level of the 	sampled 	metric compared to the standard?</a:t>
            </a:r>
          </a:p>
        </p:txBody>
      </p:sp>
    </p:spTree>
    <p:extLst>
      <p:ext uri="{BB962C8B-B14F-4D97-AF65-F5344CB8AC3E}">
        <p14:creationId xmlns:p14="http://schemas.microsoft.com/office/powerpoint/2010/main" val="2670634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Negative </a:t>
            </a:r>
            <a:r>
              <a:rPr lang="en-US" sz="2800" dirty="0"/>
              <a:t>feedback ( NF )</a:t>
            </a:r>
          </a:p>
          <a:p>
            <a:pPr marL="0" indent="0">
              <a:buNone/>
            </a:pPr>
            <a:r>
              <a:rPr lang="en-US" sz="2400" dirty="0"/>
              <a:t>Where the metric measured at the output is sent to the control unit, the control unit monitors the measured metric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compares the measured level of the output metric with the set standard or reference value and if necessary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adjusts the system’s operation to bring the difference between the two values </a:t>
            </a:r>
            <a:r>
              <a:rPr lang="en-US" sz="2400" u="sng" dirty="0"/>
              <a:t>within the pre-defined limits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is </a:t>
            </a:r>
            <a:r>
              <a:rPr lang="en-US" sz="2400" dirty="0">
                <a:solidFill>
                  <a:srgbClr val="FF0000"/>
                </a:solidFill>
              </a:rPr>
              <a:t>negative</a:t>
            </a:r>
            <a:r>
              <a:rPr lang="en-US" sz="2400" dirty="0"/>
              <a:t> because it aims to maintain the system’s equilibrium by </a:t>
            </a:r>
            <a:r>
              <a:rPr lang="en-US" sz="2400" u="sng" dirty="0"/>
              <a:t>opposing deviations </a:t>
            </a:r>
            <a:r>
              <a:rPr lang="en-US" sz="2400" dirty="0"/>
              <a:t>from some norm/set standard of the system</a:t>
            </a:r>
          </a:p>
          <a:p>
            <a:pPr marL="0" indent="0">
              <a:buNone/>
            </a:pP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01486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Positive </a:t>
            </a:r>
            <a:r>
              <a:rPr lang="en-US" sz="2800" dirty="0"/>
              <a:t>feedback ( PF )</a:t>
            </a:r>
          </a:p>
          <a:p>
            <a:pPr marL="0" indent="0">
              <a:buNone/>
            </a:pPr>
            <a:r>
              <a:rPr lang="en-US" sz="2400" dirty="0"/>
              <a:t>By contrast </a:t>
            </a:r>
            <a:r>
              <a:rPr lang="en-US" sz="2400" dirty="0">
                <a:solidFill>
                  <a:srgbClr val="FF0000"/>
                </a:solidFill>
              </a:rPr>
              <a:t>positive</a:t>
            </a:r>
            <a:r>
              <a:rPr lang="en-US" sz="2400" dirty="0"/>
              <a:t> feedback works by </a:t>
            </a:r>
            <a:r>
              <a:rPr lang="en-US" sz="2400" u="sng" dirty="0"/>
              <a:t>reinforcing deviations </a:t>
            </a:r>
            <a:r>
              <a:rPr lang="en-US" sz="2400" dirty="0"/>
              <a:t>instead of opposing them and therefore </a:t>
            </a:r>
            <a:r>
              <a:rPr lang="en-US" sz="2400" u="sng" dirty="0"/>
              <a:t>tends to increase movements away from equilibrium</a:t>
            </a:r>
          </a:p>
          <a:p>
            <a:pPr marL="0" indent="0">
              <a:buNone/>
            </a:pPr>
            <a:endParaRPr lang="en-US" sz="2800" u="sng" dirty="0"/>
          </a:p>
          <a:p>
            <a:pPr marL="0" indent="0" algn="just">
              <a:buNone/>
            </a:pPr>
            <a:r>
              <a:rPr lang="en-US" sz="2400" dirty="0"/>
              <a:t>Systems governed by </a:t>
            </a:r>
            <a:r>
              <a:rPr lang="en-US" sz="2400" dirty="0">
                <a:solidFill>
                  <a:srgbClr val="FF0000"/>
                </a:solidFill>
              </a:rPr>
              <a:t>positive</a:t>
            </a:r>
            <a:r>
              <a:rPr lang="en-US" sz="2400" dirty="0"/>
              <a:t> feedback are inherently </a:t>
            </a:r>
            <a:r>
              <a:rPr lang="en-US" sz="2400" dirty="0">
                <a:solidFill>
                  <a:srgbClr val="FF0000"/>
                </a:solidFill>
              </a:rPr>
              <a:t>unstable</a:t>
            </a:r>
            <a:r>
              <a:rPr lang="en-US" sz="2400" dirty="0"/>
              <a:t>, which is undesirable when the deviation that is reinforced is itself undesirable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Positive feedback is desirable when </a:t>
            </a:r>
            <a:r>
              <a:rPr lang="en-US" sz="2400" u="sng" dirty="0"/>
              <a:t>a steady state is undesirable</a:t>
            </a:r>
          </a:p>
          <a:p>
            <a:pPr marL="0" indent="0" algn="just">
              <a:buNone/>
            </a:pPr>
            <a:r>
              <a:rPr lang="en-US" sz="2400" dirty="0"/>
              <a:t>	- e.g. in a football game would you decide not to score 	more goals against the opposing team when your team is 	leading by one goal?</a:t>
            </a:r>
          </a:p>
          <a:p>
            <a:pPr marL="0" indent="0" algn="just">
              <a:buNone/>
            </a:pPr>
            <a:r>
              <a:rPr lang="en-US" sz="2400" dirty="0"/>
              <a:t>	desire equilibrium of the game or dynamic disequilibrium</a:t>
            </a:r>
          </a:p>
        </p:txBody>
      </p:sp>
    </p:spTree>
    <p:extLst>
      <p:ext uri="{BB962C8B-B14F-4D97-AF65-F5344CB8AC3E}">
        <p14:creationId xmlns:p14="http://schemas.microsoft.com/office/powerpoint/2010/main" val="2873977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Example of </a:t>
            </a:r>
            <a:r>
              <a:rPr lang="en-US" dirty="0">
                <a:solidFill>
                  <a:srgbClr val="FF0000"/>
                </a:solidFill>
              </a:rPr>
              <a:t>NF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PF</a:t>
            </a:r>
            <a:r>
              <a:rPr lang="en-US" dirty="0"/>
              <a:t> in Business systems</a:t>
            </a:r>
          </a:p>
          <a:p>
            <a:pPr lvl="1"/>
            <a:r>
              <a:rPr lang="en-US" dirty="0"/>
              <a:t>Example of </a:t>
            </a:r>
            <a:r>
              <a:rPr lang="en-US" dirty="0">
                <a:solidFill>
                  <a:srgbClr val="FF0000"/>
                </a:solidFill>
              </a:rPr>
              <a:t>NF</a:t>
            </a:r>
            <a:r>
              <a:rPr lang="en-US" dirty="0"/>
              <a:t> is when a business adjusts its manufacturing  output to </a:t>
            </a:r>
            <a:r>
              <a:rPr lang="en-US" u="sng" dirty="0"/>
              <a:t>maintain a constant inventory</a:t>
            </a:r>
          </a:p>
          <a:p>
            <a:pPr marL="457200" lvl="1" indent="0">
              <a:buNone/>
            </a:pPr>
            <a:r>
              <a:rPr lang="en-US" dirty="0"/>
              <a:t>	if sales rise, stock falls, and the rate of 	production 	is accordingly increased</a:t>
            </a:r>
          </a:p>
          <a:p>
            <a:pPr marL="457200" lvl="1" indent="0">
              <a:buNone/>
            </a:pPr>
            <a:r>
              <a:rPr lang="en-US" dirty="0"/>
              <a:t>	if sales fall, stock tends to rise, and the rate of 	production is reduced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However</a:t>
            </a:r>
          </a:p>
          <a:p>
            <a:pPr marL="457200" lvl="1" indent="0">
              <a:buNone/>
            </a:pPr>
            <a:r>
              <a:rPr lang="en-US" dirty="0"/>
              <a:t>	if sales fall, and stock rises, and the rate of 	production is maintained, stock will rise and rise</a:t>
            </a:r>
          </a:p>
          <a:p>
            <a:pPr marL="457200" lvl="1" indent="0">
              <a:buNone/>
            </a:pPr>
            <a:r>
              <a:rPr lang="en-US" dirty="0"/>
              <a:t>	this is </a:t>
            </a:r>
            <a:r>
              <a:rPr lang="en-US" dirty="0">
                <a:solidFill>
                  <a:srgbClr val="FF0000"/>
                </a:solidFill>
              </a:rPr>
              <a:t>PF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why would a manufacturing entity allow this to 	happen?</a:t>
            </a:r>
          </a:p>
        </p:txBody>
      </p:sp>
    </p:spTree>
    <p:extLst>
      <p:ext uri="{BB962C8B-B14F-4D97-AF65-F5344CB8AC3E}">
        <p14:creationId xmlns:p14="http://schemas.microsoft.com/office/powerpoint/2010/main" val="1674047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/>
              <a:t>To the Information Systems developer</a:t>
            </a:r>
          </a:p>
          <a:p>
            <a:pPr lvl="1"/>
            <a:r>
              <a:rPr lang="en-US" sz="2400" dirty="0"/>
              <a:t>What Information Systems strategies would allow NF?</a:t>
            </a:r>
          </a:p>
          <a:p>
            <a:pPr lvl="1"/>
            <a:r>
              <a:rPr lang="en-US" sz="2400" dirty="0"/>
              <a:t>What Information Systems strategies would allow PF?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Consider </a:t>
            </a:r>
            <a:r>
              <a:rPr lang="en-US" u="sng" dirty="0"/>
              <a:t>business competition</a:t>
            </a:r>
          </a:p>
          <a:p>
            <a:pPr marL="457200" lvl="1" indent="0">
              <a:buNone/>
            </a:pPr>
            <a:r>
              <a:rPr lang="en-US" dirty="0"/>
              <a:t>what would you do if your information system enables the company to gain competitive edge over its competitors? NF or PF?</a:t>
            </a:r>
          </a:p>
        </p:txBody>
      </p:sp>
    </p:spTree>
    <p:extLst>
      <p:ext uri="{BB962C8B-B14F-4D97-AF65-F5344CB8AC3E}">
        <p14:creationId xmlns:p14="http://schemas.microsoft.com/office/powerpoint/2010/main" val="3481687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Feed-forward (FF)  Information for control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Feed-forward information relies on sampling the </a:t>
            </a:r>
            <a:r>
              <a:rPr lang="en-US" u="sng" dirty="0"/>
              <a:t>system’s inputs </a:t>
            </a:r>
            <a:r>
              <a:rPr lang="en-US" dirty="0"/>
              <a:t>rather than its outputs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an  organization doing Christmas toy business, may find that the use of feedback information from sales does not allow them to react quickly enough to changing market conditions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should rather rely on sales orders (an input) to adjust their manufacturing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8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GST </a:t>
            </a:r>
            <a:r>
              <a:rPr lang="en-GB" dirty="0"/>
              <a:t> deals with the theoretical aspects </a:t>
            </a:r>
            <a:r>
              <a:rPr lang="en-GB"/>
              <a:t>of systems</a:t>
            </a:r>
            <a:endParaRPr lang="en-GB" u="sng" dirty="0"/>
          </a:p>
          <a:p>
            <a:endParaRPr lang="en-GB" u="sng" dirty="0"/>
          </a:p>
          <a:p>
            <a:r>
              <a:rPr lang="en-GB" u="sng" dirty="0"/>
              <a:t>Definition of System</a:t>
            </a:r>
          </a:p>
          <a:p>
            <a:pPr lvl="1"/>
            <a:r>
              <a:rPr lang="en-GB" dirty="0"/>
              <a:t>A set of interrelated components/ parts</a:t>
            </a:r>
          </a:p>
          <a:p>
            <a:pPr lvl="1"/>
            <a:r>
              <a:rPr lang="en-GB" dirty="0"/>
              <a:t>Working together</a:t>
            </a:r>
          </a:p>
          <a:p>
            <a:pPr lvl="1"/>
            <a:r>
              <a:rPr lang="en-GB" dirty="0"/>
              <a:t>To achieve a common goal / objective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7315200" cy="6858000"/>
          </a:xfrm>
        </p:spPr>
        <p:txBody>
          <a:bodyPr/>
          <a:lstStyle/>
          <a:p>
            <a:r>
              <a:rPr lang="en-GB" dirty="0"/>
              <a:t>Control in Systems – Feed-Forward</a:t>
            </a:r>
          </a:p>
          <a:p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sz="2400" dirty="0"/>
              <a:t>  Feed- Forward</a:t>
            </a:r>
            <a:r>
              <a:rPr lang="en-GB" dirty="0"/>
              <a:t>                                          </a:t>
            </a:r>
            <a:r>
              <a:rPr lang="en-GB" sz="2400" dirty="0"/>
              <a:t>                                                            CONTROL</a:t>
            </a:r>
          </a:p>
          <a:p>
            <a:pPr algn="l"/>
            <a:endParaRPr lang="en-GB" sz="2400" dirty="0"/>
          </a:p>
          <a:p>
            <a:pPr algn="l"/>
            <a:endParaRPr lang="en-GB" sz="2400" dirty="0"/>
          </a:p>
          <a:p>
            <a:pPr algn="l"/>
            <a:endParaRPr lang="en-GB" sz="2400" dirty="0"/>
          </a:p>
          <a:p>
            <a:endParaRPr lang="en-GB" dirty="0"/>
          </a:p>
        </p:txBody>
      </p:sp>
      <p:sp>
        <p:nvSpPr>
          <p:cNvPr id="4" name="Flowchart: Process 3"/>
          <p:cNvSpPr/>
          <p:nvPr/>
        </p:nvSpPr>
        <p:spPr>
          <a:xfrm>
            <a:off x="3810000" y="1981200"/>
            <a:ext cx="1295400" cy="99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What the system does </a:t>
            </a:r>
            <a:r>
              <a:rPr lang="en-GB" dirty="0"/>
              <a:t>(PROCESS)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3581400" y="4038600"/>
            <a:ext cx="18288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 the system is CONTROLLED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286000" y="2209800"/>
            <a:ext cx="1524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INPUTS</a:t>
            </a:r>
          </a:p>
        </p:txBody>
      </p:sp>
      <p:sp>
        <p:nvSpPr>
          <p:cNvPr id="9" name="Up Arrow 8"/>
          <p:cNvSpPr/>
          <p:nvPr/>
        </p:nvSpPr>
        <p:spPr>
          <a:xfrm>
            <a:off x="4267200" y="2971800"/>
            <a:ext cx="381000" cy="10668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urved Right Arrow 10"/>
          <p:cNvSpPr/>
          <p:nvPr/>
        </p:nvSpPr>
        <p:spPr>
          <a:xfrm>
            <a:off x="2590800" y="2590800"/>
            <a:ext cx="990600" cy="1752600"/>
          </a:xfrm>
          <a:prstGeom prst="curvedRightArrow">
            <a:avLst>
              <a:gd name="adj1" fmla="val 25000"/>
              <a:gd name="adj2" fmla="val 50000"/>
              <a:gd name="adj3" fmla="val 20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1524000"/>
            <a:ext cx="4343400" cy="35814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528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FF control information can help information systems to be more responsive to environmental fluctuations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however, not always easy to implement or manage in business </a:t>
            </a:r>
            <a:r>
              <a:rPr lang="en-US" dirty="0" err="1"/>
              <a:t>organisations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forecasting role of information system is important to help business organizations using FF information for control</a:t>
            </a:r>
          </a:p>
        </p:txBody>
      </p:sp>
    </p:spTree>
    <p:extLst>
      <p:ext uri="{BB962C8B-B14F-4D97-AF65-F5344CB8AC3E}">
        <p14:creationId xmlns:p14="http://schemas.microsoft.com/office/powerpoint/2010/main" val="1804503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Emergent properties</a:t>
            </a:r>
          </a:p>
          <a:p>
            <a:pPr marL="457200" lvl="1" indent="0">
              <a:buNone/>
            </a:pPr>
            <a:r>
              <a:rPr lang="en-US" dirty="0"/>
              <a:t>A distinctive characteristic of a system is that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 system is more than just the sum of its parts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	i.e.     1 + 1 &gt;  2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dirty="0"/>
              <a:t>Because the system as a whole possesses some feature or ability of its own that is not present in any of its components  - these are called emergent properties</a:t>
            </a:r>
          </a:p>
          <a:p>
            <a:pPr marL="457200" lvl="1" indent="0" algn="just">
              <a:buNone/>
            </a:pPr>
            <a:r>
              <a:rPr lang="en-US" dirty="0"/>
              <a:t>Holistic</a:t>
            </a:r>
          </a:p>
          <a:p>
            <a:pPr marL="457200" lvl="1" indent="0" algn="just">
              <a:buNone/>
            </a:pPr>
            <a:r>
              <a:rPr lang="en-US" dirty="0"/>
              <a:t>The system approach is described as holistic which means thinking about each system as a whole, with important aspects that will be overlooked if we think only about its parts in isolation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408003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GST deals with the theoretical aspects of systems</a:t>
            </a:r>
          </a:p>
          <a:p>
            <a:pPr algn="just"/>
            <a:r>
              <a:rPr lang="en-US" dirty="0"/>
              <a:t>Systems have components</a:t>
            </a:r>
          </a:p>
          <a:p>
            <a:pPr algn="just"/>
            <a:r>
              <a:rPr lang="en-US" dirty="0"/>
              <a:t>The role of each component may differ from that of the others in the system, however they interrelate and coordinate to achieve the goal of the system</a:t>
            </a:r>
          </a:p>
          <a:p>
            <a:pPr algn="just"/>
            <a:r>
              <a:rPr lang="en-US" dirty="0"/>
              <a:t>Organizations are examples of systems</a:t>
            </a:r>
          </a:p>
          <a:p>
            <a:pPr algn="just"/>
            <a:r>
              <a:rPr lang="en-US" dirty="0"/>
              <a:t>As information system developer, you need to understand the system view of business organizations for you to be able to work for them successfully</a:t>
            </a:r>
          </a:p>
        </p:txBody>
      </p:sp>
    </p:spTree>
    <p:extLst>
      <p:ext uri="{BB962C8B-B14F-4D97-AF65-F5344CB8AC3E}">
        <p14:creationId xmlns:p14="http://schemas.microsoft.com/office/powerpoint/2010/main" val="94848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Characteristics of a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</a:t>
            </a:r>
          </a:p>
          <a:p>
            <a:r>
              <a:rPr lang="en-GB" dirty="0"/>
              <a:t>Boundary</a:t>
            </a:r>
          </a:p>
          <a:p>
            <a:r>
              <a:rPr lang="en-GB" dirty="0"/>
              <a:t>Interface</a:t>
            </a:r>
          </a:p>
          <a:p>
            <a:r>
              <a:rPr lang="en-GB" dirty="0"/>
              <a:t>Input</a:t>
            </a:r>
          </a:p>
          <a:p>
            <a:r>
              <a:rPr lang="en-GB" dirty="0"/>
              <a:t>Output</a:t>
            </a:r>
          </a:p>
          <a:p>
            <a:r>
              <a:rPr lang="en-GB" dirty="0"/>
              <a:t>Process</a:t>
            </a:r>
          </a:p>
          <a:p>
            <a:r>
              <a:rPr lang="en-GB" dirty="0"/>
              <a:t>Control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7315200" cy="6858000"/>
          </a:xfrm>
        </p:spPr>
        <p:txBody>
          <a:bodyPr/>
          <a:lstStyle/>
          <a:p>
            <a:r>
              <a:rPr lang="en-GB" dirty="0"/>
              <a:t>Parts of a System and their Relationship to each other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sz="2400" dirty="0"/>
              <a:t>  Feed- Forward</a:t>
            </a:r>
            <a:r>
              <a:rPr lang="en-GB" dirty="0"/>
              <a:t>                                          </a:t>
            </a:r>
            <a:r>
              <a:rPr lang="en-GB" sz="2400" dirty="0"/>
              <a:t>Feedback</a:t>
            </a:r>
          </a:p>
          <a:p>
            <a:pPr algn="l"/>
            <a:r>
              <a:rPr lang="en-GB" sz="2400" dirty="0"/>
              <a:t>                                                            CONTROL</a:t>
            </a:r>
          </a:p>
          <a:p>
            <a:pPr algn="l"/>
            <a:endParaRPr lang="en-GB" sz="2400" dirty="0"/>
          </a:p>
          <a:p>
            <a:pPr algn="l"/>
            <a:endParaRPr lang="en-GB" sz="2400" dirty="0"/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Boundary                                                         Internal</a:t>
            </a:r>
          </a:p>
          <a:p>
            <a:pPr algn="l"/>
            <a:r>
              <a:rPr lang="en-GB" sz="2400" dirty="0"/>
              <a:t>                                                      System Environment</a:t>
            </a:r>
            <a:endParaRPr lang="en-GB" dirty="0"/>
          </a:p>
          <a:p>
            <a:r>
              <a:rPr lang="en-GB" dirty="0"/>
              <a:t>External</a:t>
            </a:r>
          </a:p>
          <a:p>
            <a:endParaRPr lang="en-GB" dirty="0"/>
          </a:p>
        </p:txBody>
      </p:sp>
      <p:sp>
        <p:nvSpPr>
          <p:cNvPr id="4" name="Flowchart: Process 3"/>
          <p:cNvSpPr/>
          <p:nvPr/>
        </p:nvSpPr>
        <p:spPr>
          <a:xfrm>
            <a:off x="3810000" y="1981200"/>
            <a:ext cx="1295400" cy="99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What the system does </a:t>
            </a:r>
            <a:r>
              <a:rPr lang="en-GB" dirty="0"/>
              <a:t>(PROCESS)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3581400" y="4038600"/>
            <a:ext cx="18288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 the system is CONTROLLED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286000" y="2209800"/>
            <a:ext cx="1524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05400" y="2209800"/>
            <a:ext cx="1600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9" name="Up Arrow 8"/>
          <p:cNvSpPr/>
          <p:nvPr/>
        </p:nvSpPr>
        <p:spPr>
          <a:xfrm>
            <a:off x="4267200" y="2971800"/>
            <a:ext cx="381000" cy="10668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rved Left Arrow 9"/>
          <p:cNvSpPr/>
          <p:nvPr/>
        </p:nvSpPr>
        <p:spPr>
          <a:xfrm>
            <a:off x="5410200" y="2590800"/>
            <a:ext cx="838200" cy="1905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2590800" y="2590800"/>
            <a:ext cx="990600" cy="1752600"/>
          </a:xfrm>
          <a:prstGeom prst="curvedRightArrow">
            <a:avLst>
              <a:gd name="adj1" fmla="val 25000"/>
              <a:gd name="adj2" fmla="val 50000"/>
              <a:gd name="adj3" fmla="val 20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1524000"/>
            <a:ext cx="4343400" cy="35814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752600" y="44958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4724400" y="48768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86400" y="58674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xplosion 2 20"/>
          <p:cNvSpPr/>
          <p:nvPr/>
        </p:nvSpPr>
        <p:spPr>
          <a:xfrm>
            <a:off x="4953000" y="6019800"/>
            <a:ext cx="1447800" cy="6096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43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Boundary and Environment</a:t>
            </a:r>
          </a:p>
          <a:p>
            <a:pPr lvl="1" algn="just"/>
            <a:r>
              <a:rPr lang="en-US" dirty="0"/>
              <a:t>A system exists in an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</a:p>
          <a:p>
            <a:pPr lvl="1" algn="just"/>
            <a:r>
              <a:rPr lang="en-US" dirty="0"/>
              <a:t>A system is separated from its environment by some kind of </a:t>
            </a:r>
            <a:r>
              <a:rPr lang="en-US" dirty="0">
                <a:solidFill>
                  <a:srgbClr val="FF0000"/>
                </a:solidFill>
              </a:rPr>
              <a:t>boundary</a:t>
            </a:r>
          </a:p>
          <a:p>
            <a:pPr marL="914400" lvl="2" indent="0" algn="just">
              <a:buNone/>
            </a:pPr>
            <a:endParaRPr lang="en-US" dirty="0"/>
          </a:p>
          <a:p>
            <a:pPr marL="914400" lvl="2" indent="0" algn="just">
              <a:buNone/>
            </a:pPr>
            <a:r>
              <a:rPr lang="en-US" dirty="0"/>
              <a:t>The two characteristics are related concepts and understanding them is essential to making sense of any system</a:t>
            </a:r>
          </a:p>
          <a:p>
            <a:pPr marL="914400" lvl="2" indent="0" algn="just">
              <a:buNone/>
            </a:pPr>
            <a:endParaRPr lang="en-US" dirty="0"/>
          </a:p>
          <a:p>
            <a:pPr marL="914400" lvl="2" indent="0" algn="just">
              <a:buNone/>
            </a:pPr>
            <a:r>
              <a:rPr lang="en-US" dirty="0"/>
              <a:t>The first step in understanding a system, therefore, is to </a:t>
            </a:r>
            <a:r>
              <a:rPr lang="en-US" dirty="0">
                <a:solidFill>
                  <a:srgbClr val="FF0000"/>
                </a:solidFill>
              </a:rPr>
              <a:t>choose the system</a:t>
            </a:r>
            <a:r>
              <a:rPr lang="en-US" dirty="0"/>
              <a:t> that you wish to understand</a:t>
            </a:r>
          </a:p>
          <a:p>
            <a:pPr marL="914400" lvl="2" indent="0" algn="just">
              <a:buNone/>
            </a:pPr>
            <a:r>
              <a:rPr lang="en-US" dirty="0"/>
              <a:t>And this largely means </a:t>
            </a:r>
            <a:r>
              <a:rPr lang="en-US" dirty="0">
                <a:solidFill>
                  <a:srgbClr val="FF0000"/>
                </a:solidFill>
              </a:rPr>
              <a:t>choosing its boundary</a:t>
            </a:r>
          </a:p>
        </p:txBody>
      </p:sp>
    </p:spTree>
    <p:extLst>
      <p:ext uri="{BB962C8B-B14F-4D97-AF65-F5344CB8AC3E}">
        <p14:creationId xmlns:p14="http://schemas.microsoft.com/office/powerpoint/2010/main" val="246201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0219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choice of the system must correspond to a </a:t>
            </a:r>
            <a:r>
              <a:rPr lang="en-US" u="sng" dirty="0"/>
              <a:t>subject of interest </a:t>
            </a:r>
            <a:r>
              <a:rPr lang="en-US" dirty="0"/>
              <a:t>and this determines </a:t>
            </a:r>
            <a:r>
              <a:rPr lang="en-US" dirty="0">
                <a:solidFill>
                  <a:srgbClr val="FF0000"/>
                </a:solidFill>
              </a:rPr>
              <a:t>scale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Systems can </a:t>
            </a:r>
            <a:r>
              <a:rPr lang="en-US" u="sng" dirty="0"/>
              <a:t>overlap or coincide </a:t>
            </a:r>
            <a:r>
              <a:rPr lang="en-US" dirty="0"/>
              <a:t>with each other, hence an issue for </a:t>
            </a:r>
            <a:r>
              <a:rPr lang="en-US" dirty="0">
                <a:solidFill>
                  <a:srgbClr val="FF0000"/>
                </a:solidFill>
              </a:rPr>
              <a:t>boundary setting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Boundaries of different systems can overlap or coincide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Implies two systems may be closely related, may have identical boundaries, and yet still be distinct</a:t>
            </a:r>
          </a:p>
        </p:txBody>
      </p:sp>
    </p:spTree>
    <p:extLst>
      <p:ext uri="{BB962C8B-B14F-4D97-AF65-F5344CB8AC3E}">
        <p14:creationId xmlns:p14="http://schemas.microsoft.com/office/powerpoint/2010/main" val="103406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dirty="0"/>
              <a:t>The usefulness of systems is in helping the information system developer to understand something about how the world of </a:t>
            </a:r>
            <a:r>
              <a:rPr lang="en-US" sz="2800" dirty="0" err="1"/>
              <a:t>organisations</a:t>
            </a:r>
            <a:r>
              <a:rPr lang="en-US" sz="2800" dirty="0"/>
              <a:t> work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They do this by representing selected aspects of the organization in an abstract way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In most cases, it is not important whether or not the system corresponds in every detail to the thing it represents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The important theory is that the information system developer must choose to think about </a:t>
            </a:r>
            <a:r>
              <a:rPr lang="en-US" sz="2800" dirty="0" err="1"/>
              <a:t>organisations</a:t>
            </a:r>
            <a:r>
              <a:rPr lang="en-US" sz="2800" dirty="0"/>
              <a:t> as a system</a:t>
            </a:r>
          </a:p>
        </p:txBody>
      </p:sp>
    </p:spTree>
    <p:extLst>
      <p:ext uri="{BB962C8B-B14F-4D97-AF65-F5344CB8AC3E}">
        <p14:creationId xmlns:p14="http://schemas.microsoft.com/office/powerpoint/2010/main" val="357136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Input, Output and Interface</a:t>
            </a:r>
            <a:endParaRPr lang="en-US" sz="2800" b="1" dirty="0"/>
          </a:p>
          <a:p>
            <a:pPr marL="0" indent="0" algn="just">
              <a:buNone/>
            </a:pPr>
            <a:r>
              <a:rPr lang="en-US" sz="2800" dirty="0"/>
              <a:t>Systems have interactions with their environment 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Each interaction is based on a set of inputs and outputs</a:t>
            </a:r>
          </a:p>
          <a:p>
            <a:pPr marL="0" indent="0" algn="just">
              <a:buNone/>
            </a:pPr>
            <a:endParaRPr lang="en-US" sz="2800" b="1" dirty="0"/>
          </a:p>
          <a:p>
            <a:pPr marL="0" indent="0" algn="just">
              <a:buNone/>
            </a:pPr>
            <a:r>
              <a:rPr lang="en-US" sz="2800" b="1" dirty="0"/>
              <a:t>Inputs</a:t>
            </a:r>
          </a:p>
          <a:p>
            <a:pPr marL="0" indent="0" algn="just">
              <a:buNone/>
            </a:pPr>
            <a:r>
              <a:rPr lang="en-US" sz="2800" dirty="0"/>
              <a:t>Systems </a:t>
            </a:r>
            <a:r>
              <a:rPr lang="en-US" sz="2800" u="sng" dirty="0"/>
              <a:t>receive inputs </a:t>
            </a:r>
            <a:r>
              <a:rPr lang="en-US" sz="2800" dirty="0"/>
              <a:t>from the environment, they originate outside the system, and are taken in to be </a:t>
            </a:r>
            <a:r>
              <a:rPr lang="en-US" sz="2800" u="sng" dirty="0"/>
              <a:t>used</a:t>
            </a:r>
            <a:r>
              <a:rPr lang="en-US" sz="2800" dirty="0"/>
              <a:t> in some way</a:t>
            </a:r>
          </a:p>
          <a:p>
            <a:pPr marL="0" indent="0" algn="just">
              <a:buNone/>
            </a:pPr>
            <a:endParaRPr lang="en-US" sz="2800" b="1" dirty="0"/>
          </a:p>
          <a:p>
            <a:pPr marL="0" indent="0" algn="just">
              <a:buNone/>
            </a:pPr>
            <a:r>
              <a:rPr lang="en-US" sz="2800" b="1" dirty="0"/>
              <a:t>Outputs</a:t>
            </a:r>
          </a:p>
          <a:p>
            <a:pPr marL="0" indent="0" algn="just">
              <a:buNone/>
            </a:pPr>
            <a:r>
              <a:rPr lang="en-US" sz="2800" dirty="0"/>
              <a:t>Systems </a:t>
            </a:r>
            <a:r>
              <a:rPr lang="en-US" sz="2800" u="sng" dirty="0"/>
              <a:t>send outputs </a:t>
            </a:r>
            <a:r>
              <a:rPr lang="en-US" sz="2800" dirty="0"/>
              <a:t>into their environment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Outputs are generated by the system and are sent into the environment in order to have an effect somewhere else, but always </a:t>
            </a:r>
            <a:r>
              <a:rPr lang="en-US" sz="2800" u="sng" dirty="0"/>
              <a:t>to achieve a purpose </a:t>
            </a:r>
            <a:r>
              <a:rPr lang="en-US" sz="2800" dirty="0"/>
              <a:t>of the system</a:t>
            </a:r>
          </a:p>
        </p:txBody>
      </p:sp>
    </p:spTree>
    <p:extLst>
      <p:ext uri="{BB962C8B-B14F-4D97-AF65-F5344CB8AC3E}">
        <p14:creationId xmlns:p14="http://schemas.microsoft.com/office/powerpoint/2010/main" val="201479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System Inputs and Outputs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477022"/>
              </p:ext>
            </p:extLst>
          </p:nvPr>
        </p:nvGraphicFramePr>
        <p:xfrm>
          <a:off x="264994" y="1066800"/>
          <a:ext cx="880280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3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rgbClr val="C00000"/>
                            </a:solidFill>
                          </a:ln>
                        </a:rPr>
                        <a:t>A Business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n>
                            <a:solidFill>
                              <a:srgbClr val="C00000"/>
                            </a:solidFill>
                          </a:ln>
                        </a:rPr>
                        <a:t>Raw materials and </a:t>
                      </a:r>
                      <a:r>
                        <a:rPr lang="en-US" dirty="0" err="1">
                          <a:ln>
                            <a:solidFill>
                              <a:srgbClr val="C00000"/>
                            </a:solidFill>
                          </a:ln>
                        </a:rPr>
                        <a:t>labour</a:t>
                      </a:r>
                      <a:endParaRPr lang="en-US" dirty="0">
                        <a:ln>
                          <a:solidFill>
                            <a:srgbClr val="C00000"/>
                          </a:solidFill>
                        </a:ln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n>
                            <a:solidFill>
                              <a:srgbClr val="C00000"/>
                            </a:solidFill>
                          </a:ln>
                        </a:rPr>
                        <a:t>Investment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n>
                            <a:solidFill>
                              <a:srgbClr val="C00000"/>
                            </a:solidFill>
                          </a:ln>
                        </a:rPr>
                        <a:t>Information (e.g. customer order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n>
                            <a:solidFill>
                              <a:srgbClr val="C00000"/>
                            </a:solidFill>
                          </a:ln>
                        </a:rPr>
                        <a:t>Profit and taxes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n>
                            <a:solidFill>
                              <a:srgbClr val="C00000"/>
                            </a:solidFill>
                          </a:ln>
                        </a:rPr>
                        <a:t>Finished products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n>
                            <a:solidFill>
                              <a:srgbClr val="C00000"/>
                            </a:solidFill>
                          </a:ln>
                        </a:rPr>
                        <a:t>Information </a:t>
                      </a:r>
                      <a:r>
                        <a:rPr lang="en-US" sz="1600" dirty="0">
                          <a:ln>
                            <a:solidFill>
                              <a:srgbClr val="C00000"/>
                            </a:solidFill>
                          </a:ln>
                        </a:rPr>
                        <a:t>( e.g. the company report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rgbClr val="C00000"/>
                            </a:solidFill>
                          </a:ln>
                        </a:rPr>
                        <a:t>A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n>
                            <a:solidFill>
                              <a:srgbClr val="C00000"/>
                            </a:solidFill>
                          </a:ln>
                        </a:rPr>
                        <a:t>Information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n>
                            <a:solidFill>
                              <a:srgbClr val="C00000"/>
                            </a:solidFill>
                          </a:ln>
                        </a:rPr>
                        <a:t>Exercises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n>
                            <a:solidFill>
                              <a:srgbClr val="C00000"/>
                            </a:solidFill>
                          </a:ln>
                        </a:rPr>
                        <a:t>Guidance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n>
                            <a:solidFill>
                              <a:srgbClr val="C00000"/>
                            </a:solidFill>
                          </a:ln>
                        </a:rPr>
                        <a:t>New knowledge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n>
                            <a:solidFill>
                              <a:srgbClr val="C00000"/>
                            </a:solidFill>
                          </a:ln>
                        </a:rPr>
                        <a:t>New</a:t>
                      </a:r>
                      <a:r>
                        <a:rPr lang="en-US" baseline="0" dirty="0">
                          <a:ln>
                            <a:solidFill>
                              <a:srgbClr val="C00000"/>
                            </a:solidFill>
                          </a:ln>
                        </a:rPr>
                        <a:t> ideas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ln>
                            <a:solidFill>
                              <a:srgbClr val="C00000"/>
                            </a:solidFill>
                          </a:ln>
                        </a:rPr>
                        <a:t>Solutions</a:t>
                      </a:r>
                      <a:endParaRPr lang="en-US" dirty="0">
                        <a:ln>
                          <a:solidFill>
                            <a:srgbClr val="C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53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1082</Words>
  <Application>Microsoft Office PowerPoint</Application>
  <PresentationFormat>On-screen Show (4:3)</PresentationFormat>
  <Paragraphs>205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GENERAL SYSTEM THEORY (GST)</vt:lpstr>
      <vt:lpstr>GST</vt:lpstr>
      <vt:lpstr>Characteristics of a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Inputs and Outputs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J Ecklu</dc:creator>
  <cp:lastModifiedBy>charles nutrot</cp:lastModifiedBy>
  <cp:revision>51</cp:revision>
  <dcterms:created xsi:type="dcterms:W3CDTF">2011-08-07T05:09:22Z</dcterms:created>
  <dcterms:modified xsi:type="dcterms:W3CDTF">2018-11-05T03:50:35Z</dcterms:modified>
</cp:coreProperties>
</file>