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EAD5008-B151-4DD5-B076-BC56C5B58170}"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F2996-914B-49DF-965E-06113D4A7B5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D5008-B151-4DD5-B076-BC56C5B58170}"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F2996-914B-49DF-965E-06113D4A7B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D5008-B151-4DD5-B076-BC56C5B58170}"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F2996-914B-49DF-965E-06113D4A7B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D5008-B151-4DD5-B076-BC56C5B58170}"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F2996-914B-49DF-965E-06113D4A7B5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AD5008-B151-4DD5-B076-BC56C5B58170}"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F2996-914B-49DF-965E-06113D4A7B5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AD5008-B151-4DD5-B076-BC56C5B58170}" type="datetimeFigureOut">
              <a:rPr lang="en-US" smtClean="0"/>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F2996-914B-49DF-965E-06113D4A7B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AD5008-B151-4DD5-B076-BC56C5B58170}" type="datetimeFigureOut">
              <a:rPr lang="en-US" smtClean="0"/>
              <a:t>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F2996-914B-49DF-965E-06113D4A7B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AD5008-B151-4DD5-B076-BC56C5B58170}" type="datetimeFigureOut">
              <a:rPr lang="en-US" smtClean="0"/>
              <a:t>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F2996-914B-49DF-965E-06113D4A7B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D5008-B151-4DD5-B076-BC56C5B58170}" type="datetimeFigureOut">
              <a:rPr lang="en-US" smtClean="0"/>
              <a:t>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F2996-914B-49DF-965E-06113D4A7B5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AD5008-B151-4DD5-B076-BC56C5B58170}" type="datetimeFigureOut">
              <a:rPr lang="en-US" smtClean="0"/>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F2996-914B-49DF-965E-06113D4A7B5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AD5008-B151-4DD5-B076-BC56C5B58170}" type="datetimeFigureOut">
              <a:rPr lang="en-US" smtClean="0"/>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F2996-914B-49DF-965E-06113D4A7B5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D5008-B151-4DD5-B076-BC56C5B58170}" type="datetimeFigureOut">
              <a:rPr lang="en-US" smtClean="0"/>
              <a:t>11/3/2018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F2996-914B-49DF-965E-06113D4A7B5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848600" cy="1600200"/>
          </a:xfrm>
        </p:spPr>
        <p:txBody>
          <a:bodyPr>
            <a:normAutofit fontScale="90000"/>
          </a:bodyPr>
          <a:lstStyle/>
          <a:p>
            <a:br>
              <a:rPr lang="en-US" sz="4900" dirty="0"/>
            </a:br>
            <a:br>
              <a:rPr lang="en-US" sz="5300" dirty="0"/>
            </a:br>
            <a:r>
              <a:rPr lang="en-US" sz="5300" dirty="0"/>
              <a:t>Prime Work Areas In An Organization </a:t>
            </a:r>
            <a:br>
              <a:rPr lang="en-US" dirty="0"/>
            </a:br>
            <a:br>
              <a:rPr lang="en-US" dirty="0"/>
            </a:br>
            <a:endParaRPr lang="en-US" dirty="0"/>
          </a:p>
        </p:txBody>
      </p:sp>
      <p:sp>
        <p:nvSpPr>
          <p:cNvPr id="5" name="Title 1"/>
          <p:cNvSpPr txBox="1">
            <a:spLocks/>
          </p:cNvSpPr>
          <p:nvPr/>
        </p:nvSpPr>
        <p:spPr>
          <a:xfrm>
            <a:off x="609600" y="2133600"/>
            <a:ext cx="7848600" cy="3429000"/>
          </a:xfrm>
          <a:prstGeom prst="rect">
            <a:avLst/>
          </a:prstGeom>
        </p:spPr>
        <p:txBody>
          <a:bodyPr vert="horz" lIns="91440" tIns="45720" rIns="91440" bIns="45720" rtlCol="0" anchor="ct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tx1"/>
                </a:solidFill>
                <a:effectLst/>
                <a:uLnTx/>
                <a:uFillTx/>
                <a:latin typeface="+mj-lt"/>
                <a:ea typeface="+mj-ea"/>
                <a:cs typeface="+mj-cs"/>
              </a:rPr>
              <a:t>The need for information and the consequent requirement for a means of processing raw data rapidly and accurately apply to wide range of work areas in business.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Decentralised</a:t>
            </a:r>
            <a:r>
              <a:rPr lang="en-US" dirty="0"/>
              <a:t> Information Processing System in an </a:t>
            </a:r>
            <a:r>
              <a:rPr lang="en-US" dirty="0" err="1"/>
              <a:t>organisation</a:t>
            </a:r>
            <a:r>
              <a:rPr lang="en-US" dirty="0"/>
              <a:t> implies the following concepts:-</a:t>
            </a:r>
          </a:p>
          <a:p>
            <a:pPr lvl="1"/>
            <a:r>
              <a:rPr lang="en-US" dirty="0"/>
              <a:t>Each department has control over their own affairs</a:t>
            </a:r>
          </a:p>
          <a:p>
            <a:pPr lvl="1"/>
            <a:r>
              <a:rPr lang="en-US" dirty="0"/>
              <a:t>Control over its own clerical and administrative work</a:t>
            </a:r>
          </a:p>
        </p:txBody>
      </p:sp>
      <p:sp>
        <p:nvSpPr>
          <p:cNvPr id="4" name="Title 1"/>
          <p:cNvSpPr>
            <a:spLocks noGrp="1"/>
          </p:cNvSpPr>
          <p:nvPr>
            <p:ph type="title"/>
          </p:nvPr>
        </p:nvSpPr>
        <p:spPr/>
        <p:txBody>
          <a:bodyPr>
            <a:normAutofit fontScale="90000"/>
          </a:bodyPr>
          <a:lstStyle/>
          <a:p>
            <a:r>
              <a:rPr lang="en-US" dirty="0" err="1"/>
              <a:t>Centralisation</a:t>
            </a:r>
            <a:r>
              <a:rPr lang="en-US" dirty="0"/>
              <a:t> versus </a:t>
            </a:r>
            <a:r>
              <a:rPr lang="en-US" dirty="0" err="1"/>
              <a:t>Decentralisation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dirty="0" err="1"/>
              <a:t>Centralisation</a:t>
            </a:r>
            <a:r>
              <a:rPr lang="en-US" dirty="0"/>
              <a:t> versus </a:t>
            </a:r>
            <a:r>
              <a:rPr lang="en-US" dirty="0" err="1"/>
              <a:t>Decentralisation</a:t>
            </a:r>
            <a:endParaRPr lang="en-US" dirty="0"/>
          </a:p>
        </p:txBody>
      </p:sp>
      <p:graphicFrame>
        <p:nvGraphicFramePr>
          <p:cNvPr id="5" name="Content Placeholder 4"/>
          <p:cNvGraphicFramePr>
            <a:graphicFrameLocks noGrp="1" noChangeAspect="1"/>
          </p:cNvGraphicFramePr>
          <p:nvPr>
            <p:ph idx="1"/>
          </p:nvPr>
        </p:nvGraphicFramePr>
        <p:xfrm>
          <a:off x="1447800" y="1828800"/>
          <a:ext cx="5856319" cy="3561556"/>
        </p:xfrm>
        <a:graphic>
          <a:graphicData uri="http://schemas.openxmlformats.org/presentationml/2006/ole">
            <mc:AlternateContent xmlns:mc="http://schemas.openxmlformats.org/markup-compatibility/2006">
              <mc:Choice xmlns:v="urn:schemas-microsoft-com:vml" Requires="v">
                <p:oleObj spid="_x0000_s4104" name="Visio" r:id="rId3" imgW="5371719" imgH="3267075" progId="Visio.Drawing.11">
                  <p:embed/>
                </p:oleObj>
              </mc:Choice>
              <mc:Fallback>
                <p:oleObj name="Visio" r:id="rId3" imgW="5371719" imgH="3267075" progId="Visio.Drawing.11">
                  <p:embed/>
                  <p:pic>
                    <p:nvPicPr>
                      <p:cNvPr id="0" name="Content Placeholder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828800"/>
                        <a:ext cx="5856319" cy="356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1"/>
          <p:cNvSpPr txBox="1">
            <a:spLocks/>
          </p:cNvSpPr>
          <p:nvPr/>
        </p:nvSpPr>
        <p:spPr>
          <a:xfrm>
            <a:off x="1066800" y="5486400"/>
            <a:ext cx="7543800" cy="838200"/>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Organization</a:t>
            </a:r>
            <a:r>
              <a:rPr kumimoji="0" lang="en-US" sz="4400" b="0" i="0" u="none" strike="noStrike" kern="1200" cap="none" spc="0" normalizeH="0" noProof="0" dirty="0">
                <a:ln>
                  <a:noFill/>
                </a:ln>
                <a:solidFill>
                  <a:schemeClr val="tx1"/>
                </a:solidFill>
                <a:effectLst/>
                <a:uLnTx/>
                <a:uFillTx/>
                <a:latin typeface="+mj-lt"/>
                <a:ea typeface="+mj-ea"/>
                <a:cs typeface="+mj-cs"/>
              </a:rPr>
              <a:t> with </a:t>
            </a:r>
            <a:r>
              <a:rPr kumimoji="0" lang="en-US" sz="4400" b="0" i="0" u="none" strike="noStrike" kern="1200" cap="none" spc="0" normalizeH="0" noProof="0" dirty="0" err="1">
                <a:ln>
                  <a:noFill/>
                </a:ln>
                <a:solidFill>
                  <a:schemeClr val="tx1"/>
                </a:solidFill>
                <a:effectLst/>
                <a:uLnTx/>
                <a:uFillTx/>
                <a:latin typeface="+mj-lt"/>
                <a:ea typeface="+mj-ea"/>
                <a:cs typeface="+mj-cs"/>
              </a:rPr>
              <a:t>Decentralised</a:t>
            </a:r>
            <a:r>
              <a:rPr kumimoji="0" lang="en-US" sz="4400" b="0" i="0" u="none" strike="noStrike" kern="1200" cap="none" spc="0" normalizeH="0" noProof="0" dirty="0">
                <a:ln>
                  <a:noFill/>
                </a:ln>
                <a:solidFill>
                  <a:schemeClr val="tx1"/>
                </a:solidFill>
                <a:effectLst/>
                <a:uLnTx/>
                <a:uFillTx/>
                <a:latin typeface="+mj-lt"/>
                <a:ea typeface="+mj-ea"/>
                <a:cs typeface="+mj-cs"/>
              </a:rPr>
              <a:t> </a:t>
            </a:r>
            <a:r>
              <a:rPr kumimoji="0" lang="en-US" sz="4400" b="0" i="0" strike="noStrike" kern="1200" cap="none" spc="0" normalizeH="0" noProof="0" dirty="0">
                <a:ln>
                  <a:noFill/>
                </a:ln>
                <a:solidFill>
                  <a:schemeClr val="tx1"/>
                </a:solidFill>
                <a:effectLst/>
                <a:uLnTx/>
                <a:uFillTx/>
                <a:latin typeface="+mj-lt"/>
                <a:ea typeface="+mj-ea"/>
                <a:cs typeface="+mj-cs"/>
              </a:rPr>
              <a:t>I</a:t>
            </a:r>
            <a:r>
              <a:rPr kumimoji="0" lang="en-US" sz="4400" b="0" i="0" u="none" strike="noStrike" kern="1200" cap="none" spc="0" normalizeH="0" noProof="0" dirty="0">
                <a:ln>
                  <a:noFill/>
                </a:ln>
                <a:solidFill>
                  <a:schemeClr val="tx1"/>
                </a:solidFill>
                <a:effectLst/>
                <a:uLnTx/>
                <a:uFillTx/>
                <a:latin typeface="+mj-lt"/>
                <a:ea typeface="+mj-ea"/>
                <a:cs typeface="+mj-cs"/>
              </a:rPr>
              <a:t>nformation Processing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Centralisation</a:t>
            </a:r>
            <a:r>
              <a:rPr lang="en-US" dirty="0"/>
              <a:t> versus </a:t>
            </a:r>
            <a:r>
              <a:rPr lang="en-US" dirty="0" err="1"/>
              <a:t>Decentralisation</a:t>
            </a:r>
            <a:endParaRPr lang="en-US" dirty="0"/>
          </a:p>
        </p:txBody>
      </p:sp>
      <p:sp>
        <p:nvSpPr>
          <p:cNvPr id="3" name="Content Placeholder 2"/>
          <p:cNvSpPr>
            <a:spLocks noGrp="1"/>
          </p:cNvSpPr>
          <p:nvPr>
            <p:ph idx="1"/>
          </p:nvPr>
        </p:nvSpPr>
        <p:spPr/>
        <p:txBody>
          <a:bodyPr/>
          <a:lstStyle/>
          <a:p>
            <a:r>
              <a:rPr lang="en-US" dirty="0"/>
              <a:t>Distributed Information Processing System in </a:t>
            </a:r>
            <a:r>
              <a:rPr lang="en-US" dirty="0" err="1"/>
              <a:t>organisation</a:t>
            </a:r>
            <a:r>
              <a:rPr lang="en-US" dirty="0"/>
              <a:t> implies the following concepts:-</a:t>
            </a:r>
          </a:p>
          <a:p>
            <a:pPr lvl="1"/>
            <a:r>
              <a:rPr lang="en-US" dirty="0"/>
              <a:t>Less </a:t>
            </a:r>
            <a:r>
              <a:rPr lang="en-US" dirty="0" err="1"/>
              <a:t>centralised</a:t>
            </a:r>
            <a:endParaRPr lang="en-US" dirty="0"/>
          </a:p>
          <a:p>
            <a:pPr lvl="1"/>
            <a:r>
              <a:rPr lang="en-US" dirty="0"/>
              <a:t>Allows access to central database = </a:t>
            </a:r>
            <a:r>
              <a:rPr lang="en-US" dirty="0" err="1"/>
              <a:t>centralised</a:t>
            </a:r>
            <a:endParaRPr lang="en-US" dirty="0"/>
          </a:p>
          <a:p>
            <a:pPr lvl="1"/>
            <a:r>
              <a:rPr lang="en-US" dirty="0"/>
              <a:t>Departments are allowed control over their own affairs = </a:t>
            </a:r>
            <a:r>
              <a:rPr lang="en-US" dirty="0" err="1"/>
              <a:t>decentralised</a:t>
            </a:r>
            <a:endParaRPr lang="en-US" dirty="0"/>
          </a:p>
          <a:p>
            <a:pPr lvl="1">
              <a:buNone/>
            </a:pPr>
            <a:endParaRPr lang="en-US" dirty="0"/>
          </a:p>
          <a:p>
            <a:pPr lvl="1">
              <a:buNone/>
            </a:pPr>
            <a:r>
              <a:rPr lang="en-US" dirty="0"/>
              <a:t>One advantage of this is that it encourages flexibility and responsibility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Centralisation</a:t>
            </a:r>
            <a:r>
              <a:rPr lang="en-US" dirty="0"/>
              <a:t> versus </a:t>
            </a:r>
            <a:r>
              <a:rPr lang="en-US" dirty="0" err="1"/>
              <a:t>Decentralisation</a:t>
            </a:r>
            <a:endParaRPr lang="en-US" dirty="0"/>
          </a:p>
        </p:txBody>
      </p:sp>
      <p:graphicFrame>
        <p:nvGraphicFramePr>
          <p:cNvPr id="4" name="Content Placeholder 3"/>
          <p:cNvGraphicFramePr>
            <a:graphicFrameLocks noGrp="1" noChangeAspect="1"/>
          </p:cNvGraphicFramePr>
          <p:nvPr>
            <p:ph idx="1"/>
          </p:nvPr>
        </p:nvGraphicFramePr>
        <p:xfrm>
          <a:off x="990600" y="1447800"/>
          <a:ext cx="7058025" cy="4067175"/>
        </p:xfrm>
        <a:graphic>
          <a:graphicData uri="http://schemas.openxmlformats.org/presentationml/2006/ole">
            <mc:AlternateContent xmlns:mc="http://schemas.openxmlformats.org/markup-compatibility/2006">
              <mc:Choice xmlns:v="urn:schemas-microsoft-com:vml" Requires="v">
                <p:oleObj spid="_x0000_s5128" name="Visio" r:id="rId3" imgW="7057644" imgH="4067175" progId="Visio.Drawing.11">
                  <p:embed/>
                </p:oleObj>
              </mc:Choice>
              <mc:Fallback>
                <p:oleObj name="Visio" r:id="rId3" imgW="7057644" imgH="4067175" progId="Visio.Drawing.11">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447800"/>
                        <a:ext cx="7058025" cy="406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txBox="1">
            <a:spLocks/>
          </p:cNvSpPr>
          <p:nvPr/>
        </p:nvSpPr>
        <p:spPr>
          <a:xfrm>
            <a:off x="1143000" y="5562600"/>
            <a:ext cx="7543800" cy="838200"/>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Organization</a:t>
            </a:r>
            <a:r>
              <a:rPr kumimoji="0" lang="en-US" sz="4400" b="0" i="0" u="none" strike="noStrike" kern="1200" cap="none" spc="0" normalizeH="0" noProof="0" dirty="0">
                <a:ln>
                  <a:noFill/>
                </a:ln>
                <a:solidFill>
                  <a:schemeClr val="tx1"/>
                </a:solidFill>
                <a:effectLst/>
                <a:uLnTx/>
                <a:uFillTx/>
                <a:latin typeface="+mj-lt"/>
                <a:ea typeface="+mj-ea"/>
                <a:cs typeface="+mj-cs"/>
              </a:rPr>
              <a:t> with Distributed </a:t>
            </a:r>
            <a:r>
              <a:rPr kumimoji="0" lang="en-US" sz="4400" b="0" i="0" strike="noStrike" kern="1200" cap="none" spc="0" normalizeH="0" noProof="0" dirty="0">
                <a:ln>
                  <a:noFill/>
                </a:ln>
                <a:solidFill>
                  <a:schemeClr val="tx1"/>
                </a:solidFill>
                <a:effectLst/>
                <a:uLnTx/>
                <a:uFillTx/>
                <a:latin typeface="+mj-lt"/>
                <a:ea typeface="+mj-ea"/>
                <a:cs typeface="+mj-cs"/>
              </a:rPr>
              <a:t>I</a:t>
            </a:r>
            <a:r>
              <a:rPr kumimoji="0" lang="en-US" sz="4400" b="0" i="0" u="none" strike="noStrike" kern="1200" cap="none" spc="0" normalizeH="0" noProof="0" dirty="0">
                <a:ln>
                  <a:noFill/>
                </a:ln>
                <a:solidFill>
                  <a:schemeClr val="tx1"/>
                </a:solidFill>
                <a:effectLst/>
                <a:uLnTx/>
                <a:uFillTx/>
                <a:latin typeface="+mj-lt"/>
                <a:ea typeface="+mj-ea"/>
                <a:cs typeface="+mj-cs"/>
              </a:rPr>
              <a:t>nformation Processing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a:t>A business </a:t>
            </a:r>
            <a:r>
              <a:rPr lang="en-US" dirty="0" err="1"/>
              <a:t>organisation</a:t>
            </a:r>
            <a:r>
              <a:rPr lang="en-US" dirty="0"/>
              <a:t> is an example of </a:t>
            </a:r>
            <a:r>
              <a:rPr lang="en-US" dirty="0" err="1"/>
              <a:t>organisational</a:t>
            </a:r>
            <a:r>
              <a:rPr lang="en-US" dirty="0"/>
              <a:t> system where economic resources(input) are transformed by various processes(processing) into goods and services(outputs)</a:t>
            </a:r>
          </a:p>
          <a:p>
            <a:pPr algn="just"/>
            <a:r>
              <a:rPr lang="en-US" dirty="0"/>
              <a:t>Information systems provides information(feedback) on the operations of the system to management for direction and maintenance of the system(control) as it exchanges inputs and outputs with its environment.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nvPr>
        </p:nvGraphicFramePr>
        <p:xfrm>
          <a:off x="403042" y="533400"/>
          <a:ext cx="7826558" cy="5867400"/>
        </p:xfrm>
        <a:graphic>
          <a:graphicData uri="http://schemas.openxmlformats.org/presentationml/2006/ole">
            <mc:AlternateContent xmlns:mc="http://schemas.openxmlformats.org/markup-compatibility/2006">
              <mc:Choice xmlns:v="urn:schemas-microsoft-com:vml" Requires="v">
                <p:oleObj spid="_x0000_s6152" name="Visio" r:id="rId3" imgW="8847963" imgH="7064883" progId="Visio.Drawing.11">
                  <p:embed/>
                </p:oleObj>
              </mc:Choice>
              <mc:Fallback>
                <p:oleObj name="Visio" r:id="rId3" imgW="8847963" imgH="7064883" progId="Visio.Drawing.11">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042" y="533400"/>
                        <a:ext cx="7826558" cy="586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848600" cy="1470025"/>
          </a:xfrm>
        </p:spPr>
        <p:txBody>
          <a:bodyPr>
            <a:normAutofit fontScale="90000"/>
          </a:bodyPr>
          <a:lstStyle/>
          <a:p>
            <a:r>
              <a:rPr lang="en-US" dirty="0"/>
              <a:t>Prime Work Areas In An </a:t>
            </a:r>
            <a:r>
              <a:rPr lang="en-US" sz="5300" dirty="0"/>
              <a:t>Organization</a:t>
            </a:r>
            <a:endParaRPr lang="en-US" dirty="0"/>
          </a:p>
        </p:txBody>
      </p:sp>
      <p:sp>
        <p:nvSpPr>
          <p:cNvPr id="3" name="Subtitle 2"/>
          <p:cNvSpPr>
            <a:spLocks noGrp="1"/>
          </p:cNvSpPr>
          <p:nvPr>
            <p:ph type="subTitle" idx="1"/>
          </p:nvPr>
        </p:nvSpPr>
        <p:spPr>
          <a:xfrm>
            <a:off x="5715000" y="6096000"/>
            <a:ext cx="2895600" cy="457200"/>
          </a:xfrm>
        </p:spPr>
        <p:txBody>
          <a:bodyPr>
            <a:normAutofit/>
          </a:bodyPr>
          <a:lstStyle/>
          <a:p>
            <a:pPr algn="just"/>
            <a:endParaRPr lang="en-US" sz="1800" dirty="0"/>
          </a:p>
        </p:txBody>
      </p:sp>
      <p:sp>
        <p:nvSpPr>
          <p:cNvPr id="4" name="Title 1"/>
          <p:cNvSpPr txBox="1">
            <a:spLocks/>
          </p:cNvSpPr>
          <p:nvPr/>
        </p:nvSpPr>
        <p:spPr>
          <a:xfrm>
            <a:off x="685800" y="2133600"/>
            <a:ext cx="7848600" cy="3810000"/>
          </a:xfrm>
          <a:prstGeom prst="rect">
            <a:avLst/>
          </a:prstGeom>
        </p:spPr>
        <p:txBody>
          <a:bodyPr vert="horz" lIns="91440" tIns="45720" rIns="91440" bIns="45720" rtlCol="0" anchor="ctr">
            <a:normAutofit fontScale="62500" lnSpcReduction="20000"/>
          </a:bodyPr>
          <a:lstStyle/>
          <a:p>
            <a:pPr algn="just">
              <a:lnSpc>
                <a:spcPct val="120000"/>
              </a:lnSpc>
            </a:pPr>
            <a:r>
              <a:rPr lang="en-US" sz="5800" dirty="0"/>
              <a:t>Some major Prime Work Areas are:</a:t>
            </a:r>
          </a:p>
          <a:p>
            <a:pPr lvl="1" algn="just">
              <a:lnSpc>
                <a:spcPct val="120000"/>
              </a:lnSpc>
              <a:buFont typeface="Arial" pitchFamily="34" charset="0"/>
              <a:buChar char="•"/>
            </a:pPr>
            <a:r>
              <a:rPr lang="en-US" sz="4400" dirty="0"/>
              <a:t> Production Control</a:t>
            </a:r>
          </a:p>
          <a:p>
            <a:pPr lvl="1" algn="just">
              <a:lnSpc>
                <a:spcPct val="120000"/>
              </a:lnSpc>
              <a:buFont typeface="Arial" pitchFamily="34" charset="0"/>
              <a:buChar char="•"/>
            </a:pPr>
            <a:r>
              <a:rPr lang="en-US" sz="4400" dirty="0"/>
              <a:t> Stock Control</a:t>
            </a:r>
          </a:p>
          <a:p>
            <a:pPr lvl="1" algn="just">
              <a:lnSpc>
                <a:spcPct val="120000"/>
              </a:lnSpc>
              <a:buFont typeface="Arial" pitchFamily="34" charset="0"/>
              <a:buChar char="•"/>
            </a:pPr>
            <a:r>
              <a:rPr lang="en-US" sz="4400" dirty="0"/>
              <a:t> Costing</a:t>
            </a:r>
          </a:p>
          <a:p>
            <a:pPr lvl="1" algn="just">
              <a:lnSpc>
                <a:spcPct val="120000"/>
              </a:lnSpc>
              <a:buFont typeface="Arial" pitchFamily="34" charset="0"/>
              <a:buChar char="•"/>
            </a:pPr>
            <a:r>
              <a:rPr lang="en-US" sz="4400" dirty="0"/>
              <a:t> Purchases control and accounting </a:t>
            </a:r>
          </a:p>
          <a:p>
            <a:pPr lvl="1" algn="just">
              <a:lnSpc>
                <a:spcPct val="120000"/>
              </a:lnSpc>
              <a:buFont typeface="Arial" pitchFamily="34" charset="0"/>
              <a:buChar char="•"/>
            </a:pPr>
            <a:r>
              <a:rPr lang="en-US" sz="4400" dirty="0"/>
              <a:t> Sales orders and accounting </a:t>
            </a:r>
          </a:p>
          <a:p>
            <a:pPr lvl="1" algn="just">
              <a:lnSpc>
                <a:spcPct val="120000"/>
              </a:lnSpc>
              <a:buFont typeface="Arial" pitchFamily="34" charset="0"/>
              <a:buChar char="•"/>
            </a:pPr>
            <a:r>
              <a:rPr lang="en-US" sz="4400" dirty="0"/>
              <a:t> Wages accounting </a:t>
            </a:r>
          </a:p>
          <a:p>
            <a:pPr lvl="1" algn="just">
              <a:lnSpc>
                <a:spcPct val="120000"/>
              </a:lnSpc>
              <a:buFont typeface="Arial" pitchFamily="34" charset="0"/>
              <a:buChar char="•"/>
            </a:pPr>
            <a:r>
              <a:rPr lang="en-US" sz="4400" dirty="0"/>
              <a:t> Human resource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Interrelationship of Work Areas and Management Information in a Manufacturing Organization</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477501471"/>
              </p:ext>
            </p:extLst>
          </p:nvPr>
        </p:nvGraphicFramePr>
        <p:xfrm>
          <a:off x="369194" y="1524000"/>
          <a:ext cx="8763000" cy="4935558"/>
        </p:xfrm>
        <a:graphic>
          <a:graphicData uri="http://schemas.openxmlformats.org/presentationml/2006/ole">
            <mc:AlternateContent xmlns:mc="http://schemas.openxmlformats.org/markup-compatibility/2006">
              <mc:Choice xmlns:v="urn:schemas-microsoft-com:vml" Requires="v">
                <p:oleObj spid="_x0000_s1032" name="Visio" r:id="rId3" imgW="9762363" imgH="6904863" progId="Visio.Drawing.11">
                  <p:embed/>
                </p:oleObj>
              </mc:Choice>
              <mc:Fallback>
                <p:oleObj name="Visio" r:id="rId3" imgW="9762363" imgH="6904863" progId="Visio.Drawing.11">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194" y="1524000"/>
                        <a:ext cx="8763000" cy="49355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txBox="1">
            <a:spLocks/>
          </p:cNvSpPr>
          <p:nvPr/>
        </p:nvSpPr>
        <p:spPr>
          <a:xfrm>
            <a:off x="5181600" y="6019800"/>
            <a:ext cx="35052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chemeClr val="tx1"/>
                </a:solidFill>
                <a:effectLst/>
                <a:uLnTx/>
                <a:uFillTx/>
                <a:latin typeface="+mj-lt"/>
                <a:ea typeface="+mj-ea"/>
                <a:cs typeface="+mj-cs"/>
              </a:rPr>
              <a:t>Management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Interrelationship of Work Areas and Management Information in a School</a:t>
            </a:r>
          </a:p>
        </p:txBody>
      </p:sp>
      <p:graphicFrame>
        <p:nvGraphicFramePr>
          <p:cNvPr id="7" name="Content Placeholder 6"/>
          <p:cNvGraphicFramePr>
            <a:graphicFrameLocks noGrp="1" noChangeAspect="1"/>
          </p:cNvGraphicFramePr>
          <p:nvPr>
            <p:ph idx="1"/>
          </p:nvPr>
        </p:nvGraphicFramePr>
        <p:xfrm>
          <a:off x="304800" y="1295400"/>
          <a:ext cx="8382000" cy="4648200"/>
        </p:xfrm>
        <a:graphic>
          <a:graphicData uri="http://schemas.openxmlformats.org/presentationml/2006/ole">
            <mc:AlternateContent xmlns:mc="http://schemas.openxmlformats.org/markup-compatibility/2006">
              <mc:Choice xmlns:v="urn:schemas-microsoft-com:vml" Requires="v">
                <p:oleObj spid="_x0000_s2058" name="Visio" r:id="rId3" imgW="9929241" imgH="6904863" progId="Visio.Drawing.11">
                  <p:embed/>
                </p:oleObj>
              </mc:Choice>
              <mc:Fallback>
                <p:oleObj name="Visio" r:id="rId3" imgW="9929241" imgH="6904863" progId="Visio.Drawing.11">
                  <p:embed/>
                  <p:pic>
                    <p:nvPicPr>
                      <p:cNvPr id="0" name="Content Placeholder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95400"/>
                        <a:ext cx="8382000" cy="464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itle 1"/>
          <p:cNvSpPr txBox="1">
            <a:spLocks/>
          </p:cNvSpPr>
          <p:nvPr/>
        </p:nvSpPr>
        <p:spPr>
          <a:xfrm>
            <a:off x="4953000" y="5562600"/>
            <a:ext cx="35052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chemeClr val="tx1"/>
                </a:solidFill>
                <a:effectLst/>
                <a:uLnTx/>
                <a:uFillTx/>
                <a:latin typeface="+mj-lt"/>
                <a:ea typeface="+mj-ea"/>
                <a:cs typeface="+mj-cs"/>
              </a:rPr>
              <a:t>Management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From the figures in the previous slides, it can be seen in broad outline the way in which work areas connect together and contribute to the financial and management accounting statements or the academic and management accounting statements.</a:t>
            </a:r>
          </a:p>
          <a:p>
            <a:r>
              <a:rPr lang="en-US" dirty="0"/>
              <a:t>We move on to how the systems are then integrated.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a:t>Integration in Systems</a:t>
            </a:r>
          </a:p>
        </p:txBody>
      </p:sp>
      <p:sp>
        <p:nvSpPr>
          <p:cNvPr id="3" name="Content Placeholder 2"/>
          <p:cNvSpPr>
            <a:spLocks noGrp="1"/>
          </p:cNvSpPr>
          <p:nvPr>
            <p:ph idx="1"/>
          </p:nvPr>
        </p:nvSpPr>
        <p:spPr>
          <a:xfrm>
            <a:off x="457200" y="1371600"/>
            <a:ext cx="8229600" cy="4754563"/>
          </a:xfrm>
        </p:spPr>
        <p:txBody>
          <a:bodyPr/>
          <a:lstStyle/>
          <a:p>
            <a:r>
              <a:rPr lang="en-US" dirty="0"/>
              <a:t>The Work areas are closely connected and that certain items of data affect several of them.</a:t>
            </a:r>
          </a:p>
          <a:p>
            <a:r>
              <a:rPr lang="en-US" dirty="0"/>
              <a:t>Similarly, the information arising from the work areas contribute to the final information required by management and users.</a:t>
            </a:r>
          </a:p>
          <a:p>
            <a:r>
              <a:rPr lang="en-US" dirty="0"/>
              <a:t>The above two points about work areas give rise to the concept of an integrated system.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a:t>Integration in Systems</a:t>
            </a:r>
          </a:p>
        </p:txBody>
      </p:sp>
      <p:sp>
        <p:nvSpPr>
          <p:cNvPr id="3" name="Content Placeholder 2"/>
          <p:cNvSpPr>
            <a:spLocks noGrp="1"/>
          </p:cNvSpPr>
          <p:nvPr>
            <p:ph idx="1"/>
          </p:nvPr>
        </p:nvSpPr>
        <p:spPr>
          <a:xfrm>
            <a:off x="457200" y="1371600"/>
            <a:ext cx="8229600" cy="5486400"/>
          </a:xfrm>
        </p:spPr>
        <p:txBody>
          <a:bodyPr>
            <a:normAutofit lnSpcReduction="10000"/>
          </a:bodyPr>
          <a:lstStyle/>
          <a:p>
            <a:r>
              <a:rPr lang="en-US" dirty="0"/>
              <a:t>This implies that each department work is carried out in such a way that it interrelates with that of the others.</a:t>
            </a:r>
          </a:p>
          <a:p>
            <a:r>
              <a:rPr lang="en-US" dirty="0"/>
              <a:t>Each piece of data is recorded once only and thereafter passes through the company in the same form.</a:t>
            </a:r>
          </a:p>
          <a:p>
            <a:r>
              <a:rPr lang="en-US" dirty="0"/>
              <a:t>These notions are only truly implemented by the employment of:</a:t>
            </a:r>
          </a:p>
          <a:p>
            <a:pPr lvl="1"/>
            <a:r>
              <a:rPr lang="en-US" dirty="0"/>
              <a:t>Computer based systems - giving rise to integrated information processing</a:t>
            </a:r>
          </a:p>
          <a:p>
            <a:pPr lvl="1"/>
            <a:r>
              <a:rPr lang="en-US" dirty="0"/>
              <a:t>Database management systems</a:t>
            </a:r>
          </a:p>
          <a:p>
            <a:pPr>
              <a:buFont typeface="Wingdings" pitchFamily="2" charset="2"/>
              <a:buChar char="Ø"/>
            </a:pPr>
            <a:endParaRPr lang="en-US" dirty="0"/>
          </a:p>
          <a:p>
            <a:pPr>
              <a:buFont typeface="Wingdings" pitchFamily="2" charset="2"/>
              <a:buChar char="Ø"/>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Centralisation</a:t>
            </a:r>
            <a:r>
              <a:rPr lang="en-US" dirty="0"/>
              <a:t> versus </a:t>
            </a:r>
            <a:r>
              <a:rPr lang="en-US" dirty="0" err="1"/>
              <a:t>Decentralisation</a:t>
            </a:r>
            <a:endParaRPr lang="en-US" dirty="0"/>
          </a:p>
        </p:txBody>
      </p:sp>
      <p:sp>
        <p:nvSpPr>
          <p:cNvPr id="3" name="Content Placeholder 2"/>
          <p:cNvSpPr>
            <a:spLocks noGrp="1"/>
          </p:cNvSpPr>
          <p:nvPr>
            <p:ph idx="1"/>
          </p:nvPr>
        </p:nvSpPr>
        <p:spPr/>
        <p:txBody>
          <a:bodyPr/>
          <a:lstStyle/>
          <a:p>
            <a:r>
              <a:rPr lang="en-US" dirty="0" err="1"/>
              <a:t>Centralised</a:t>
            </a:r>
            <a:r>
              <a:rPr lang="en-US" dirty="0"/>
              <a:t> Information processing system in organization implies the following concepts:-</a:t>
            </a:r>
          </a:p>
          <a:p>
            <a:pPr lvl="1"/>
            <a:r>
              <a:rPr lang="en-US" dirty="0"/>
              <a:t> All departments using one source of data</a:t>
            </a:r>
          </a:p>
          <a:p>
            <a:pPr lvl="1"/>
            <a:r>
              <a:rPr lang="en-US" dirty="0"/>
              <a:t>One large computer</a:t>
            </a:r>
          </a:p>
          <a:p>
            <a:pPr lvl="1"/>
            <a:r>
              <a:rPr lang="en-US" dirty="0"/>
              <a:t>Terminals added to large computer, some sited at distant places</a:t>
            </a:r>
          </a:p>
          <a:p>
            <a:pPr lvl="1"/>
            <a:r>
              <a:rPr lang="en-US" dirty="0"/>
              <a:t>All records could be held at one central location but nevertheless accessed from several departments at other locations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Centralisation</a:t>
            </a:r>
            <a:r>
              <a:rPr lang="en-US" dirty="0"/>
              <a:t> versus </a:t>
            </a:r>
            <a:r>
              <a:rPr lang="en-US" dirty="0" err="1"/>
              <a:t>Decentralisation</a:t>
            </a:r>
            <a:endParaRPr lang="en-US" dirty="0"/>
          </a:p>
        </p:txBody>
      </p:sp>
      <p:graphicFrame>
        <p:nvGraphicFramePr>
          <p:cNvPr id="4" name="Content Placeholder 3"/>
          <p:cNvGraphicFramePr>
            <a:graphicFrameLocks noGrp="1" noChangeAspect="1"/>
          </p:cNvGraphicFramePr>
          <p:nvPr>
            <p:ph idx="1"/>
          </p:nvPr>
        </p:nvGraphicFramePr>
        <p:xfrm>
          <a:off x="1295400" y="1600200"/>
          <a:ext cx="5876925" cy="3767138"/>
        </p:xfrm>
        <a:graphic>
          <a:graphicData uri="http://schemas.openxmlformats.org/presentationml/2006/ole">
            <mc:AlternateContent xmlns:mc="http://schemas.openxmlformats.org/markup-compatibility/2006">
              <mc:Choice xmlns:v="urn:schemas-microsoft-com:vml" Requires="v">
                <p:oleObj spid="_x0000_s3080" name="Visio" r:id="rId3" imgW="5876163" imgH="3767709" progId="Visio.Drawing.11">
                  <p:embed/>
                </p:oleObj>
              </mc:Choice>
              <mc:Fallback>
                <p:oleObj name="Visio" r:id="rId3" imgW="5876163" imgH="3767709" progId="Visio.Drawing.11">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00200"/>
                        <a:ext cx="5876925" cy="3767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txBox="1">
            <a:spLocks/>
          </p:cNvSpPr>
          <p:nvPr/>
        </p:nvSpPr>
        <p:spPr>
          <a:xfrm>
            <a:off x="1066800" y="5334000"/>
            <a:ext cx="7543800" cy="838200"/>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Organization</a:t>
            </a:r>
            <a:r>
              <a:rPr kumimoji="0" lang="en-US" sz="4400" b="0" i="0" u="none" strike="noStrike" kern="1200" cap="none" spc="0" normalizeH="0" noProof="0" dirty="0">
                <a:ln>
                  <a:noFill/>
                </a:ln>
                <a:solidFill>
                  <a:schemeClr val="tx1"/>
                </a:solidFill>
                <a:effectLst/>
                <a:uLnTx/>
                <a:uFillTx/>
                <a:latin typeface="+mj-lt"/>
                <a:ea typeface="+mj-ea"/>
                <a:cs typeface="+mj-cs"/>
              </a:rPr>
              <a:t> with </a:t>
            </a:r>
            <a:r>
              <a:rPr lang="en-US" sz="4400" dirty="0">
                <a:latin typeface="+mj-lt"/>
                <a:ea typeface="+mj-ea"/>
                <a:cs typeface="+mj-cs"/>
              </a:rPr>
              <a:t>C</a:t>
            </a:r>
            <a:r>
              <a:rPr kumimoji="0" lang="en-US" sz="4400" b="0" i="0" u="none" strike="noStrike" kern="1200" cap="none" spc="0" normalizeH="0" noProof="0" dirty="0" err="1">
                <a:ln>
                  <a:noFill/>
                </a:ln>
                <a:solidFill>
                  <a:schemeClr val="tx1"/>
                </a:solidFill>
                <a:effectLst/>
                <a:uLnTx/>
                <a:uFillTx/>
                <a:latin typeface="+mj-lt"/>
                <a:ea typeface="+mj-ea"/>
                <a:cs typeface="+mj-cs"/>
              </a:rPr>
              <a:t>entralised</a:t>
            </a:r>
            <a:r>
              <a:rPr kumimoji="0" lang="en-US" sz="4400" b="0" i="0" u="none" strike="noStrike" kern="1200" cap="none" spc="0" normalizeH="0" noProof="0" dirty="0">
                <a:ln>
                  <a:noFill/>
                </a:ln>
                <a:solidFill>
                  <a:schemeClr val="tx1"/>
                </a:solidFill>
                <a:effectLst/>
                <a:uLnTx/>
                <a:uFillTx/>
                <a:latin typeface="+mj-lt"/>
                <a:ea typeface="+mj-ea"/>
                <a:cs typeface="+mj-cs"/>
              </a:rPr>
              <a:t> </a:t>
            </a:r>
            <a:r>
              <a:rPr kumimoji="0" lang="en-US" sz="4400" b="0" i="0" strike="noStrike" kern="1200" cap="none" spc="0" normalizeH="0" noProof="0" dirty="0">
                <a:ln>
                  <a:noFill/>
                </a:ln>
                <a:solidFill>
                  <a:schemeClr val="tx1"/>
                </a:solidFill>
                <a:effectLst/>
                <a:uLnTx/>
                <a:uFillTx/>
                <a:latin typeface="+mj-lt"/>
                <a:ea typeface="+mj-ea"/>
                <a:cs typeface="+mj-cs"/>
              </a:rPr>
              <a:t>I</a:t>
            </a:r>
            <a:r>
              <a:rPr kumimoji="0" lang="en-US" sz="4400" b="0" i="0" u="none" strike="noStrike" kern="1200" cap="none" spc="0" normalizeH="0" noProof="0" dirty="0">
                <a:ln>
                  <a:noFill/>
                </a:ln>
                <a:solidFill>
                  <a:schemeClr val="tx1"/>
                </a:solidFill>
                <a:effectLst/>
                <a:uLnTx/>
                <a:uFillTx/>
                <a:latin typeface="+mj-lt"/>
                <a:ea typeface="+mj-ea"/>
                <a:cs typeface="+mj-cs"/>
              </a:rPr>
              <a:t>nformation Processing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485</Words>
  <Application>Microsoft Office PowerPoint</Application>
  <PresentationFormat>On-screen Show (4:3)</PresentationFormat>
  <Paragraphs>52</Paragraphs>
  <Slides>15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0" baseType="lpstr">
      <vt:lpstr>Arial</vt:lpstr>
      <vt:lpstr>Calibri</vt:lpstr>
      <vt:lpstr>Wingdings</vt:lpstr>
      <vt:lpstr>Office Theme</vt:lpstr>
      <vt:lpstr>Visio</vt:lpstr>
      <vt:lpstr>  Prime Work Areas In An Organization   </vt:lpstr>
      <vt:lpstr>Prime Work Areas In An Organization</vt:lpstr>
      <vt:lpstr>Interrelationship of Work Areas and Management Information in a Manufacturing Organization</vt:lpstr>
      <vt:lpstr>Interrelationship of Work Areas and Management Information in a School</vt:lpstr>
      <vt:lpstr>PowerPoint Presentation</vt:lpstr>
      <vt:lpstr>Integration in Systems</vt:lpstr>
      <vt:lpstr>Integration in Systems</vt:lpstr>
      <vt:lpstr>Centralisation versus Decentralisation</vt:lpstr>
      <vt:lpstr>Centralisation versus Decentralisation</vt:lpstr>
      <vt:lpstr>Centralisation versus Decentralisation</vt:lpstr>
      <vt:lpstr>Centralisation versus Decentralisation</vt:lpstr>
      <vt:lpstr>Centralisation versus Decentralisation</vt:lpstr>
      <vt:lpstr>Centralisation versus Decentralisation</vt:lpstr>
      <vt:lpstr>PowerPoint Presentation</vt:lpstr>
      <vt:lpstr>PowerPoint Presentation</vt:lpstr>
    </vt:vector>
  </TitlesOfParts>
  <Company>Ashley's Intel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Musman</dc:creator>
  <cp:lastModifiedBy>charles nutrot</cp:lastModifiedBy>
  <cp:revision>38</cp:revision>
  <dcterms:created xsi:type="dcterms:W3CDTF">2011-10-03T11:10:49Z</dcterms:created>
  <dcterms:modified xsi:type="dcterms:W3CDTF">2018-11-04T11:32:06Z</dcterms:modified>
</cp:coreProperties>
</file>