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92" r:id="rId9"/>
    <p:sldId id="293" r:id="rId10"/>
    <p:sldId id="294" r:id="rId11"/>
    <p:sldId id="295" r:id="rId12"/>
    <p:sldId id="296" r:id="rId13"/>
    <p:sldId id="297" r:id="rId14"/>
    <p:sldId id="313" r:id="rId15"/>
    <p:sldId id="279" r:id="rId16"/>
    <p:sldId id="280" r:id="rId17"/>
    <p:sldId id="281" r:id="rId18"/>
    <p:sldId id="301" r:id="rId19"/>
    <p:sldId id="302" r:id="rId20"/>
    <p:sldId id="303" r:id="rId21"/>
    <p:sldId id="282" r:id="rId22"/>
    <p:sldId id="283" r:id="rId23"/>
    <p:sldId id="284" r:id="rId24"/>
    <p:sldId id="290" r:id="rId25"/>
    <p:sldId id="286" r:id="rId26"/>
    <p:sldId id="287" r:id="rId27"/>
    <p:sldId id="289" r:id="rId28"/>
    <p:sldId id="288" r:id="rId29"/>
    <p:sldId id="291" r:id="rId30"/>
    <p:sldId id="304" r:id="rId31"/>
    <p:sldId id="305" r:id="rId32"/>
    <p:sldId id="306" r:id="rId33"/>
    <p:sldId id="298" r:id="rId34"/>
    <p:sldId id="307" r:id="rId35"/>
    <p:sldId id="308" r:id="rId36"/>
    <p:sldId id="310" r:id="rId37"/>
    <p:sldId id="309" r:id="rId38"/>
    <p:sldId id="311" r:id="rId39"/>
    <p:sldId id="312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15C9-686F-425B-B374-A471E3A3A82F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44AB-4083-499E-9ED6-936568B65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352800" y="1905000"/>
            <a:ext cx="3505200" cy="411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62000" y="1905000"/>
            <a:ext cx="2590800" cy="411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Module 6 : </a:t>
            </a:r>
            <a:r>
              <a:rPr lang="en-US" dirty="0" smtClean="0"/>
              <a:t>Types of Business Information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u="sng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                              </a:t>
            </a:r>
            <a:r>
              <a:rPr lang="en-US" sz="1400" b="1" dirty="0" smtClean="0"/>
              <a:t>interdependence  </a:t>
            </a:r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endParaRPr lang="en-US" sz="1400" b="1" u="sng" dirty="0" smtClean="0"/>
          </a:p>
          <a:p>
            <a:pPr>
              <a:buNone/>
            </a:pPr>
            <a:r>
              <a:rPr lang="en-US" sz="1400" b="1" dirty="0" smtClean="0"/>
              <a:t>                         ORGANIZATION                                                 INFORMATION SYSTEM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809625" y="3200400"/>
            <a:ext cx="14478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Business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GB" sz="1200" i="1" dirty="0" smtClean="0">
                <a:solidFill>
                  <a:schemeClr val="tx1"/>
                </a:solidFill>
              </a:rPr>
              <a:t>Strategy</a:t>
            </a:r>
          </a:p>
          <a:p>
            <a:pPr>
              <a:buFont typeface="Arial" pitchFamily="34" charset="0"/>
              <a:buChar char="•"/>
            </a:pPr>
            <a:r>
              <a:rPr lang="en-GB" sz="1200" i="1" dirty="0" smtClean="0">
                <a:solidFill>
                  <a:schemeClr val="tx1"/>
                </a:solidFill>
              </a:rPr>
              <a:t>Rules</a:t>
            </a:r>
          </a:p>
          <a:p>
            <a:pPr>
              <a:buFont typeface="Arial" pitchFamily="34" charset="0"/>
              <a:buChar char="•"/>
            </a:pPr>
            <a:r>
              <a:rPr lang="en-GB" sz="1200" i="1" dirty="0" smtClean="0">
                <a:solidFill>
                  <a:schemeClr val="tx1"/>
                </a:solidFill>
              </a:rPr>
              <a:t>procedures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3429000"/>
            <a:ext cx="1066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Software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10225" y="4752975"/>
            <a:ext cx="1066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Tele-</a:t>
            </a:r>
          </a:p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communication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91175" y="2286000"/>
            <a:ext cx="11430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Hardware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10225" y="3505200"/>
            <a:ext cx="10668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smtClean="0">
                <a:solidFill>
                  <a:schemeClr val="tx1"/>
                </a:solidFill>
              </a:rPr>
              <a:t>Database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2286000" y="3733800"/>
            <a:ext cx="14097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entagon 20"/>
          <p:cNvSpPr/>
          <p:nvPr/>
        </p:nvSpPr>
        <p:spPr>
          <a:xfrm>
            <a:off x="5181600" y="2667000"/>
            <a:ext cx="45719" cy="2743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entagon 21"/>
          <p:cNvSpPr/>
          <p:nvPr/>
        </p:nvSpPr>
        <p:spPr>
          <a:xfrm>
            <a:off x="5181600" y="2667000"/>
            <a:ext cx="381000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entagon 22"/>
          <p:cNvSpPr/>
          <p:nvPr/>
        </p:nvSpPr>
        <p:spPr>
          <a:xfrm>
            <a:off x="4848225" y="3952875"/>
            <a:ext cx="762000" cy="457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entagon 23"/>
          <p:cNvSpPr/>
          <p:nvPr/>
        </p:nvSpPr>
        <p:spPr>
          <a:xfrm>
            <a:off x="5229225" y="5353050"/>
            <a:ext cx="381000" cy="457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Knowledge Work System (KWS)</a:t>
            </a:r>
          </a:p>
          <a:p>
            <a:pPr lvl="1">
              <a:buNone/>
            </a:pPr>
            <a:r>
              <a:rPr lang="en-US" sz="2400" b="1" dirty="0" smtClean="0"/>
              <a:t>Information Inputs</a:t>
            </a:r>
          </a:p>
          <a:p>
            <a:pPr lvl="1">
              <a:buNone/>
            </a:pPr>
            <a:r>
              <a:rPr lang="en-US" sz="2400" dirty="0" smtClean="0"/>
              <a:t>		design specifications</a:t>
            </a:r>
          </a:p>
          <a:p>
            <a:pPr lvl="1">
              <a:buNone/>
            </a:pPr>
            <a:r>
              <a:rPr lang="en-US" sz="2400" dirty="0" smtClean="0"/>
              <a:t>		knowledge base</a:t>
            </a:r>
          </a:p>
          <a:p>
            <a:pPr lvl="1">
              <a:buNone/>
            </a:pPr>
            <a:r>
              <a:rPr lang="en-US" sz="2400" b="1" dirty="0" smtClean="0"/>
              <a:t>Processing</a:t>
            </a:r>
          </a:p>
          <a:p>
            <a:pPr lvl="1">
              <a:buNone/>
            </a:pPr>
            <a:r>
              <a:rPr lang="en-US" sz="2400" dirty="0" smtClean="0"/>
              <a:t>		modeling, simulation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Information Outputs</a:t>
            </a:r>
          </a:p>
          <a:p>
            <a:pPr lvl="1">
              <a:buNone/>
            </a:pPr>
            <a:r>
              <a:rPr lang="en-US" sz="2400" dirty="0" smtClean="0"/>
              <a:t>		models, graphics</a:t>
            </a:r>
          </a:p>
          <a:p>
            <a:pPr lvl="1">
              <a:buNone/>
            </a:pPr>
            <a:r>
              <a:rPr lang="en-US" sz="2400" b="1" dirty="0" smtClean="0"/>
              <a:t>Users</a:t>
            </a:r>
          </a:p>
          <a:p>
            <a:pPr lvl="1">
              <a:buNone/>
            </a:pPr>
            <a:r>
              <a:rPr lang="en-US" sz="2400" dirty="0" smtClean="0"/>
              <a:t>		professionals, technical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Management Information System (MIS)</a:t>
            </a:r>
          </a:p>
          <a:p>
            <a:pPr lvl="1">
              <a:buNone/>
            </a:pPr>
            <a:r>
              <a:rPr lang="en-US" sz="2400" b="1" dirty="0" smtClean="0"/>
              <a:t>Information Inputs</a:t>
            </a:r>
          </a:p>
          <a:p>
            <a:pPr lvl="1">
              <a:buNone/>
            </a:pPr>
            <a:r>
              <a:rPr lang="en-US" sz="2400" dirty="0" smtClean="0"/>
              <a:t>		summary transaction data</a:t>
            </a:r>
          </a:p>
          <a:p>
            <a:pPr lvl="1">
              <a:buNone/>
            </a:pPr>
            <a:r>
              <a:rPr lang="en-US" sz="2400" dirty="0" smtClean="0"/>
              <a:t>		high-volume data</a:t>
            </a:r>
          </a:p>
          <a:p>
            <a:pPr lvl="1">
              <a:buNone/>
            </a:pPr>
            <a:r>
              <a:rPr lang="en-US" sz="2400" dirty="0" smtClean="0"/>
              <a:t>		simple models</a:t>
            </a:r>
          </a:p>
          <a:p>
            <a:pPr lvl="1">
              <a:buNone/>
            </a:pPr>
            <a:r>
              <a:rPr lang="en-US" sz="2400" b="1" dirty="0" smtClean="0"/>
              <a:t>Processing</a:t>
            </a:r>
          </a:p>
          <a:p>
            <a:pPr lvl="1">
              <a:buNone/>
            </a:pPr>
            <a:r>
              <a:rPr lang="en-US" sz="2400" dirty="0" smtClean="0"/>
              <a:t>		routine reports, simple models, low-level-analysis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Information Outputs</a:t>
            </a:r>
          </a:p>
          <a:p>
            <a:pPr lvl="1">
              <a:buNone/>
            </a:pPr>
            <a:r>
              <a:rPr lang="en-US" sz="2400" dirty="0" smtClean="0"/>
              <a:t>		summary and exception reports</a:t>
            </a:r>
          </a:p>
          <a:p>
            <a:pPr lvl="1">
              <a:buNone/>
            </a:pPr>
            <a:r>
              <a:rPr lang="en-US" sz="2400" b="1" dirty="0" smtClean="0"/>
              <a:t>Users</a:t>
            </a:r>
          </a:p>
          <a:p>
            <a:pPr lvl="1">
              <a:buNone/>
            </a:pPr>
            <a:r>
              <a:rPr lang="en-US" sz="2400" dirty="0" smtClean="0"/>
              <a:t>	middle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Decision Support System (DSS)</a:t>
            </a:r>
          </a:p>
          <a:p>
            <a:pPr lvl="1">
              <a:buNone/>
            </a:pPr>
            <a:r>
              <a:rPr lang="en-US" sz="2400" b="1" dirty="0" smtClean="0"/>
              <a:t>Information Inputs</a:t>
            </a:r>
          </a:p>
          <a:p>
            <a:pPr lvl="1">
              <a:buNone/>
            </a:pPr>
            <a:r>
              <a:rPr lang="en-US" sz="2400" dirty="0" smtClean="0"/>
              <a:t>		low-volume data</a:t>
            </a:r>
          </a:p>
          <a:p>
            <a:pPr lvl="1">
              <a:buNone/>
            </a:pPr>
            <a:r>
              <a:rPr lang="en-US" sz="2400" dirty="0" smtClean="0"/>
              <a:t>		analytic models</a:t>
            </a:r>
          </a:p>
          <a:p>
            <a:pPr lvl="1">
              <a:buNone/>
            </a:pPr>
            <a:r>
              <a:rPr lang="en-US" sz="2400" b="1" dirty="0" smtClean="0"/>
              <a:t>Processing</a:t>
            </a:r>
          </a:p>
          <a:p>
            <a:pPr lvl="1">
              <a:buNone/>
            </a:pPr>
            <a:r>
              <a:rPr lang="en-US" sz="2400" dirty="0" smtClean="0"/>
              <a:t>		interactive; simulation; analysis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Information Outputs</a:t>
            </a:r>
          </a:p>
          <a:p>
            <a:pPr lvl="1">
              <a:buNone/>
            </a:pPr>
            <a:r>
              <a:rPr lang="en-US" sz="2400" dirty="0" smtClean="0"/>
              <a:t>		special reports; decision analyses; responses to queries</a:t>
            </a:r>
          </a:p>
          <a:p>
            <a:pPr lvl="1">
              <a:buNone/>
            </a:pPr>
            <a:r>
              <a:rPr lang="en-US" sz="2400" b="1" dirty="0" smtClean="0"/>
              <a:t>Users</a:t>
            </a:r>
          </a:p>
          <a:p>
            <a:pPr lvl="1">
              <a:buNone/>
            </a:pPr>
            <a:r>
              <a:rPr lang="en-US" sz="2400" dirty="0" smtClean="0"/>
              <a:t>	professional staff;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Executive Support System (ESS)</a:t>
            </a:r>
          </a:p>
          <a:p>
            <a:pPr lvl="1">
              <a:buNone/>
            </a:pPr>
            <a:r>
              <a:rPr lang="en-US" sz="2400" b="1" dirty="0" smtClean="0"/>
              <a:t>Information Inputs</a:t>
            </a:r>
          </a:p>
          <a:p>
            <a:pPr lvl="1">
              <a:buNone/>
            </a:pPr>
            <a:r>
              <a:rPr lang="en-US" sz="2400" dirty="0" smtClean="0"/>
              <a:t>		aggregate data</a:t>
            </a:r>
          </a:p>
          <a:p>
            <a:pPr lvl="1">
              <a:buNone/>
            </a:pPr>
            <a:r>
              <a:rPr lang="en-US" sz="2400" dirty="0" smtClean="0"/>
              <a:t>		external</a:t>
            </a:r>
          </a:p>
          <a:p>
            <a:pPr lvl="1">
              <a:buNone/>
            </a:pPr>
            <a:r>
              <a:rPr lang="en-US" sz="2400" dirty="0" smtClean="0"/>
              <a:t>		internal</a:t>
            </a:r>
          </a:p>
          <a:p>
            <a:pPr lvl="1">
              <a:buNone/>
            </a:pPr>
            <a:r>
              <a:rPr lang="en-US" sz="2400" b="1" dirty="0" smtClean="0"/>
              <a:t>Processing</a:t>
            </a:r>
          </a:p>
          <a:p>
            <a:pPr lvl="1">
              <a:buNone/>
            </a:pPr>
            <a:r>
              <a:rPr lang="en-US" sz="2400" dirty="0" smtClean="0"/>
              <a:t>		graphics; simulations; interactive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Information Outputs</a:t>
            </a:r>
          </a:p>
          <a:p>
            <a:pPr lvl="1">
              <a:buNone/>
            </a:pPr>
            <a:r>
              <a:rPr lang="en-US" sz="2400" dirty="0" smtClean="0"/>
              <a:t>		projections; responses to queries</a:t>
            </a:r>
          </a:p>
          <a:p>
            <a:pPr lvl="1">
              <a:buNone/>
            </a:pPr>
            <a:r>
              <a:rPr lang="en-US" sz="2400" b="1" dirty="0" smtClean="0"/>
              <a:t>Users</a:t>
            </a:r>
          </a:p>
          <a:p>
            <a:pPr lvl="1">
              <a:buNone/>
            </a:pPr>
            <a:r>
              <a:rPr lang="en-US" sz="2400" dirty="0" smtClean="0"/>
              <a:t>	senior managers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en-US" dirty="0"/>
              <a:t>Functional Business Applications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GB" sz="3600" dirty="0" smtClean="0"/>
              <a:t>CHARACTERISTICS OF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 algn="ctr">
              <a:buNone/>
            </a:pPr>
            <a:r>
              <a:rPr lang="en-GB" sz="4000" dirty="0" smtClean="0">
                <a:solidFill>
                  <a:srgbClr val="C00000"/>
                </a:solidFill>
              </a:rPr>
              <a:t> Functional Business Applications </a:t>
            </a:r>
            <a:endParaRPr lang="en-GB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1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mtClean="0"/>
              <a:t>Transactions </a:t>
            </a:r>
            <a:r>
              <a:rPr lang="en-GB" dirty="0" smtClean="0"/>
              <a:t>Processing System (TPS)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None/>
            </a:pPr>
            <a:r>
              <a:rPr lang="en-GB" dirty="0" smtClean="0"/>
              <a:t>	computerized systems that perform and record  the daily routine transactions necessary to the conduct of the business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Level of </a:t>
            </a:r>
            <a:r>
              <a:rPr lang="en-GB" dirty="0" err="1" smtClean="0">
                <a:solidFill>
                  <a:srgbClr val="FF0000"/>
                </a:solidFill>
              </a:rPr>
              <a:t>organizaton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	they serve the </a:t>
            </a:r>
            <a:r>
              <a:rPr lang="en-GB" dirty="0" smtClean="0">
                <a:solidFill>
                  <a:srgbClr val="C00000"/>
                </a:solidFill>
              </a:rPr>
              <a:t>operational level </a:t>
            </a:r>
            <a:r>
              <a:rPr lang="en-GB" dirty="0" smtClean="0"/>
              <a:t>of the organization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t"/>
            <a:r>
              <a:rPr lang="en-US" dirty="0" smtClean="0"/>
              <a:t>Tasks, resources, and goals at the organization’s operational level are </a:t>
            </a:r>
          </a:p>
          <a:p>
            <a:pPr fontAlgn="t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predefined</a:t>
            </a:r>
            <a:r>
              <a:rPr lang="en-US" dirty="0" smtClean="0"/>
              <a:t> and </a:t>
            </a:r>
          </a:p>
          <a:p>
            <a:pPr fontAlgn="t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highly structured </a:t>
            </a:r>
          </a:p>
          <a:p>
            <a:pPr fontAlgn="t"/>
            <a:r>
              <a:rPr lang="en-US" dirty="0" smtClean="0"/>
              <a:t>E.g.</a:t>
            </a:r>
          </a:p>
          <a:p>
            <a:pPr fontAlgn="t">
              <a:buNone/>
            </a:pPr>
            <a:r>
              <a:rPr lang="en-US" dirty="0" smtClean="0"/>
              <a:t>	The decision to grant credit to a customer is made by the lower-level supervisor according to predefined criteria.  </a:t>
            </a:r>
          </a:p>
          <a:p>
            <a:pPr fontAlgn="t">
              <a:buNone/>
            </a:pPr>
            <a:r>
              <a:rPr lang="en-US" dirty="0" smtClean="0"/>
              <a:t>	The decision, in that sense, has been programmed.  All that must be determined is whether the customer meets the criteria.</a:t>
            </a:r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5800" dirty="0" smtClean="0">
                <a:solidFill>
                  <a:srgbClr val="FF0000"/>
                </a:solidFill>
              </a:rPr>
              <a:t>Features</a:t>
            </a:r>
          </a:p>
          <a:p>
            <a:pPr lvl="0"/>
            <a:r>
              <a:rPr lang="en-US" sz="4200" dirty="0" smtClean="0"/>
              <a:t>TPS </a:t>
            </a:r>
            <a:r>
              <a:rPr lang="en-US" sz="4200" dirty="0" smtClean="0">
                <a:solidFill>
                  <a:srgbClr val="C00000"/>
                </a:solidFill>
              </a:rPr>
              <a:t>span the boundary </a:t>
            </a:r>
            <a:r>
              <a:rPr lang="en-US" sz="4200" dirty="0" smtClean="0"/>
              <a:t>between the organization and its environment.  </a:t>
            </a:r>
          </a:p>
          <a:p>
            <a:pPr lvl="0">
              <a:buNone/>
            </a:pPr>
            <a:r>
              <a:rPr lang="en-US" sz="4200" dirty="0" smtClean="0"/>
              <a:t>	They connect customers to the firm’s warehouse, factory, and management.  </a:t>
            </a:r>
          </a:p>
          <a:p>
            <a:pPr lvl="0">
              <a:buNone/>
            </a:pPr>
            <a:r>
              <a:rPr lang="en-US" sz="4200" dirty="0" smtClean="0"/>
              <a:t>	</a:t>
            </a:r>
          </a:p>
          <a:p>
            <a:pPr>
              <a:buNone/>
            </a:pPr>
            <a:r>
              <a:rPr lang="en-US" sz="4200" dirty="0" smtClean="0"/>
              <a:t>	</a:t>
            </a:r>
            <a:endParaRPr lang="en-GB" sz="4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TPS are </a:t>
            </a:r>
            <a:r>
              <a:rPr lang="en-US" dirty="0">
                <a:solidFill>
                  <a:srgbClr val="C00000"/>
                </a:solidFill>
              </a:rPr>
              <a:t>major producers of information </a:t>
            </a:r>
            <a:r>
              <a:rPr lang="en-US" dirty="0"/>
              <a:t>for the other types of information systems.  </a:t>
            </a:r>
          </a:p>
          <a:p>
            <a:r>
              <a:rPr lang="en-US" dirty="0" smtClean="0"/>
              <a:t>Because </a:t>
            </a:r>
            <a:r>
              <a:rPr lang="en-US" dirty="0"/>
              <a:t>TPS track relations with the environment, they are the only place where managers can obtain both up-to-the–minute assessments of organizational performance and long-term records of past performance.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32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viewed as “organizational message processing systems” </a:t>
            </a:r>
            <a:endParaRPr lang="en-US" dirty="0" smtClean="0"/>
          </a:p>
          <a:p>
            <a:r>
              <a:rPr lang="en-US" dirty="0" smtClean="0"/>
              <a:t>Informing </a:t>
            </a:r>
            <a:r>
              <a:rPr lang="en-US" dirty="0"/>
              <a:t>managers about the status of internal operations and about the firm’s relations with the external environment, and supporting other information systems that facilitate management decision making.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58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Module 6 : ORGANIZATIONS and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u="sng" dirty="0" smtClean="0"/>
              <a:t>New Relationship between Organizations and IS</a:t>
            </a:r>
          </a:p>
          <a:p>
            <a:pPr lvl="1"/>
            <a:r>
              <a:rPr lang="en-US" dirty="0" smtClean="0"/>
              <a:t>Growing interdependence between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Business 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Strategy, Rules  and Procedures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dirty="0" smtClean="0"/>
              <a:t>And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Information Systems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software,  hardware, data and telecommunication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If TPS do not function well, the organization fails either to receive inputs from the environment ( orders ) or to deliver outputs ( assembled goods 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963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None/>
            </a:pPr>
            <a:r>
              <a:rPr lang="en-GB" sz="4200" dirty="0" smtClean="0">
                <a:solidFill>
                  <a:srgbClr val="C00000"/>
                </a:solidFill>
              </a:rPr>
              <a:t>KWS</a:t>
            </a:r>
            <a:r>
              <a:rPr lang="en-GB" sz="4200" dirty="0" smtClean="0"/>
              <a:t> :-  information systems that aid </a:t>
            </a:r>
            <a:r>
              <a:rPr lang="en-GB" sz="4200" u="sng" dirty="0" smtClean="0"/>
              <a:t>knowledge workers </a:t>
            </a:r>
            <a:r>
              <a:rPr lang="en-GB" sz="4200" dirty="0" smtClean="0"/>
              <a:t>in the </a:t>
            </a:r>
          </a:p>
          <a:p>
            <a:pPr>
              <a:buNone/>
            </a:pPr>
            <a:r>
              <a:rPr lang="en-GB" sz="4200" dirty="0" smtClean="0"/>
              <a:t>	creation and integration of </a:t>
            </a:r>
          </a:p>
          <a:p>
            <a:pPr>
              <a:buNone/>
            </a:pPr>
            <a:r>
              <a:rPr lang="en-GB" sz="4200" dirty="0" smtClean="0"/>
              <a:t>	new knowledge in the organisation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u="sng" dirty="0" smtClean="0"/>
              <a:t>knowledge workers </a:t>
            </a:r>
            <a:r>
              <a:rPr lang="en-GB" sz="4200" dirty="0" smtClean="0"/>
              <a:t>  are people who hold </a:t>
            </a:r>
            <a:r>
              <a:rPr lang="en-GB" sz="4200" dirty="0" smtClean="0">
                <a:solidFill>
                  <a:srgbClr val="C00000"/>
                </a:solidFill>
              </a:rPr>
              <a:t>formal university degrees </a:t>
            </a:r>
            <a:r>
              <a:rPr lang="en-GB" sz="4200" dirty="0" smtClean="0"/>
              <a:t>and</a:t>
            </a:r>
          </a:p>
          <a:p>
            <a:pPr>
              <a:buNone/>
            </a:pPr>
            <a:r>
              <a:rPr lang="en-GB" sz="4200" dirty="0" smtClean="0"/>
              <a:t>	often </a:t>
            </a:r>
            <a:r>
              <a:rPr lang="en-GB" sz="4200" dirty="0" smtClean="0">
                <a:solidFill>
                  <a:srgbClr val="C00000"/>
                </a:solidFill>
              </a:rPr>
              <a:t>members of a recognised profession</a:t>
            </a:r>
          </a:p>
          <a:p>
            <a:pPr>
              <a:buNone/>
            </a:pPr>
            <a:r>
              <a:rPr lang="en-GB" sz="4200" dirty="0" smtClean="0"/>
              <a:t>	e.g.</a:t>
            </a:r>
          </a:p>
          <a:p>
            <a:pPr>
              <a:buNone/>
            </a:pPr>
            <a:r>
              <a:rPr lang="en-GB" sz="4200" dirty="0" smtClean="0"/>
              <a:t>		scientist, doctors, engineers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Functions  KWS</a:t>
            </a:r>
          </a:p>
          <a:p>
            <a:r>
              <a:rPr lang="en-GB" sz="4200" dirty="0" smtClean="0"/>
              <a:t>Promote the creation of new knowledge</a:t>
            </a:r>
          </a:p>
          <a:p>
            <a:r>
              <a:rPr lang="en-GB" sz="4200" dirty="0" smtClean="0"/>
              <a:t>Ensure that new knowledge and technical expertise are properly integrated into the business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Feature KWS</a:t>
            </a:r>
          </a:p>
          <a:p>
            <a:r>
              <a:rPr lang="en-GB" sz="4200" dirty="0" smtClean="0"/>
              <a:t>Aid knowledge workers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None/>
            </a:pPr>
            <a:r>
              <a:rPr lang="en-GB" sz="4200" dirty="0" smtClean="0">
                <a:solidFill>
                  <a:srgbClr val="C00000"/>
                </a:solidFill>
              </a:rPr>
              <a:t>OAS</a:t>
            </a:r>
            <a:r>
              <a:rPr lang="en-GB" sz="4200" dirty="0" smtClean="0"/>
              <a:t> :-  computer systems that are designed to </a:t>
            </a:r>
            <a:r>
              <a:rPr lang="en-GB" sz="4200" dirty="0" smtClean="0">
                <a:solidFill>
                  <a:srgbClr val="C00000"/>
                </a:solidFill>
              </a:rPr>
              <a:t>increase the productivity</a:t>
            </a:r>
            <a:r>
              <a:rPr lang="en-GB" sz="4200" dirty="0" smtClean="0"/>
              <a:t> of </a:t>
            </a:r>
            <a:r>
              <a:rPr lang="en-GB" sz="4200" u="sng" dirty="0" smtClean="0"/>
              <a:t>data workers </a:t>
            </a:r>
            <a:r>
              <a:rPr lang="en-GB" sz="4200" dirty="0" smtClean="0"/>
              <a:t>in the office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u="sng" dirty="0" smtClean="0"/>
              <a:t>data workers </a:t>
            </a:r>
            <a:r>
              <a:rPr lang="en-GB" sz="4200" dirty="0" smtClean="0"/>
              <a:t>  typical have less formal, advanced educational degrees</a:t>
            </a:r>
          </a:p>
          <a:p>
            <a:pPr>
              <a:buNone/>
            </a:pPr>
            <a:r>
              <a:rPr lang="en-GB" sz="4200" dirty="0" smtClean="0"/>
              <a:t>e.g. </a:t>
            </a:r>
          </a:p>
          <a:p>
            <a:pPr>
              <a:buNone/>
            </a:pPr>
            <a:r>
              <a:rPr lang="en-GB" sz="4200" dirty="0" smtClean="0"/>
              <a:t>	secretaries, accountants, filing clerks, managers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e.g. of OAS systems</a:t>
            </a:r>
          </a:p>
          <a:p>
            <a:r>
              <a:rPr lang="en-GB" sz="4200" dirty="0" smtClean="0"/>
              <a:t>Word processors</a:t>
            </a:r>
          </a:p>
          <a:p>
            <a:r>
              <a:rPr lang="en-GB" sz="4200" dirty="0" smtClean="0"/>
              <a:t>Electronic mail systems</a:t>
            </a:r>
          </a:p>
          <a:p>
            <a:r>
              <a:rPr lang="en-GB" sz="4200" dirty="0" smtClean="0"/>
              <a:t>Scheduling systems</a:t>
            </a:r>
          </a:p>
          <a:p>
            <a:r>
              <a:rPr lang="en-GB" sz="4200" dirty="0" smtClean="0"/>
              <a:t>Electronic Spreadsheets etc.</a:t>
            </a:r>
          </a:p>
          <a:p>
            <a:pPr>
              <a:buNone/>
            </a:pPr>
            <a:r>
              <a:rPr lang="en-GB" sz="4200" dirty="0" smtClean="0"/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Knowledge Work Systems  ( </a:t>
            </a:r>
            <a:r>
              <a:rPr lang="en-US" sz="3600" dirty="0" smtClean="0">
                <a:solidFill>
                  <a:srgbClr val="C00000"/>
                </a:solidFill>
              </a:rPr>
              <a:t>KWS</a:t>
            </a:r>
            <a:r>
              <a:rPr lang="en-US" sz="3600" dirty="0" smtClean="0"/>
              <a:t> ) and Office Automation Systems ( </a:t>
            </a:r>
            <a:r>
              <a:rPr lang="en-US" sz="3600" dirty="0" smtClean="0">
                <a:solidFill>
                  <a:srgbClr val="C00000"/>
                </a:solidFill>
              </a:rPr>
              <a:t>OAS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Functions OAS</a:t>
            </a:r>
          </a:p>
          <a:p>
            <a:r>
              <a:rPr lang="en-GB" sz="4200" dirty="0" smtClean="0"/>
              <a:t>tend to process rather than create information</a:t>
            </a:r>
          </a:p>
          <a:p>
            <a:r>
              <a:rPr lang="en-GB" sz="4200" dirty="0" smtClean="0"/>
              <a:t>jobs are primarily to use manipulate, or disseminate information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Management Information Systems  ( </a:t>
            </a:r>
            <a:r>
              <a:rPr lang="en-US" sz="3600" dirty="0" smtClean="0">
                <a:solidFill>
                  <a:srgbClr val="C00000"/>
                </a:solidFill>
              </a:rPr>
              <a:t>MIS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None/>
            </a:pPr>
            <a:r>
              <a:rPr lang="en-GB" sz="4200" dirty="0" smtClean="0"/>
              <a:t>Computer systems at the management level of organization that serve the functions of planning, controlling, and decision making by providing routine summary and exception reports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Module 6 : ORGANIZATIONS and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u="sng" dirty="0" smtClean="0"/>
              <a:t>New Relationship between Organizations and IS</a:t>
            </a:r>
          </a:p>
          <a:p>
            <a:pPr lvl="1"/>
            <a:r>
              <a:rPr lang="en-US" dirty="0" smtClean="0"/>
              <a:t>The relationship becomes critical when management plans for the future</a:t>
            </a:r>
          </a:p>
          <a:p>
            <a:pPr lvl="1"/>
            <a:r>
              <a:rPr lang="en-US" dirty="0" smtClean="0"/>
              <a:t>What a system would like to do in five years is often dependent on what its systems will be able to do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MIS support </a:t>
            </a:r>
            <a:r>
              <a:rPr lang="en-GB" dirty="0" smtClean="0">
                <a:solidFill>
                  <a:srgbClr val="FF0000"/>
                </a:solidFill>
              </a:rPr>
              <a:t>structured and semi-structured decisions </a:t>
            </a:r>
            <a:r>
              <a:rPr lang="en-GB" dirty="0" smtClean="0"/>
              <a:t>at the operational and management control levels.  However, they are also useful for planning purposes of senior management staff.</a:t>
            </a:r>
          </a:p>
          <a:p>
            <a:r>
              <a:rPr lang="en-GB" dirty="0" smtClean="0"/>
              <a:t>MIS are generally </a:t>
            </a:r>
            <a:r>
              <a:rPr lang="en-GB" dirty="0" smtClean="0">
                <a:solidFill>
                  <a:srgbClr val="FF0000"/>
                </a:solidFill>
              </a:rPr>
              <a:t>reporting and control oriented</a:t>
            </a:r>
            <a:r>
              <a:rPr lang="en-GB" dirty="0" smtClean="0"/>
              <a:t>.  They are designed to report on existing operations and therefore to help provide day-to-day control of operations.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737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MIS </a:t>
            </a:r>
            <a:r>
              <a:rPr lang="en-GB" dirty="0" smtClean="0">
                <a:solidFill>
                  <a:srgbClr val="FF0000"/>
                </a:solidFill>
              </a:rPr>
              <a:t>rely on existing corporate data and data flows</a:t>
            </a:r>
          </a:p>
          <a:p>
            <a:pPr marL="0" indent="0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MIS have </a:t>
            </a:r>
            <a:r>
              <a:rPr lang="en-GB" dirty="0">
                <a:solidFill>
                  <a:srgbClr val="FF0000"/>
                </a:solidFill>
              </a:rPr>
              <a:t>little analytical </a:t>
            </a:r>
            <a:r>
              <a:rPr lang="en-GB" dirty="0" smtClean="0">
                <a:solidFill>
                  <a:srgbClr val="FF0000"/>
                </a:solidFill>
              </a:rPr>
              <a:t>capability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MIS generally </a:t>
            </a:r>
            <a:r>
              <a:rPr lang="en-GB" dirty="0">
                <a:solidFill>
                  <a:srgbClr val="FF0000"/>
                </a:solidFill>
              </a:rPr>
              <a:t>aid in decision making using past and present data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/>
              <a:t>MIS are </a:t>
            </a:r>
            <a:r>
              <a:rPr lang="en-GB" dirty="0">
                <a:solidFill>
                  <a:srgbClr val="FF0000"/>
                </a:solidFill>
              </a:rPr>
              <a:t>relatively inflexible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424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 have an </a:t>
            </a:r>
            <a:r>
              <a:rPr lang="en-GB" dirty="0" smtClean="0">
                <a:solidFill>
                  <a:srgbClr val="FF0000"/>
                </a:solidFill>
              </a:rPr>
              <a:t>internal rather than an external </a:t>
            </a:r>
            <a:r>
              <a:rPr lang="en-GB" dirty="0" smtClean="0"/>
              <a:t>orientation.</a:t>
            </a:r>
          </a:p>
          <a:p>
            <a:r>
              <a:rPr lang="en-GB" dirty="0" smtClean="0"/>
              <a:t>Information requirements are </a:t>
            </a:r>
            <a:r>
              <a:rPr lang="en-GB" dirty="0" smtClean="0">
                <a:solidFill>
                  <a:srgbClr val="FF0000"/>
                </a:solidFill>
              </a:rPr>
              <a:t>known and stable.</a:t>
            </a:r>
          </a:p>
          <a:p>
            <a:r>
              <a:rPr lang="en-GB" dirty="0" smtClean="0"/>
              <a:t>MIS require a </a:t>
            </a:r>
            <a:r>
              <a:rPr lang="en-GB" dirty="0" smtClean="0">
                <a:solidFill>
                  <a:srgbClr val="FF0000"/>
                </a:solidFill>
              </a:rPr>
              <a:t>lengthy analysis and design process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45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Decision Support Systems  ( </a:t>
            </a:r>
            <a:r>
              <a:rPr lang="en-US" sz="3600" dirty="0" smtClean="0">
                <a:solidFill>
                  <a:srgbClr val="C00000"/>
                </a:solidFill>
              </a:rPr>
              <a:t>DSS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None/>
            </a:pPr>
            <a:r>
              <a:rPr lang="en-GB" sz="4200" dirty="0" smtClean="0"/>
              <a:t>Computer systems at the management level of organization that combine data and sophisticated analytical models to support semi-structured and unstructured decision making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DSS offer users flexibility, adaptability and a quick response.</a:t>
            </a:r>
          </a:p>
          <a:p>
            <a:r>
              <a:rPr lang="en-GB" dirty="0" smtClean="0"/>
              <a:t>DSS allow users to initiate and control the input and output.</a:t>
            </a:r>
          </a:p>
          <a:p>
            <a:r>
              <a:rPr lang="en-GB" dirty="0" smtClean="0"/>
              <a:t>DSS operate with little or no assistance from professional programmers.</a:t>
            </a:r>
          </a:p>
        </p:txBody>
      </p:sp>
    </p:spTree>
    <p:extLst>
      <p:ext uri="{BB962C8B-B14F-4D97-AF65-F5344CB8AC3E}">
        <p14:creationId xmlns:p14="http://schemas.microsoft.com/office/powerpoint/2010/main" val="3761601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DSS provide support for decisions and problems whose solutions cannot be specified in </a:t>
            </a:r>
            <a:r>
              <a:rPr lang="en-GB" dirty="0" smtClean="0"/>
              <a:t>advance.</a:t>
            </a:r>
          </a:p>
          <a:p>
            <a:r>
              <a:rPr lang="en-GB" dirty="0" smtClean="0"/>
              <a:t>DSS use sophisticated analysis and modelling tools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964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905000" y="2209800"/>
            <a:ext cx="5181600" cy="464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362200" y="3962400"/>
            <a:ext cx="4191000" cy="228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Components of a DSS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                                         database                  Model base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sz="2000" dirty="0" smtClean="0"/>
          </a:p>
          <a:p>
            <a:r>
              <a:rPr lang="en-GB" sz="2000" dirty="0"/>
              <a:t> </a:t>
            </a:r>
            <a:r>
              <a:rPr lang="en-GB" sz="2000" dirty="0" smtClean="0"/>
              <a:t>                                                     </a:t>
            </a:r>
            <a:r>
              <a:rPr lang="en-GB" sz="2400" b="1" dirty="0"/>
              <a:t>U</a:t>
            </a:r>
            <a:r>
              <a:rPr lang="en-GB" sz="2400" b="1" dirty="0" smtClean="0"/>
              <a:t>ser</a:t>
            </a:r>
            <a:r>
              <a:rPr lang="en-GB" sz="2000" dirty="0" smtClean="0"/>
              <a:t>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200400" y="2286000"/>
            <a:ext cx="838200" cy="10668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838700" y="2286000"/>
            <a:ext cx="838200" cy="1066800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4191000"/>
            <a:ext cx="14859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Database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191000"/>
            <a:ext cx="1524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Model base manager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Delay 7"/>
          <p:cNvSpPr/>
          <p:nvPr/>
        </p:nvSpPr>
        <p:spPr>
          <a:xfrm>
            <a:off x="3771900" y="5334000"/>
            <a:ext cx="1752600" cy="762000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interface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3048000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3048000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38600" y="304800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648200" y="304800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43400" y="6096000"/>
            <a:ext cx="0" cy="381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06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Executive Support Systems  ( </a:t>
            </a:r>
            <a:r>
              <a:rPr lang="en-US" sz="3600" dirty="0" smtClean="0">
                <a:solidFill>
                  <a:srgbClr val="C00000"/>
                </a:solidFill>
              </a:rPr>
              <a:t>ESS</a:t>
            </a:r>
            <a:r>
              <a:rPr lang="en-US" sz="3600" dirty="0" smtClean="0"/>
              <a:t> 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4200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None/>
            </a:pPr>
            <a:r>
              <a:rPr lang="en-GB" sz="4200" dirty="0" smtClean="0"/>
              <a:t>	Information systems at the strategic level of organization designed to address unstructured decision making through advanced graphics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42156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ESS are designed for senior managers who have little, if any, direct contact or experience with computer-based information systems.</a:t>
            </a:r>
          </a:p>
          <a:p>
            <a:r>
              <a:rPr lang="en-GB" dirty="0" smtClean="0"/>
              <a:t>ESS combine data from various internal and external sources.</a:t>
            </a:r>
          </a:p>
          <a:p>
            <a:r>
              <a:rPr lang="en-GB" dirty="0" smtClean="0"/>
              <a:t>They filter, compress, and track critical data, emphasizing the reduction of time and efforts required to obtain information useful to executives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059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Executives use workstations with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menu,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interactive graphics, and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communication capabilities </a:t>
            </a:r>
          </a:p>
          <a:p>
            <a:pPr marL="0" indent="0">
              <a:buNone/>
            </a:pPr>
            <a:r>
              <a:rPr lang="en-GB" dirty="0" smtClean="0"/>
              <a:t>that can access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historical and competitive data from  	internal corporate systems and external 	databases.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6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Module 6 : ORGANIZATIONS and 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458200" cy="5334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INFORMATION ARCHITECTURE OF THE ORGANIZATION</a:t>
            </a:r>
            <a:endParaRPr lang="en-US" sz="1600" b="1" u="sng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</a:t>
            </a:r>
            <a:r>
              <a:rPr lang="en-US" sz="1400" b="1" dirty="0" smtClean="0">
                <a:solidFill>
                  <a:schemeClr val="tx2"/>
                </a:solidFill>
              </a:rPr>
              <a:t>Coordination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</a:t>
            </a:r>
          </a:p>
          <a:p>
            <a:pPr lvl="1">
              <a:buNone/>
            </a:pP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                                                 </a:t>
            </a:r>
            <a:r>
              <a:rPr lang="en-US" sz="1400" b="1" dirty="0" smtClean="0">
                <a:solidFill>
                  <a:schemeClr val="tx2"/>
                </a:solidFill>
              </a:rPr>
              <a:t>Strategic Systems</a:t>
            </a: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chemeClr val="tx2"/>
                </a:solidFill>
              </a:rPr>
              <a:t>                                                                                                                     Management Systems</a:t>
            </a: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chemeClr val="tx2"/>
                </a:solidFill>
              </a:rPr>
              <a:t>                                                                                                                               Knowledge Systems</a:t>
            </a: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chemeClr val="tx2"/>
                </a:solidFill>
              </a:rPr>
              <a:t>                                                                                                                                          Operational  Systems</a:t>
            </a: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Human           Finance            Manufacturing        Accounting      Sales and Marketing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C000"/>
                </a:solidFill>
              </a:rPr>
              <a:t>Resource</a:t>
            </a: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19375" y="2190750"/>
            <a:ext cx="2362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238375" y="2857500"/>
            <a:ext cx="3048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933575" y="3695700"/>
            <a:ext cx="3733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171575" y="4533900"/>
            <a:ext cx="518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981075" y="3143250"/>
            <a:ext cx="3124200" cy="12192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14475" y="3448050"/>
            <a:ext cx="3124200" cy="6096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0"/>
          </p:cNvCxnSpPr>
          <p:nvPr/>
        </p:nvCxnSpPr>
        <p:spPr>
          <a:xfrm rot="16200000" flipH="1">
            <a:off x="2476500" y="3514725"/>
            <a:ext cx="3143250" cy="4953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276600" y="3514725"/>
            <a:ext cx="3143250" cy="4953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4850" y="5800725"/>
            <a:ext cx="6858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Hardware              Software           Data and Files       Telecommunications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Explosion 1 27"/>
          <p:cNvSpPr/>
          <p:nvPr/>
        </p:nvSpPr>
        <p:spPr>
          <a:xfrm>
            <a:off x="7067550" y="1952625"/>
            <a:ext cx="1752600" cy="16764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Functional </a:t>
            </a:r>
          </a:p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Business </a:t>
            </a:r>
          </a:p>
          <a:p>
            <a:pPr algn="ctr"/>
            <a:r>
              <a:rPr lang="en-GB" sz="1050" b="1" dirty="0" smtClean="0">
                <a:solidFill>
                  <a:srgbClr val="FF0000"/>
                </a:solidFill>
              </a:rPr>
              <a:t>applications</a:t>
            </a:r>
            <a:endParaRPr lang="en-GB" sz="1050" b="1" dirty="0">
              <a:solidFill>
                <a:srgbClr val="FF0000"/>
              </a:solidFill>
            </a:endParaRPr>
          </a:p>
        </p:txBody>
      </p:sp>
      <p:sp>
        <p:nvSpPr>
          <p:cNvPr id="29" name="Flowchart: Punched Tape 28"/>
          <p:cNvSpPr/>
          <p:nvPr/>
        </p:nvSpPr>
        <p:spPr>
          <a:xfrm>
            <a:off x="7696200" y="5486400"/>
            <a:ext cx="1295400" cy="914400"/>
          </a:xfrm>
          <a:prstGeom prst="flowChartPunchedTa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FF0000"/>
                </a:solidFill>
              </a:rPr>
              <a:t>Computer systems base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Levels of an organization and 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Order tracking</a:t>
                      </a:r>
                    </a:p>
                    <a:p>
                      <a:r>
                        <a:rPr lang="en-GB" sz="1600" dirty="0" smtClean="0"/>
                        <a:t>Order processing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Machine control</a:t>
                      </a:r>
                    </a:p>
                    <a:p>
                      <a:r>
                        <a:rPr lang="en-GB" sz="1600" dirty="0" smtClean="0"/>
                        <a:t>Plant scheduling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Payroll</a:t>
                      </a:r>
                    </a:p>
                    <a:p>
                      <a:r>
                        <a:rPr lang="en-GB" sz="1600" dirty="0" smtClean="0"/>
                        <a:t>Accounts payable</a:t>
                      </a:r>
                    </a:p>
                    <a:p>
                      <a:r>
                        <a:rPr lang="en-GB" sz="1600" dirty="0" smtClean="0"/>
                        <a:t>Accounts receivable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Auditing</a:t>
                      </a:r>
                    </a:p>
                    <a:p>
                      <a:r>
                        <a:rPr lang="en-GB" sz="1600" dirty="0" smtClean="0"/>
                        <a:t>Tax reporting</a:t>
                      </a:r>
                    </a:p>
                    <a:p>
                      <a:r>
                        <a:rPr lang="en-GB" sz="1600" dirty="0" smtClean="0"/>
                        <a:t>Cash management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Compensation</a:t>
                      </a:r>
                    </a:p>
                    <a:p>
                      <a:r>
                        <a:rPr lang="en-GB" sz="1600" dirty="0" smtClean="0"/>
                        <a:t>Training</a:t>
                      </a:r>
                    </a:p>
                    <a:p>
                      <a:r>
                        <a:rPr lang="en-GB" sz="1600" dirty="0" smtClean="0"/>
                        <a:t>Employee Record keeping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Sales and Marketing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Manufacturing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accounting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Human Resource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Module 6 : ORGANIZATIONS and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u="sng" dirty="0" smtClean="0"/>
              <a:t>Information Architecture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Definition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Is the particular form that information technology takes in an organization to achieve selected goals or functions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includes the extent to which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processing power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US" dirty="0" smtClean="0"/>
              <a:t>are </a:t>
            </a:r>
            <a:r>
              <a:rPr lang="en-US" dirty="0" err="1" smtClean="0"/>
              <a:t>centralised</a:t>
            </a:r>
            <a:r>
              <a:rPr lang="en-US" dirty="0" smtClean="0"/>
              <a:t> or 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These are Information Systems that provide information needs in organizations</a:t>
            </a:r>
          </a:p>
          <a:p>
            <a:pPr lvl="1"/>
            <a:r>
              <a:rPr lang="en-US" dirty="0" smtClean="0"/>
              <a:t>Organizations have many ISs serving different organizational levels and functions</a:t>
            </a:r>
          </a:p>
          <a:p>
            <a:pPr lvl="1"/>
            <a:r>
              <a:rPr lang="en-US" dirty="0" smtClean="0"/>
              <a:t>Typical systems found in organizations are designed to assist workers or managers at each level and in the </a:t>
            </a:r>
            <a:r>
              <a:rPr lang="en-US" dirty="0" smtClean="0">
                <a:solidFill>
                  <a:srgbClr val="C00000"/>
                </a:solidFill>
              </a:rPr>
              <a:t>functions of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	sales and marketing, </a:t>
            </a:r>
          </a:p>
          <a:p>
            <a:pPr lvl="1">
              <a:buNone/>
            </a:pPr>
            <a:r>
              <a:rPr lang="en-US" dirty="0" smtClean="0"/>
              <a:t>		manufacturing, accounting, finance, and human  resource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SIX MAJOR TYPES OF SYSTEMS</a:t>
            </a:r>
          </a:p>
          <a:p>
            <a:pPr lvl="1">
              <a:buNone/>
            </a:pPr>
            <a:r>
              <a:rPr lang="en-US" sz="2400" dirty="0" smtClean="0"/>
              <a:t>Different types of systems are needed </a:t>
            </a:r>
          </a:p>
          <a:p>
            <a:pPr lvl="1">
              <a:buNone/>
            </a:pPr>
            <a:r>
              <a:rPr lang="en-US" sz="2400" dirty="0" smtClean="0"/>
              <a:t>at different levels of the organization and </a:t>
            </a:r>
          </a:p>
          <a:p>
            <a:pPr lvl="1">
              <a:buNone/>
            </a:pPr>
            <a:r>
              <a:rPr lang="en-US" sz="2400" dirty="0" smtClean="0"/>
              <a:t>by different functional </a:t>
            </a:r>
            <a:r>
              <a:rPr lang="en-US" sz="2400" dirty="0" err="1" smtClean="0"/>
              <a:t>specialities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Transaction Processing System (TPS)</a:t>
            </a:r>
          </a:p>
          <a:p>
            <a:pPr lvl="1">
              <a:buNone/>
            </a:pPr>
            <a:r>
              <a:rPr lang="en-US" sz="2400" b="1" dirty="0" smtClean="0"/>
              <a:t>Information Inputs</a:t>
            </a:r>
          </a:p>
          <a:p>
            <a:pPr lvl="1">
              <a:buNone/>
            </a:pPr>
            <a:r>
              <a:rPr lang="en-US" sz="2400" dirty="0" smtClean="0"/>
              <a:t>		transactions</a:t>
            </a:r>
          </a:p>
          <a:p>
            <a:pPr lvl="1">
              <a:buNone/>
            </a:pPr>
            <a:r>
              <a:rPr lang="en-US" sz="2400" dirty="0" smtClean="0"/>
              <a:t>		events</a:t>
            </a:r>
          </a:p>
          <a:p>
            <a:pPr lvl="1">
              <a:buNone/>
            </a:pPr>
            <a:r>
              <a:rPr lang="en-US" sz="2400" b="1" dirty="0" smtClean="0"/>
              <a:t>Processing</a:t>
            </a:r>
          </a:p>
          <a:p>
            <a:pPr lvl="1">
              <a:buNone/>
            </a:pPr>
            <a:r>
              <a:rPr lang="en-US" sz="2400" dirty="0" smtClean="0"/>
              <a:t>		sorting,  listing, merging,  updating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Information Outputs</a:t>
            </a:r>
          </a:p>
          <a:p>
            <a:pPr lvl="1">
              <a:buNone/>
            </a:pPr>
            <a:r>
              <a:rPr lang="en-US" sz="2400" dirty="0" smtClean="0"/>
              <a:t>		detailed reports,  lists, summaries</a:t>
            </a:r>
          </a:p>
          <a:p>
            <a:pPr lvl="1">
              <a:buNone/>
            </a:pPr>
            <a:r>
              <a:rPr lang="en-US" sz="2400" b="1" dirty="0" smtClean="0"/>
              <a:t>Users</a:t>
            </a:r>
          </a:p>
          <a:p>
            <a:pPr lvl="1">
              <a:buNone/>
            </a:pPr>
            <a:r>
              <a:rPr lang="en-US" sz="2400" dirty="0" smtClean="0"/>
              <a:t>		operations personnel, supervisors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Functional Business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sz="3500" dirty="0" smtClean="0">
                <a:solidFill>
                  <a:srgbClr val="FF0000"/>
                </a:solidFill>
              </a:rPr>
              <a:t>Office Automation System (OAS)</a:t>
            </a:r>
          </a:p>
          <a:p>
            <a:pPr lvl="1">
              <a:buNone/>
            </a:pPr>
            <a:r>
              <a:rPr lang="en-US" sz="2400" b="1" dirty="0" smtClean="0"/>
              <a:t>Information Inputs</a:t>
            </a:r>
          </a:p>
          <a:p>
            <a:pPr lvl="1">
              <a:buNone/>
            </a:pPr>
            <a:r>
              <a:rPr lang="en-US" sz="2400" dirty="0" smtClean="0"/>
              <a:t>		Documents</a:t>
            </a:r>
          </a:p>
          <a:p>
            <a:pPr lvl="1">
              <a:buNone/>
            </a:pPr>
            <a:r>
              <a:rPr lang="en-US" sz="2400" dirty="0" smtClean="0"/>
              <a:t>		schedules</a:t>
            </a:r>
          </a:p>
          <a:p>
            <a:pPr lvl="1">
              <a:buNone/>
            </a:pPr>
            <a:r>
              <a:rPr lang="en-US" sz="2400" b="1" dirty="0" smtClean="0"/>
              <a:t>Processing</a:t>
            </a:r>
          </a:p>
          <a:p>
            <a:pPr lvl="1">
              <a:buNone/>
            </a:pPr>
            <a:r>
              <a:rPr lang="en-US" sz="2400" dirty="0" smtClean="0"/>
              <a:t>		document management, scheduling; communication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b="1" dirty="0" smtClean="0"/>
              <a:t>Information Outputs</a:t>
            </a:r>
          </a:p>
          <a:p>
            <a:pPr lvl="1">
              <a:buNone/>
            </a:pPr>
            <a:r>
              <a:rPr lang="en-US" sz="2400" dirty="0" smtClean="0"/>
              <a:t>		documents; schedules; mails</a:t>
            </a:r>
          </a:p>
          <a:p>
            <a:pPr lvl="1">
              <a:buNone/>
            </a:pPr>
            <a:r>
              <a:rPr lang="en-US" sz="2400" b="1" dirty="0" smtClean="0"/>
              <a:t>Users</a:t>
            </a:r>
          </a:p>
          <a:p>
            <a:pPr lvl="1">
              <a:buNone/>
            </a:pPr>
            <a:r>
              <a:rPr lang="en-US" sz="2400" dirty="0" smtClean="0"/>
              <a:t>	clerical workers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996</Words>
  <Application>Microsoft Office PowerPoint</Application>
  <PresentationFormat>On-screen Show (4:3)</PresentationFormat>
  <Paragraphs>303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Module 6 : Types of Business Information System</vt:lpstr>
      <vt:lpstr>Module 6 : ORGANIZATIONS and IS</vt:lpstr>
      <vt:lpstr>Module 6 : ORGANIZATIONS and IS</vt:lpstr>
      <vt:lpstr>Module 6 : ORGANIZATIONS and IS</vt:lpstr>
      <vt:lpstr>Module 6 : ORGANIZATIONS and IS</vt:lpstr>
      <vt:lpstr>Functional Business Applications </vt:lpstr>
      <vt:lpstr>Functional Business Applications </vt:lpstr>
      <vt:lpstr>Functional Business Applications </vt:lpstr>
      <vt:lpstr>Functional Business Applications </vt:lpstr>
      <vt:lpstr>Functional Business Applications </vt:lpstr>
      <vt:lpstr>Functional Business Applications </vt:lpstr>
      <vt:lpstr>Functional Business Applications </vt:lpstr>
      <vt:lpstr>Functional Business Applications </vt:lpstr>
      <vt:lpstr>Functional Business Applications </vt:lpstr>
      <vt:lpstr>Functional Business Applications </vt:lpstr>
      <vt:lpstr>TPS</vt:lpstr>
      <vt:lpstr>TPS</vt:lpstr>
      <vt:lpstr>TPS</vt:lpstr>
      <vt:lpstr>TPS</vt:lpstr>
      <vt:lpstr>TPS</vt:lpstr>
      <vt:lpstr>Knowledge Work Systems  ( KWS ) and Office Automation Systems ( OAS )</vt:lpstr>
      <vt:lpstr>Knowledge Work Systems  ( KWS ) and Office Automation Systems ( OAS )</vt:lpstr>
      <vt:lpstr>Knowledge Work Systems  ( KWS ) and Office Automation Systems ( OAS )</vt:lpstr>
      <vt:lpstr>Knowledge Work Systems  ( KWS ) and Office Automation Systems ( OAS )</vt:lpstr>
      <vt:lpstr>Knowledge Work Systems  ( KWS ) and Office Automation Systems ( OAS )</vt:lpstr>
      <vt:lpstr>Knowledge Work Systems  ( KWS ) and Office Automation Systems ( OAS )</vt:lpstr>
      <vt:lpstr>Knowledge Work Systems  ( KWS ) and Office Automation Systems ( OAS )</vt:lpstr>
      <vt:lpstr>Knowledge Work Systems  ( KWS ) and Office Automation Systems ( OAS )</vt:lpstr>
      <vt:lpstr>Management Information Systems  ( MIS )</vt:lpstr>
      <vt:lpstr>MIS</vt:lpstr>
      <vt:lpstr>MIS</vt:lpstr>
      <vt:lpstr>MIS</vt:lpstr>
      <vt:lpstr>Decision Support Systems  ( DSS )</vt:lpstr>
      <vt:lpstr>DSS</vt:lpstr>
      <vt:lpstr>DSS</vt:lpstr>
      <vt:lpstr>PowerPoint Presentation</vt:lpstr>
      <vt:lpstr>Executive Support Systems  ( ESS )</vt:lpstr>
      <vt:lpstr>ESS</vt:lpstr>
      <vt:lpstr>ESS</vt:lpstr>
      <vt:lpstr>Levels of an organization and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DEFINITION </dc:title>
  <dc:creator>joe</dc:creator>
  <cp:lastModifiedBy>SPAD</cp:lastModifiedBy>
  <cp:revision>73</cp:revision>
  <dcterms:created xsi:type="dcterms:W3CDTF">2010-07-17T14:28:09Z</dcterms:created>
  <dcterms:modified xsi:type="dcterms:W3CDTF">2018-10-18T00:07:37Z</dcterms:modified>
</cp:coreProperties>
</file>