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4660"/>
  </p:normalViewPr>
  <p:slideViewPr>
    <p:cSldViewPr>
      <p:cViewPr>
        <p:scale>
          <a:sx n="75" d="100"/>
          <a:sy n="75" d="100"/>
        </p:scale>
        <p:origin x="-1086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6626-8825-4A0D-8F04-11D0B990F605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8098-87AC-412E-AADE-229A4CD3C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59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6626-8825-4A0D-8F04-11D0B990F605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8098-87AC-412E-AADE-229A4CD3C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95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6626-8825-4A0D-8F04-11D0B990F605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8098-87AC-412E-AADE-229A4CD3C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49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6626-8825-4A0D-8F04-11D0B990F605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8098-87AC-412E-AADE-229A4CD3C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95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6626-8825-4A0D-8F04-11D0B990F605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8098-87AC-412E-AADE-229A4CD3C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84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6626-8825-4A0D-8F04-11D0B990F605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8098-87AC-412E-AADE-229A4CD3C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52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6626-8825-4A0D-8F04-11D0B990F605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8098-87AC-412E-AADE-229A4CD3C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04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6626-8825-4A0D-8F04-11D0B990F605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8098-87AC-412E-AADE-229A4CD3C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52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6626-8825-4A0D-8F04-11D0B990F605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8098-87AC-412E-AADE-229A4CD3C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67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6626-8825-4A0D-8F04-11D0B990F605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8098-87AC-412E-AADE-229A4CD3C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59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6626-8825-4A0D-8F04-11D0B990F605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8098-87AC-412E-AADE-229A4CD3C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02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16626-8825-4A0D-8F04-11D0B990F605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C8098-87AC-412E-AADE-229A4CD3C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18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STRATEGIC INFORMATION SYSTEM ( SIS 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533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Information as a “paper dragon”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Time :</a:t>
            </a:r>
            <a:r>
              <a:rPr lang="en-GB" dirty="0" smtClean="0"/>
              <a:t> 1970 – 1980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Conception of Information :</a:t>
            </a:r>
            <a:r>
              <a:rPr lang="en-GB" dirty="0" smtClean="0"/>
              <a:t>  </a:t>
            </a:r>
          </a:p>
          <a:p>
            <a:pPr marL="0" indent="0">
              <a:buNone/>
            </a:pPr>
            <a:r>
              <a:rPr lang="en-GB" dirty="0" smtClean="0"/>
              <a:t>Customized  management control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Information Systems</a:t>
            </a:r>
          </a:p>
          <a:p>
            <a:pPr marL="0" indent="0">
              <a:buNone/>
            </a:pPr>
            <a:r>
              <a:rPr lang="en-GB" dirty="0" smtClean="0"/>
              <a:t>Decision support systems, Executive support systems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Purpose</a:t>
            </a:r>
            <a:r>
              <a:rPr lang="en-GB" dirty="0" smtClean="0"/>
              <a:t> :</a:t>
            </a:r>
          </a:p>
          <a:p>
            <a:pPr marL="0" indent="0">
              <a:buNone/>
            </a:pPr>
            <a:r>
              <a:rPr lang="en-GB" dirty="0" smtClean="0"/>
              <a:t>Improve and customize decision making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3030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Information as a “paper dragon”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Time :</a:t>
            </a:r>
            <a:r>
              <a:rPr lang="en-GB" dirty="0" smtClean="0"/>
              <a:t> 1985 – 2000+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Conception of Information :</a:t>
            </a:r>
            <a:r>
              <a:rPr lang="en-GB" dirty="0" smtClean="0"/>
              <a:t>  </a:t>
            </a:r>
          </a:p>
          <a:p>
            <a:pPr marL="0" indent="0">
              <a:buNone/>
            </a:pPr>
            <a:r>
              <a:rPr lang="en-GB" dirty="0" smtClean="0"/>
              <a:t>Strategic resource, competitive advantage, strategic weapon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Information Systems</a:t>
            </a:r>
          </a:p>
          <a:p>
            <a:pPr marL="0" indent="0">
              <a:buNone/>
            </a:pPr>
            <a:r>
              <a:rPr lang="en-GB" dirty="0" smtClean="0"/>
              <a:t>Strategic systems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Purpose</a:t>
            </a:r>
            <a:r>
              <a:rPr lang="en-GB" dirty="0" smtClean="0"/>
              <a:t> :</a:t>
            </a:r>
          </a:p>
          <a:p>
            <a:pPr marL="0" indent="0">
              <a:buNone/>
            </a:pPr>
            <a:r>
              <a:rPr lang="en-GB" dirty="0" smtClean="0"/>
              <a:t>Promote survival and prosperity of the organisation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744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Information as a strategic resource</a:t>
            </a:r>
          </a:p>
          <a:p>
            <a:pPr lvl="1"/>
            <a:r>
              <a:rPr lang="en-GB" dirty="0" smtClean="0"/>
              <a:t>A potential source of competitive advantage</a:t>
            </a:r>
          </a:p>
          <a:p>
            <a:pPr lvl="1"/>
            <a:r>
              <a:rPr lang="en-GB" dirty="0" smtClean="0"/>
              <a:t>Strategic weapon to defeat and frustrate the competition</a:t>
            </a:r>
          </a:p>
          <a:p>
            <a:pPr lvl="1"/>
            <a:r>
              <a:rPr lang="en-GB" dirty="0" smtClean="0"/>
              <a:t>Led to advances in strategic planning and theory</a:t>
            </a:r>
          </a:p>
          <a:p>
            <a:pPr lvl="2"/>
            <a:r>
              <a:rPr lang="en-GB" dirty="0" smtClean="0"/>
              <a:t>Information must be seen as a resource and must be managed like capital , human resource </a:t>
            </a:r>
            <a:r>
              <a:rPr lang="en-GB" dirty="0" err="1" smtClean="0"/>
              <a:t>etc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6165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GB" sz="3200" dirty="0"/>
              <a:t>The kinds of systems being built to support this concept of information are called strategic systems</a:t>
            </a:r>
          </a:p>
          <a:p>
            <a:r>
              <a:rPr lang="en-GB" dirty="0" smtClean="0"/>
              <a:t>Their purpose is to ensure the survival and prosperity of the organization in the </a:t>
            </a:r>
            <a:r>
              <a:rPr lang="en-GB" smtClean="0"/>
              <a:t>near future.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207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OVERVIEW</a:t>
            </a:r>
          </a:p>
          <a:p>
            <a:pPr marL="0" indent="0">
              <a:buNone/>
            </a:pPr>
            <a:r>
              <a:rPr lang="en-GB" dirty="0" smtClean="0"/>
              <a:t>Information systems can help businesses </a:t>
            </a:r>
          </a:p>
          <a:p>
            <a:r>
              <a:rPr lang="en-GB" dirty="0" smtClean="0"/>
              <a:t>develop new products and services</a:t>
            </a:r>
          </a:p>
          <a:p>
            <a:r>
              <a:rPr lang="en-GB" dirty="0" smtClean="0"/>
              <a:t>market product more accurately</a:t>
            </a:r>
          </a:p>
          <a:p>
            <a:r>
              <a:rPr lang="en-GB" dirty="0" smtClean="0"/>
              <a:t>forge new relationships with suppliers and customers  and</a:t>
            </a:r>
          </a:p>
          <a:p>
            <a:r>
              <a:rPr lang="en-GB" dirty="0" smtClean="0"/>
              <a:t>reduce internal operating costs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253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OBJECTIVES</a:t>
            </a:r>
          </a:p>
          <a:p>
            <a:r>
              <a:rPr lang="en-GB" dirty="0" smtClean="0"/>
              <a:t>After completing this topic you will be able to :-</a:t>
            </a:r>
          </a:p>
          <a:p>
            <a:r>
              <a:rPr lang="en-GB" dirty="0" smtClean="0"/>
              <a:t>Explain why information is now considered a strategic resource</a:t>
            </a:r>
          </a:p>
          <a:p>
            <a:r>
              <a:rPr lang="en-GB" dirty="0" smtClean="0"/>
              <a:t>Define strategic information system</a:t>
            </a:r>
          </a:p>
          <a:p>
            <a:r>
              <a:rPr lang="en-GB" dirty="0" smtClean="0"/>
              <a:t>Describe how competitive forces and value chain models can be used to identify opportunities for strategic information systems.</a:t>
            </a:r>
          </a:p>
          <a:p>
            <a:r>
              <a:rPr lang="en-GB" dirty="0" smtClean="0"/>
              <a:t>Describe how information systems contribute to the four competitive strategies that businesses can pursue</a:t>
            </a:r>
          </a:p>
          <a:p>
            <a:r>
              <a:rPr lang="en-GB" dirty="0" smtClean="0"/>
              <a:t>Explain why strategic information systems are difficult to build and to sustain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620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DEFINITION OF STRATEGIC INFORMATION SYSTEM</a:t>
            </a:r>
          </a:p>
          <a:p>
            <a:r>
              <a:rPr lang="en-GB" dirty="0" smtClean="0"/>
              <a:t>INFORMATION AS A STRATEGIC RESOURCE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386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DEFINITION</a:t>
            </a:r>
          </a:p>
          <a:p>
            <a:pPr marL="0" indent="0">
              <a:buNone/>
            </a:pPr>
            <a:r>
              <a:rPr lang="en-GB" dirty="0" smtClean="0"/>
              <a:t>Computer systems at any level of the organisation that change the </a:t>
            </a:r>
          </a:p>
          <a:p>
            <a:pPr marL="857250" lvl="1" indent="-457200"/>
            <a:r>
              <a:rPr lang="en-GB" dirty="0" smtClean="0">
                <a:solidFill>
                  <a:srgbClr val="FF0000"/>
                </a:solidFill>
              </a:rPr>
              <a:t>Goals</a:t>
            </a:r>
          </a:p>
          <a:p>
            <a:pPr marL="857250" lvl="1" indent="-457200"/>
            <a:r>
              <a:rPr lang="en-GB" dirty="0" smtClean="0">
                <a:solidFill>
                  <a:srgbClr val="FF0000"/>
                </a:solidFill>
              </a:rPr>
              <a:t>Operations</a:t>
            </a:r>
          </a:p>
          <a:p>
            <a:pPr marL="857250" lvl="1" indent="-457200"/>
            <a:r>
              <a:rPr lang="en-GB" dirty="0" smtClean="0">
                <a:solidFill>
                  <a:srgbClr val="FF0000"/>
                </a:solidFill>
              </a:rPr>
              <a:t>Products</a:t>
            </a:r>
          </a:p>
          <a:p>
            <a:pPr marL="857250" lvl="1" indent="-457200"/>
            <a:r>
              <a:rPr lang="en-GB" dirty="0" smtClean="0">
                <a:solidFill>
                  <a:srgbClr val="FF0000"/>
                </a:solidFill>
              </a:rPr>
              <a:t>Services or</a:t>
            </a:r>
          </a:p>
          <a:p>
            <a:pPr marL="857250" lvl="1" indent="-457200"/>
            <a:r>
              <a:rPr lang="en-GB" dirty="0" smtClean="0">
                <a:solidFill>
                  <a:srgbClr val="FF0000"/>
                </a:solidFill>
              </a:rPr>
              <a:t>Environmental relationships</a:t>
            </a:r>
          </a:p>
          <a:p>
            <a:pPr marL="0" indent="0">
              <a:buNone/>
            </a:pPr>
            <a:r>
              <a:rPr lang="en-GB" dirty="0"/>
              <a:t>t</a:t>
            </a:r>
            <a:r>
              <a:rPr lang="en-GB" dirty="0" smtClean="0"/>
              <a:t>o help the organization gain a competitive advantage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243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 smtClean="0"/>
              <a:t>may change </a:t>
            </a:r>
            <a:r>
              <a:rPr lang="en-GB" dirty="0" smtClean="0"/>
              <a:t>all the factors/dimensions mentioned earlier as well as </a:t>
            </a:r>
            <a:r>
              <a:rPr lang="en-GB" dirty="0" smtClean="0"/>
              <a:t> the entire organisation 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 smtClean="0"/>
              <a:t>Drives the Organisation into new behaviour patterns</a:t>
            </a:r>
          </a:p>
          <a:p>
            <a:r>
              <a:rPr lang="en-GB" dirty="0" smtClean="0"/>
              <a:t>Often happens to take advantage of </a:t>
            </a:r>
          </a:p>
          <a:p>
            <a:r>
              <a:rPr lang="en-GB" dirty="0" smtClean="0"/>
              <a:t>new information systems technology </a:t>
            </a:r>
          </a:p>
          <a:p>
            <a:r>
              <a:rPr lang="en-GB" dirty="0" smtClean="0"/>
              <a:t>Often require new managers</a:t>
            </a:r>
          </a:p>
          <a:p>
            <a:r>
              <a:rPr lang="en-GB" dirty="0" smtClean="0"/>
              <a:t>A new work force</a:t>
            </a:r>
          </a:p>
          <a:p>
            <a:r>
              <a:rPr lang="en-GB" dirty="0" smtClean="0"/>
              <a:t>A much closer relationship with customers and suppliers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224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rgbClr val="C00000"/>
                </a:solidFill>
              </a:rPr>
              <a:t>INFORMATION AS A STRATEGIC RESOURCE</a:t>
            </a:r>
          </a:p>
          <a:p>
            <a:pPr marL="0" indent="0">
              <a:buNone/>
            </a:pPr>
            <a:r>
              <a:rPr lang="en-GB" dirty="0" smtClean="0"/>
              <a:t>Behind the growing strategic use of information systems is a changing conception of the role of information in organizations.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559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Information as a “paper dragon”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Time :</a:t>
            </a:r>
            <a:r>
              <a:rPr lang="en-GB" dirty="0" smtClean="0"/>
              <a:t> 1950 – 1960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Conception of Information :</a:t>
            </a:r>
            <a:r>
              <a:rPr lang="en-GB" dirty="0" smtClean="0"/>
              <a:t>  </a:t>
            </a:r>
          </a:p>
          <a:p>
            <a:pPr marL="0" indent="0">
              <a:buNone/>
            </a:pPr>
            <a:r>
              <a:rPr lang="en-GB" dirty="0" smtClean="0"/>
              <a:t>Necessary evil, bureaucratic requirement, a paper dragon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Information Systems</a:t>
            </a:r>
          </a:p>
          <a:p>
            <a:pPr marL="0" indent="0">
              <a:buNone/>
            </a:pPr>
            <a:r>
              <a:rPr lang="en-GB" dirty="0" smtClean="0"/>
              <a:t>Corresponding information systems of this period were called electronic accounting machines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Purpose</a:t>
            </a:r>
            <a:r>
              <a:rPr lang="en-GB" dirty="0" smtClean="0"/>
              <a:t> :</a:t>
            </a:r>
          </a:p>
          <a:p>
            <a:pPr marL="0" indent="0">
              <a:buNone/>
            </a:pPr>
            <a:r>
              <a:rPr lang="en-GB" dirty="0" smtClean="0"/>
              <a:t>Speed accounting and paper processing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980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Information as a “paper dragon”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Time :</a:t>
            </a:r>
            <a:r>
              <a:rPr lang="en-GB" dirty="0" smtClean="0"/>
              <a:t> 1960 – 1970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Conception of Information :</a:t>
            </a:r>
            <a:r>
              <a:rPr lang="en-GB" dirty="0" smtClean="0"/>
              <a:t>  </a:t>
            </a:r>
          </a:p>
          <a:p>
            <a:pPr marL="0" indent="0">
              <a:buNone/>
            </a:pPr>
            <a:r>
              <a:rPr lang="en-GB" dirty="0" smtClean="0"/>
              <a:t>General-purpose support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Information Systems</a:t>
            </a:r>
          </a:p>
          <a:p>
            <a:pPr marL="0" indent="0">
              <a:buNone/>
            </a:pPr>
            <a:r>
              <a:rPr lang="en-GB" dirty="0" smtClean="0"/>
              <a:t>Management information systems, information factory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Purpose</a:t>
            </a:r>
            <a:r>
              <a:rPr lang="en-GB" dirty="0" smtClean="0"/>
              <a:t> :</a:t>
            </a:r>
          </a:p>
          <a:p>
            <a:pPr marL="0" indent="0">
              <a:buNone/>
            </a:pPr>
            <a:r>
              <a:rPr lang="en-GB" dirty="0" smtClean="0"/>
              <a:t>Speed general reporting requirement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897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438</Words>
  <Application>Microsoft Office PowerPoint</Application>
  <PresentationFormat>On-screen Show (4:3)</PresentationFormat>
  <Paragraphs>73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STRATEGIC INFORMATION SYSTEM ( SIS 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INFORMATION SYSTEM ( SIS )</dc:title>
  <dc:creator>JECKLU</dc:creator>
  <cp:lastModifiedBy>JECKLU</cp:lastModifiedBy>
  <cp:revision>9</cp:revision>
  <dcterms:created xsi:type="dcterms:W3CDTF">2015-10-07T14:19:53Z</dcterms:created>
  <dcterms:modified xsi:type="dcterms:W3CDTF">2015-10-07T15:27:27Z</dcterms:modified>
</cp:coreProperties>
</file>