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82" r:id="rId20"/>
    <p:sldId id="276" r:id="rId21"/>
    <p:sldId id="277" r:id="rId22"/>
    <p:sldId id="278" r:id="rId23"/>
    <p:sldId id="279" r:id="rId24"/>
    <p:sldId id="280" r:id="rId25"/>
    <p:sldId id="281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7" autoAdjust="0"/>
    <p:restoredTop sz="93606" autoAdjust="0"/>
  </p:normalViewPr>
  <p:slideViewPr>
    <p:cSldViewPr>
      <p:cViewPr varScale="1">
        <p:scale>
          <a:sx n="69" d="100"/>
          <a:sy n="69" d="100"/>
        </p:scale>
        <p:origin x="-5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04CC-F6EF-42FD-B16B-6D0BEE422C18}" type="datetimeFigureOut">
              <a:rPr lang="en-GB" smtClean="0"/>
              <a:t>10/11/2012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3923-59A8-4082-9DA5-A9CE9BF5F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11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04CC-F6EF-42FD-B16B-6D0BEE422C18}" type="datetimeFigureOut">
              <a:rPr lang="en-GB" smtClean="0"/>
              <a:t>10/11/2012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3923-59A8-4082-9DA5-A9CE9BF5F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83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04CC-F6EF-42FD-B16B-6D0BEE422C18}" type="datetimeFigureOut">
              <a:rPr lang="en-GB" smtClean="0"/>
              <a:t>10/11/2012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3923-59A8-4082-9DA5-A9CE9BF5F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04CC-F6EF-42FD-B16B-6D0BEE422C18}" type="datetimeFigureOut">
              <a:rPr lang="en-GB" smtClean="0"/>
              <a:t>10/11/2012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3923-59A8-4082-9DA5-A9CE9BF5F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02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04CC-F6EF-42FD-B16B-6D0BEE422C18}" type="datetimeFigureOut">
              <a:rPr lang="en-GB" smtClean="0"/>
              <a:t>10/11/2012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3923-59A8-4082-9DA5-A9CE9BF5F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44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04CC-F6EF-42FD-B16B-6D0BEE422C18}" type="datetimeFigureOut">
              <a:rPr lang="en-GB" smtClean="0"/>
              <a:t>10/11/2012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3923-59A8-4082-9DA5-A9CE9BF5F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619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04CC-F6EF-42FD-B16B-6D0BEE422C18}" type="datetimeFigureOut">
              <a:rPr lang="en-GB" smtClean="0"/>
              <a:t>10/11/2012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3923-59A8-4082-9DA5-A9CE9BF5F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133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04CC-F6EF-42FD-B16B-6D0BEE422C18}" type="datetimeFigureOut">
              <a:rPr lang="en-GB" smtClean="0"/>
              <a:t>10/11/2012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3923-59A8-4082-9DA5-A9CE9BF5F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66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04CC-F6EF-42FD-B16B-6D0BEE422C18}" type="datetimeFigureOut">
              <a:rPr lang="en-GB" smtClean="0"/>
              <a:t>10/11/2012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3923-59A8-4082-9DA5-A9CE9BF5F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54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04CC-F6EF-42FD-B16B-6D0BEE422C18}" type="datetimeFigureOut">
              <a:rPr lang="en-GB" smtClean="0"/>
              <a:t>10/11/2012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3923-59A8-4082-9DA5-A9CE9BF5F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42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04CC-F6EF-42FD-B16B-6D0BEE422C18}" type="datetimeFigureOut">
              <a:rPr lang="en-GB" smtClean="0"/>
              <a:t>10/11/2012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3923-59A8-4082-9DA5-A9CE9BF5F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11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E04CC-F6EF-42FD-B16B-6D0BEE422C18}" type="datetimeFigureOut">
              <a:rPr lang="en-GB" smtClean="0"/>
              <a:t>10/11/2012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23923-59A8-4082-9DA5-A9CE9BF5F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45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INFORMATION SYSTEMS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SYSTEM  BUILDING METHODS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091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SYSTEM BUILDING METHODS</a:t>
            </a:r>
            <a:br>
              <a:rPr lang="en-GB" dirty="0" smtClean="0"/>
            </a:br>
            <a:r>
              <a:rPr lang="en-GB" dirty="0" smtClean="0"/>
              <a:t>(SDLC)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 smtClean="0"/>
              <a:t>System Study/Analysis Stage </a:t>
            </a:r>
            <a:endParaRPr lang="en-GB" dirty="0" smtClean="0"/>
          </a:p>
          <a:p>
            <a:r>
              <a:rPr lang="en-GB" dirty="0" smtClean="0"/>
              <a:t>Determine </a:t>
            </a:r>
            <a:r>
              <a:rPr lang="en-GB" dirty="0" smtClean="0">
                <a:solidFill>
                  <a:srgbClr val="FF0000"/>
                </a:solidFill>
              </a:rPr>
              <a:t>information system requirement</a:t>
            </a:r>
          </a:p>
          <a:p>
            <a:pPr lvl="1"/>
            <a:r>
              <a:rPr lang="en-GB" dirty="0" smtClean="0"/>
              <a:t>all the information gathered will be used to determine information system requirements</a:t>
            </a:r>
          </a:p>
          <a:p>
            <a:r>
              <a:rPr lang="en-GB" dirty="0" smtClean="0"/>
              <a:t>describes in detail the remaining life cycle activities and tasks for each phase				</a:t>
            </a:r>
          </a:p>
        </p:txBody>
      </p:sp>
    </p:spTree>
    <p:extLst>
      <p:ext uri="{BB962C8B-B14F-4D97-AF65-F5344CB8AC3E}">
        <p14:creationId xmlns:p14="http://schemas.microsoft.com/office/powerpoint/2010/main" val="421570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SYSTEM BUILDING METHODS</a:t>
            </a:r>
            <a:br>
              <a:rPr lang="en-GB" dirty="0" smtClean="0"/>
            </a:br>
            <a:r>
              <a:rPr lang="en-GB" dirty="0" smtClean="0"/>
              <a:t>(SDLC)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u="sng" dirty="0" smtClean="0"/>
              <a:t>Design Stage </a:t>
            </a:r>
            <a:endParaRPr lang="en-GB" dirty="0" smtClean="0"/>
          </a:p>
          <a:p>
            <a:r>
              <a:rPr lang="en-GB" dirty="0" smtClean="0"/>
              <a:t>Produces the</a:t>
            </a:r>
          </a:p>
          <a:p>
            <a:pPr lvl="1"/>
            <a:r>
              <a:rPr lang="en-GB" dirty="0" smtClean="0"/>
              <a:t>logical and</a:t>
            </a:r>
          </a:p>
          <a:p>
            <a:pPr lvl="1"/>
            <a:r>
              <a:rPr lang="en-GB" dirty="0" smtClean="0"/>
              <a:t>Physical </a:t>
            </a:r>
          </a:p>
          <a:p>
            <a:pPr marL="457200" lvl="1" indent="0">
              <a:buNone/>
            </a:pPr>
            <a:r>
              <a:rPr lang="en-GB" sz="3300" dirty="0">
                <a:solidFill>
                  <a:srgbClr val="FF0000"/>
                </a:solidFill>
              </a:rPr>
              <a:t>d</a:t>
            </a:r>
            <a:r>
              <a:rPr lang="en-GB" sz="3300" dirty="0" smtClean="0">
                <a:solidFill>
                  <a:srgbClr val="FF0000"/>
                </a:solidFill>
              </a:rPr>
              <a:t>esign specifications</a:t>
            </a:r>
          </a:p>
          <a:p>
            <a:r>
              <a:rPr lang="en-GB" dirty="0" smtClean="0"/>
              <a:t>Tools used in the designing may include</a:t>
            </a:r>
            <a:endParaRPr lang="en-GB" dirty="0"/>
          </a:p>
          <a:p>
            <a:pPr lvl="1"/>
            <a:r>
              <a:rPr lang="en-GB" dirty="0" smtClean="0"/>
              <a:t>Data </a:t>
            </a:r>
            <a:r>
              <a:rPr lang="en-GB" dirty="0"/>
              <a:t>F</a:t>
            </a:r>
            <a:r>
              <a:rPr lang="en-GB" dirty="0" smtClean="0"/>
              <a:t>low Diagrams (DFDs</a:t>
            </a:r>
            <a:r>
              <a:rPr lang="en-GB" dirty="0" smtClean="0"/>
              <a:t>)/Process </a:t>
            </a:r>
            <a:r>
              <a:rPr lang="en-GB" smtClean="0"/>
              <a:t>Flow Diagrams</a:t>
            </a:r>
            <a:endParaRPr lang="en-GB" dirty="0" smtClean="0"/>
          </a:p>
          <a:p>
            <a:pPr lvl="1"/>
            <a:r>
              <a:rPr lang="en-GB" dirty="0" smtClean="0"/>
              <a:t>Program Structure Charts</a:t>
            </a:r>
          </a:p>
          <a:p>
            <a:pPr lvl="1"/>
            <a:r>
              <a:rPr lang="en-GB" dirty="0" smtClean="0"/>
              <a:t>System Flowcharts</a:t>
            </a:r>
          </a:p>
          <a:p>
            <a:pPr lvl="1"/>
            <a:r>
              <a:rPr lang="en-GB" dirty="0" smtClean="0"/>
              <a:t>Decision Tables</a:t>
            </a:r>
          </a:p>
          <a:p>
            <a:pPr lvl="1"/>
            <a:r>
              <a:rPr lang="en-GB" dirty="0" smtClean="0"/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421570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SYSTEM BUILDING METHODS</a:t>
            </a:r>
            <a:br>
              <a:rPr lang="en-GB" dirty="0" smtClean="0"/>
            </a:br>
            <a:r>
              <a:rPr lang="en-GB" dirty="0" smtClean="0"/>
              <a:t>(SDLC)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 smtClean="0"/>
              <a:t>Programming Stage </a:t>
            </a:r>
            <a:endParaRPr lang="en-GB" dirty="0" smtClean="0"/>
          </a:p>
          <a:p>
            <a:r>
              <a:rPr lang="en-GB" dirty="0" smtClean="0"/>
              <a:t>Translates the design specifications produced during the design stage into software program code</a:t>
            </a:r>
          </a:p>
          <a:p>
            <a:r>
              <a:rPr lang="en-GB" dirty="0" smtClean="0"/>
              <a:t>Systems Analyst work with programmers to prepare specifications for each program in the system  - </a:t>
            </a:r>
            <a:r>
              <a:rPr lang="en-GB" dirty="0" smtClean="0">
                <a:solidFill>
                  <a:srgbClr val="FF0000"/>
                </a:solidFill>
              </a:rPr>
              <a:t>program specification</a:t>
            </a:r>
          </a:p>
        </p:txBody>
      </p:sp>
    </p:spTree>
    <p:extLst>
      <p:ext uri="{BB962C8B-B14F-4D97-AF65-F5344CB8AC3E}">
        <p14:creationId xmlns:p14="http://schemas.microsoft.com/office/powerpoint/2010/main" val="421570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SYSTEM BUILDING METHODS</a:t>
            </a:r>
            <a:br>
              <a:rPr lang="en-GB" dirty="0" smtClean="0"/>
            </a:br>
            <a:r>
              <a:rPr lang="en-GB" dirty="0" smtClean="0"/>
              <a:t>(SDLC)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u="sng" dirty="0" smtClean="0"/>
              <a:t>Programming Stage </a:t>
            </a:r>
            <a:endParaRPr lang="en-GB" dirty="0" smtClean="0"/>
          </a:p>
          <a:p>
            <a:r>
              <a:rPr lang="en-GB" dirty="0" smtClean="0">
                <a:solidFill>
                  <a:srgbClr val="FF0000"/>
                </a:solidFill>
              </a:rPr>
              <a:t>program specifications </a:t>
            </a:r>
            <a:r>
              <a:rPr lang="en-GB" dirty="0" smtClean="0"/>
              <a:t>describe</a:t>
            </a:r>
          </a:p>
          <a:p>
            <a:pPr lvl="1"/>
            <a:r>
              <a:rPr lang="en-GB" sz="3200" dirty="0"/>
              <a:t>What each program will </a:t>
            </a:r>
            <a:r>
              <a:rPr lang="en-GB" sz="3200" dirty="0" smtClean="0"/>
              <a:t>do</a:t>
            </a:r>
          </a:p>
          <a:p>
            <a:pPr lvl="1"/>
            <a:r>
              <a:rPr lang="en-GB" sz="3200" dirty="0" smtClean="0"/>
              <a:t>The type of programming language to be used</a:t>
            </a:r>
          </a:p>
          <a:p>
            <a:pPr lvl="1"/>
            <a:r>
              <a:rPr lang="en-GB" sz="3200" dirty="0" smtClean="0"/>
              <a:t>Inputs and outputs</a:t>
            </a:r>
          </a:p>
          <a:p>
            <a:pPr lvl="1"/>
            <a:r>
              <a:rPr lang="en-GB" sz="3200" dirty="0" smtClean="0"/>
              <a:t>Processing logic</a:t>
            </a:r>
          </a:p>
          <a:p>
            <a:pPr lvl="1"/>
            <a:r>
              <a:rPr lang="en-GB" sz="3200" dirty="0" smtClean="0"/>
              <a:t>Processing schedules</a:t>
            </a:r>
          </a:p>
          <a:p>
            <a:pPr lvl="1"/>
            <a:r>
              <a:rPr lang="en-GB" sz="3200" dirty="0" smtClean="0"/>
              <a:t>Control statements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685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SYSTEM BUILDING METHODS</a:t>
            </a:r>
            <a:br>
              <a:rPr lang="en-GB" dirty="0" smtClean="0"/>
            </a:br>
            <a:r>
              <a:rPr lang="en-GB" dirty="0" smtClean="0"/>
              <a:t>(SDLC)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 smtClean="0"/>
              <a:t>Installation Stage </a:t>
            </a:r>
            <a:endParaRPr lang="en-GB" dirty="0" smtClean="0"/>
          </a:p>
          <a:p>
            <a:r>
              <a:rPr lang="en-GB" dirty="0" smtClean="0"/>
              <a:t>Consists of the final steps to put the new or modified system into operation: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Testing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Training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Conversion</a:t>
            </a:r>
          </a:p>
          <a:p>
            <a:pPr marL="457200" lvl="1" indent="0">
              <a:buNone/>
            </a:pPr>
            <a:endParaRPr lang="en-GB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8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SYSTEM BUILDING METHODS</a:t>
            </a:r>
            <a:br>
              <a:rPr lang="en-GB" dirty="0" smtClean="0"/>
            </a:br>
            <a:r>
              <a:rPr lang="en-GB" dirty="0" smtClean="0"/>
              <a:t>(SDLC)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 smtClean="0"/>
              <a:t>Installation Stage </a:t>
            </a:r>
            <a:endParaRPr lang="en-GB" dirty="0" smtClean="0"/>
          </a:p>
          <a:p>
            <a:r>
              <a:rPr lang="en-GB" dirty="0" smtClean="0"/>
              <a:t>Testing – the software is tested to make sure it performs properly from both </a:t>
            </a:r>
          </a:p>
          <a:p>
            <a:pPr lvl="1"/>
            <a:r>
              <a:rPr lang="en-GB" dirty="0" smtClean="0"/>
              <a:t>a technical and </a:t>
            </a:r>
          </a:p>
          <a:p>
            <a:pPr lvl="1"/>
            <a:r>
              <a:rPr lang="en-GB" dirty="0" smtClean="0"/>
              <a:t>a functional business standpoint</a:t>
            </a:r>
            <a:endParaRPr lang="en-GB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900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SYSTEM BUILDING METHODS</a:t>
            </a:r>
            <a:br>
              <a:rPr lang="en-GB" dirty="0" smtClean="0"/>
            </a:br>
            <a:r>
              <a:rPr lang="en-GB" dirty="0" smtClean="0"/>
              <a:t>(SDLC)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u="sng" dirty="0" smtClean="0"/>
              <a:t>Installation Stage </a:t>
            </a:r>
            <a:endParaRPr lang="en-GB" dirty="0" smtClean="0"/>
          </a:p>
          <a:p>
            <a:r>
              <a:rPr lang="en-GB" dirty="0" smtClean="0"/>
              <a:t>Training – Business and technical specialists are trained to use the new system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 smtClean="0"/>
              <a:t>Conversion – a formal conversion plan provides a detailed schedule of all of the activities required to install the new system, and the old system is converted to the new 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5991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SYSTEM BUILDING METHODS</a:t>
            </a:r>
            <a:br>
              <a:rPr lang="en-GB" dirty="0" smtClean="0"/>
            </a:br>
            <a:r>
              <a:rPr lang="en-GB" dirty="0" smtClean="0"/>
              <a:t>(SDLC)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u="sng" dirty="0" smtClean="0"/>
              <a:t>Post-implementation Stage </a:t>
            </a:r>
            <a:endParaRPr lang="en-GB" dirty="0" smtClean="0"/>
          </a:p>
          <a:p>
            <a:r>
              <a:rPr lang="en-GB" dirty="0" smtClean="0"/>
              <a:t>Consists of </a:t>
            </a:r>
            <a:r>
              <a:rPr lang="en-GB" dirty="0" smtClean="0">
                <a:solidFill>
                  <a:srgbClr val="FF0000"/>
                </a:solidFill>
              </a:rPr>
              <a:t>using and evaluating </a:t>
            </a:r>
            <a:r>
              <a:rPr lang="en-GB" dirty="0" smtClean="0"/>
              <a:t>the system after it is installed and is in production.</a:t>
            </a:r>
          </a:p>
          <a:p>
            <a:r>
              <a:rPr lang="en-GB" dirty="0"/>
              <a:t>It also includes </a:t>
            </a:r>
            <a:r>
              <a:rPr lang="en-GB" dirty="0">
                <a:solidFill>
                  <a:srgbClr val="FF0000"/>
                </a:solidFill>
              </a:rPr>
              <a:t>updating</a:t>
            </a:r>
            <a:r>
              <a:rPr lang="en-GB" dirty="0"/>
              <a:t> the system to make </a:t>
            </a:r>
            <a:r>
              <a:rPr lang="en-GB" dirty="0" smtClean="0"/>
              <a:t>improvements</a:t>
            </a:r>
          </a:p>
          <a:p>
            <a:r>
              <a:rPr lang="en-GB" dirty="0" smtClean="0"/>
              <a:t>Users and technical specialists will go through a formal </a:t>
            </a:r>
            <a:r>
              <a:rPr lang="en-GB" dirty="0" smtClean="0">
                <a:solidFill>
                  <a:srgbClr val="FF0000"/>
                </a:solidFill>
              </a:rPr>
              <a:t>post-implementation audit </a:t>
            </a:r>
            <a:r>
              <a:rPr lang="en-GB" dirty="0" smtClean="0"/>
              <a:t>that determines how well the new system has met its original objectives and whether any revisions  or modifications are required.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1321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SYSTEM BUILDING METHODS</a:t>
            </a:r>
            <a:br>
              <a:rPr lang="en-GB" dirty="0" smtClean="0"/>
            </a:br>
            <a:r>
              <a:rPr lang="en-GB" dirty="0" smtClean="0"/>
              <a:t>(SDLC)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u="sng" dirty="0" smtClean="0"/>
              <a:t>Post-implementation Stage </a:t>
            </a:r>
            <a:endParaRPr lang="en-GB" dirty="0" smtClean="0"/>
          </a:p>
          <a:p>
            <a:r>
              <a:rPr lang="en-GB" dirty="0" smtClean="0"/>
              <a:t>After the system has been fine-tuned it will need to be maintained  while it is in production to correct errors, meet requirements, or improve processing efficiency</a:t>
            </a:r>
          </a:p>
          <a:p>
            <a:r>
              <a:rPr lang="en-GB" dirty="0" smtClean="0"/>
              <a:t>Over time, the system may require so much maintenance to remain efficient and meet user objectives that it will come to an end of its useful lifespan.</a:t>
            </a:r>
          </a:p>
          <a:p>
            <a:r>
              <a:rPr lang="en-GB" dirty="0" smtClean="0"/>
              <a:t>Once the system’s life cycle comes to an end, a completely new system is called for and the cycle may begin again.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3689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SYSTEM BUILDING METHODS</a:t>
            </a:r>
            <a:br>
              <a:rPr lang="en-GB" dirty="0" smtClean="0"/>
            </a:br>
            <a:r>
              <a:rPr lang="en-GB" dirty="0" smtClean="0"/>
              <a:t>(SDLC)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Involves some measure of reworking and refinement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159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BUILDING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TRADITIONAL SYSTEMS LIFE CYCLE</a:t>
            </a:r>
          </a:p>
          <a:p>
            <a:r>
              <a:rPr lang="en-GB" dirty="0" smtClean="0"/>
              <a:t>PROTOTYPING</a:t>
            </a:r>
          </a:p>
          <a:p>
            <a:r>
              <a:rPr lang="en-GB" dirty="0" smtClean="0"/>
              <a:t>APPLICATION PACKAGES</a:t>
            </a:r>
          </a:p>
          <a:p>
            <a:r>
              <a:rPr lang="en-GB" dirty="0" smtClean="0"/>
              <a:t>END-USER DEVELOPMENT</a:t>
            </a:r>
          </a:p>
          <a:p>
            <a:r>
              <a:rPr lang="en-GB" dirty="0" smtClean="0"/>
              <a:t>OUTSOURCING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67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SYSTEM BUILDING METHODS</a:t>
            </a:r>
            <a:br>
              <a:rPr lang="en-GB" dirty="0" smtClean="0"/>
            </a:br>
            <a:r>
              <a:rPr lang="en-GB" dirty="0" smtClean="0"/>
              <a:t>(SDLC)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 smtClean="0"/>
              <a:t>Limitations of the Life Cycle Approach</a:t>
            </a:r>
          </a:p>
          <a:p>
            <a:r>
              <a:rPr lang="en-GB" dirty="0" smtClean="0"/>
              <a:t>very costly and time-consuming</a:t>
            </a:r>
          </a:p>
          <a:p>
            <a:r>
              <a:rPr lang="en-GB" dirty="0" smtClean="0"/>
              <a:t>Is inflexible and discourages change</a:t>
            </a:r>
          </a:p>
          <a:p>
            <a:r>
              <a:rPr lang="en-GB" dirty="0" smtClean="0"/>
              <a:t>Is ill-suited to decision-oriented applications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31770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SYSTEM BUILDING METHODS</a:t>
            </a:r>
            <a:br>
              <a:rPr lang="en-GB" dirty="0" smtClean="0"/>
            </a:br>
            <a:r>
              <a:rPr lang="en-GB" dirty="0" smtClean="0"/>
              <a:t>Alternative Strategies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Prototyping</a:t>
            </a:r>
          </a:p>
          <a:p>
            <a:r>
              <a:rPr lang="en-GB" dirty="0" smtClean="0"/>
              <a:t>Application Software Packages</a:t>
            </a:r>
          </a:p>
          <a:p>
            <a:r>
              <a:rPr lang="en-GB" dirty="0" smtClean="0"/>
              <a:t>End-User Computing Tools</a:t>
            </a:r>
          </a:p>
        </p:txBody>
      </p:sp>
    </p:spTree>
    <p:extLst>
      <p:ext uri="{BB962C8B-B14F-4D97-AF65-F5344CB8AC3E}">
        <p14:creationId xmlns:p14="http://schemas.microsoft.com/office/powerpoint/2010/main" val="2082377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SYSTEM BUILDING METHODS</a:t>
            </a:r>
            <a:br>
              <a:rPr lang="en-GB" dirty="0" smtClean="0"/>
            </a:br>
            <a:r>
              <a:rPr lang="en-GB" dirty="0" smtClean="0"/>
              <a:t>(Prototyping)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u="sng" dirty="0" smtClean="0"/>
              <a:t>Prototyping</a:t>
            </a:r>
          </a:p>
          <a:p>
            <a:pPr marL="0" indent="0">
              <a:buNone/>
            </a:pPr>
            <a:r>
              <a:rPr lang="en-GB" dirty="0" smtClean="0"/>
              <a:t>process of building an experimental system 	quickly and inexpensively </a:t>
            </a:r>
          </a:p>
          <a:p>
            <a:pPr marL="0" indent="0">
              <a:buNone/>
            </a:pPr>
            <a:r>
              <a:rPr lang="en-GB" dirty="0" smtClean="0"/>
              <a:t>for demonstration and evaluation so that users can better determine information requirements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The prototype endorsed by the users can be used as a template to create the final system</a:t>
            </a:r>
          </a:p>
        </p:txBody>
      </p:sp>
    </p:spTree>
    <p:extLst>
      <p:ext uri="{BB962C8B-B14F-4D97-AF65-F5344CB8AC3E}">
        <p14:creationId xmlns:p14="http://schemas.microsoft.com/office/powerpoint/2010/main" val="3088061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SYSTEM BUILDING METHODS</a:t>
            </a:r>
            <a:br>
              <a:rPr lang="en-GB" dirty="0" smtClean="0"/>
            </a:br>
            <a:r>
              <a:rPr lang="en-GB" dirty="0" smtClean="0"/>
              <a:t>(Prototyping)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u="sng" dirty="0" smtClean="0"/>
              <a:t>Prototype</a:t>
            </a:r>
          </a:p>
          <a:p>
            <a:pPr marL="0" indent="0">
              <a:buNone/>
            </a:pPr>
            <a:r>
              <a:rPr lang="en-GB" dirty="0" smtClean="0"/>
              <a:t>Is a working version of an information system or part of the system, but it is meant to be only a preliminary model.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Once operational, the prototype will be further refined until it conforms precisely to users’ requirements</a:t>
            </a:r>
          </a:p>
        </p:txBody>
      </p:sp>
    </p:spTree>
    <p:extLst>
      <p:ext uri="{BB962C8B-B14F-4D97-AF65-F5344CB8AC3E}">
        <p14:creationId xmlns:p14="http://schemas.microsoft.com/office/powerpoint/2010/main" val="1219320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SYSTEM BUILDING METHODS</a:t>
            </a:r>
            <a:br>
              <a:rPr lang="en-GB" dirty="0" smtClean="0"/>
            </a:br>
            <a:r>
              <a:rPr lang="en-GB" dirty="0" smtClean="0"/>
              <a:t>(Prototyping)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u="sng" dirty="0" smtClean="0"/>
              <a:t>Prototype</a:t>
            </a:r>
          </a:p>
          <a:p>
            <a:pPr marL="0" indent="0">
              <a:buNone/>
            </a:pPr>
            <a:r>
              <a:rPr lang="en-GB" dirty="0" smtClean="0"/>
              <a:t>For many applications the prototype will be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extended and enhanced</a:t>
            </a:r>
          </a:p>
          <a:p>
            <a:pPr marL="0" indent="0">
              <a:buNone/>
            </a:pPr>
            <a:r>
              <a:rPr lang="en-GB" dirty="0"/>
              <a:t>o</a:t>
            </a:r>
            <a:r>
              <a:rPr lang="en-GB" dirty="0" smtClean="0"/>
              <a:t>ver and over again before a final design is accepted.</a:t>
            </a:r>
          </a:p>
          <a:p>
            <a:pPr marL="0" indent="0">
              <a:buNone/>
            </a:pPr>
            <a:r>
              <a:rPr lang="en-GB" dirty="0" smtClean="0"/>
              <a:t>Once the design has been finalized, the prototype can be converted to a polished production system</a:t>
            </a:r>
          </a:p>
        </p:txBody>
      </p:sp>
    </p:spTree>
    <p:extLst>
      <p:ext uri="{BB962C8B-B14F-4D97-AF65-F5344CB8AC3E}">
        <p14:creationId xmlns:p14="http://schemas.microsoft.com/office/powerpoint/2010/main" val="911067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SYSTEM BUILDING METHODS</a:t>
            </a:r>
            <a:br>
              <a:rPr lang="en-GB" dirty="0" smtClean="0"/>
            </a:br>
            <a:r>
              <a:rPr lang="en-GB" dirty="0" smtClean="0"/>
              <a:t>(Prototyping)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u="sng" dirty="0" smtClean="0"/>
              <a:t>Iterative</a:t>
            </a:r>
          </a:p>
          <a:p>
            <a:pPr marL="0" indent="0">
              <a:buNone/>
            </a:pPr>
            <a:r>
              <a:rPr lang="en-GB" dirty="0" smtClean="0"/>
              <a:t>The process of building a preliminary design, trying it over, refining it and trying again has been called an iterative process of system development because the steps required to build a system can be repeated over and over again</a:t>
            </a:r>
          </a:p>
        </p:txBody>
      </p:sp>
    </p:spTree>
    <p:extLst>
      <p:ext uri="{BB962C8B-B14F-4D97-AF65-F5344CB8AC3E}">
        <p14:creationId xmlns:p14="http://schemas.microsoft.com/office/powerpoint/2010/main" val="911067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SYSTEM BUILDING METHODS</a:t>
            </a:r>
            <a:br>
              <a:rPr lang="en-GB" dirty="0" smtClean="0"/>
            </a:br>
            <a:r>
              <a:rPr lang="en-GB" dirty="0" smtClean="0"/>
              <a:t>(Prototyping)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u="sng" dirty="0" smtClean="0"/>
              <a:t>Steps in Prototyping</a:t>
            </a:r>
          </a:p>
          <a:p>
            <a:pPr marL="514350" indent="-514350">
              <a:buAutoNum type="arabicPeriod"/>
            </a:pPr>
            <a:r>
              <a:rPr lang="en-GB" dirty="0" smtClean="0"/>
              <a:t>Identify the user’s basic requirements</a:t>
            </a:r>
          </a:p>
          <a:p>
            <a:pPr marL="514350" indent="-514350">
              <a:buAutoNum type="arabicPeriod"/>
            </a:pPr>
            <a:r>
              <a:rPr lang="en-GB" dirty="0" smtClean="0"/>
              <a:t>Develop an initial prototype</a:t>
            </a:r>
          </a:p>
          <a:p>
            <a:pPr marL="514350" indent="-514350">
              <a:buAutoNum type="arabicPeriod"/>
            </a:pPr>
            <a:r>
              <a:rPr lang="en-GB" dirty="0" smtClean="0"/>
              <a:t>Use the prototype</a:t>
            </a:r>
          </a:p>
          <a:p>
            <a:pPr marL="514350" indent="-514350">
              <a:buAutoNum type="arabicPeriod"/>
            </a:pPr>
            <a:r>
              <a:rPr lang="en-GB" dirty="0" smtClean="0"/>
              <a:t>Revise and enhance the prototype</a:t>
            </a:r>
          </a:p>
          <a:p>
            <a:pPr marL="0" indent="0">
              <a:buNone/>
            </a:pPr>
            <a:r>
              <a:rPr lang="en-GB" smtClean="0"/>
              <a:t>When no </a:t>
            </a:r>
            <a:r>
              <a:rPr lang="en-GB" dirty="0" smtClean="0"/>
              <a:t>more iterations are required, the approved prototype then becomes an operational prototype that furnishes the </a:t>
            </a:r>
            <a:r>
              <a:rPr lang="en-GB" smtClean="0"/>
              <a:t>final specifications  </a:t>
            </a:r>
            <a:r>
              <a:rPr lang="en-GB" dirty="0" smtClean="0"/>
              <a:t>for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651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BUILDING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u="sng" dirty="0" smtClean="0">
                <a:solidFill>
                  <a:srgbClr val="FF0000"/>
                </a:solidFill>
              </a:rPr>
              <a:t>SYSTEMS DEVELOPMENT LIFE CYCLE (SDLC)</a:t>
            </a:r>
          </a:p>
          <a:p>
            <a:pPr marL="0" indent="0">
              <a:buNone/>
            </a:pPr>
            <a:r>
              <a:rPr lang="en-GB" dirty="0" smtClean="0"/>
              <a:t>Traditional methodology for developing an Information System that partitions the system development process into six formal stages that must be completed sequentially, with very formal division of labour</a:t>
            </a:r>
            <a:r>
              <a:rPr lang="en-GB" dirty="0"/>
              <a:t> </a:t>
            </a:r>
            <a:r>
              <a:rPr lang="en-GB" dirty="0" smtClean="0"/>
              <a:t>between end-users and information system specialist.</a:t>
            </a:r>
          </a:p>
        </p:txBody>
      </p:sp>
    </p:spTree>
    <p:extLst>
      <p:ext uri="{BB962C8B-B14F-4D97-AF65-F5344CB8AC3E}">
        <p14:creationId xmlns:p14="http://schemas.microsoft.com/office/powerpoint/2010/main" val="346818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BUILDING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u="sng" dirty="0" smtClean="0">
                <a:solidFill>
                  <a:srgbClr val="FF0000"/>
                </a:solidFill>
              </a:rPr>
              <a:t>SYSTEMS DEVELOPMENT LIFE CYCLE (SDLC)</a:t>
            </a:r>
          </a:p>
          <a:p>
            <a:pPr marL="0" indent="0">
              <a:buNone/>
            </a:pPr>
            <a:r>
              <a:rPr lang="en-GB" dirty="0" smtClean="0"/>
              <a:t>STAGES</a:t>
            </a:r>
          </a:p>
          <a:p>
            <a:r>
              <a:rPr lang="en-GB" dirty="0" smtClean="0"/>
              <a:t>Project Definition</a:t>
            </a:r>
          </a:p>
          <a:p>
            <a:r>
              <a:rPr lang="en-GB" dirty="0" smtClean="0"/>
              <a:t>System Study/Analysis</a:t>
            </a:r>
          </a:p>
          <a:p>
            <a:r>
              <a:rPr lang="en-GB" dirty="0" smtClean="0"/>
              <a:t>Design</a:t>
            </a:r>
          </a:p>
          <a:p>
            <a:r>
              <a:rPr lang="en-GB" dirty="0" smtClean="0"/>
              <a:t>Programming</a:t>
            </a:r>
          </a:p>
          <a:p>
            <a:r>
              <a:rPr lang="en-GB" dirty="0" smtClean="0"/>
              <a:t>Installation</a:t>
            </a:r>
          </a:p>
          <a:p>
            <a:r>
              <a:rPr lang="en-GB" dirty="0" smtClean="0"/>
              <a:t>Post-implementation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20899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SYSTEM BUILDING METHODS</a:t>
            </a:r>
            <a:br>
              <a:rPr lang="en-GB" dirty="0" smtClean="0"/>
            </a:br>
            <a:r>
              <a:rPr lang="en-GB" dirty="0" smtClean="0"/>
              <a:t>(SDLC)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 smtClean="0"/>
              <a:t>Project Definition Stage </a:t>
            </a:r>
            <a:endParaRPr lang="en-GB" dirty="0" smtClean="0"/>
          </a:p>
          <a:p>
            <a:r>
              <a:rPr lang="en-GB" dirty="0" smtClean="0"/>
              <a:t>Tries to answer the question</a:t>
            </a:r>
          </a:p>
          <a:p>
            <a:pPr lvl="1"/>
            <a:r>
              <a:rPr lang="en-GB" dirty="0" smtClean="0"/>
              <a:t>Why do we need a new system? and </a:t>
            </a:r>
          </a:p>
          <a:p>
            <a:pPr lvl="1"/>
            <a:r>
              <a:rPr lang="en-GB" dirty="0" smtClean="0"/>
              <a:t>What do we want to accomplish?</a:t>
            </a:r>
            <a:endParaRPr lang="en-GB" dirty="0"/>
          </a:p>
          <a:p>
            <a:pPr marL="457200" lvl="1" indent="0">
              <a:buNone/>
            </a:pPr>
            <a:r>
              <a:rPr lang="en-GB" dirty="0" smtClean="0"/>
              <a:t>Determines whether the organisation has a problem and whether that problem can be solved by building a new information system or by modifying an existing one</a:t>
            </a:r>
          </a:p>
        </p:txBody>
      </p:sp>
    </p:spTree>
    <p:extLst>
      <p:ext uri="{BB962C8B-B14F-4D97-AF65-F5344CB8AC3E}">
        <p14:creationId xmlns:p14="http://schemas.microsoft.com/office/powerpoint/2010/main" val="175971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SYSTEM BUILDING METHODS</a:t>
            </a:r>
            <a:br>
              <a:rPr lang="en-GB" dirty="0" smtClean="0"/>
            </a:br>
            <a:r>
              <a:rPr lang="en-GB" dirty="0" smtClean="0"/>
              <a:t>(SDLC)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 smtClean="0"/>
              <a:t>Project Definition Stage </a:t>
            </a:r>
            <a:endParaRPr lang="en-GB" dirty="0" smtClean="0"/>
          </a:p>
          <a:p>
            <a:r>
              <a:rPr lang="en-GB" dirty="0" smtClean="0"/>
              <a:t>If a system project is required then this stage</a:t>
            </a:r>
          </a:p>
          <a:p>
            <a:pPr lvl="1"/>
            <a:r>
              <a:rPr lang="en-GB" dirty="0" smtClean="0"/>
              <a:t>Identifies its general objectives</a:t>
            </a:r>
          </a:p>
          <a:p>
            <a:pPr lvl="1"/>
            <a:r>
              <a:rPr lang="en-GB" dirty="0" smtClean="0"/>
              <a:t>Specifies the scope of the project</a:t>
            </a:r>
          </a:p>
          <a:p>
            <a:pPr lvl="1"/>
            <a:r>
              <a:rPr lang="en-GB" dirty="0" smtClean="0"/>
              <a:t>Develops a project plan</a:t>
            </a:r>
          </a:p>
        </p:txBody>
      </p:sp>
    </p:spTree>
    <p:extLst>
      <p:ext uri="{BB962C8B-B14F-4D97-AF65-F5344CB8AC3E}">
        <p14:creationId xmlns:p14="http://schemas.microsoft.com/office/powerpoint/2010/main" val="233476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SYSTEM BUILDING METHODS</a:t>
            </a:r>
            <a:br>
              <a:rPr lang="en-GB" dirty="0" smtClean="0"/>
            </a:br>
            <a:r>
              <a:rPr lang="en-GB" dirty="0" smtClean="0"/>
              <a:t>(SDLC)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 smtClean="0"/>
              <a:t>System Study/Analysis Stage </a:t>
            </a:r>
            <a:endParaRPr lang="en-GB" dirty="0" smtClean="0"/>
          </a:p>
          <a:p>
            <a:r>
              <a:rPr lang="en-GB" dirty="0" smtClean="0"/>
              <a:t>Analyses the problems of existing system (manual or automated ) in detail</a:t>
            </a:r>
          </a:p>
          <a:p>
            <a:r>
              <a:rPr lang="en-GB" dirty="0" smtClean="0"/>
              <a:t>Identifies objectives to be attained by a solution to those problems</a:t>
            </a:r>
          </a:p>
          <a:p>
            <a:r>
              <a:rPr lang="en-GB" dirty="0" smtClean="0"/>
              <a:t>Describes alternative solutions</a:t>
            </a:r>
          </a:p>
        </p:txBody>
      </p:sp>
    </p:spTree>
    <p:extLst>
      <p:ext uri="{BB962C8B-B14F-4D97-AF65-F5344CB8AC3E}">
        <p14:creationId xmlns:p14="http://schemas.microsoft.com/office/powerpoint/2010/main" val="392182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SYSTEM BUILDING METHODS</a:t>
            </a:r>
            <a:br>
              <a:rPr lang="en-GB" dirty="0" smtClean="0"/>
            </a:br>
            <a:r>
              <a:rPr lang="en-GB" dirty="0" smtClean="0"/>
              <a:t>(SDLC)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u="sng" dirty="0" smtClean="0"/>
              <a:t>System Study/Analysis Stage </a:t>
            </a:r>
            <a:endParaRPr lang="en-GB" dirty="0" smtClean="0"/>
          </a:p>
          <a:p>
            <a:r>
              <a:rPr lang="en-GB" dirty="0" smtClean="0"/>
              <a:t>Tries to answer the question</a:t>
            </a:r>
          </a:p>
          <a:p>
            <a:pPr lvl="1"/>
            <a:r>
              <a:rPr lang="en-GB" dirty="0" smtClean="0"/>
              <a:t>What do the existing systems do?</a:t>
            </a:r>
          </a:p>
          <a:p>
            <a:pPr lvl="1"/>
            <a:r>
              <a:rPr lang="en-GB" dirty="0" smtClean="0"/>
              <a:t>What are their strengths, weaknesses, trouble spots, and problems?</a:t>
            </a:r>
          </a:p>
          <a:p>
            <a:pPr lvl="1"/>
            <a:r>
              <a:rPr lang="en-GB" dirty="0" smtClean="0"/>
              <a:t>What should a new or modified system do to solve these problems?</a:t>
            </a:r>
          </a:p>
          <a:p>
            <a:pPr lvl="1"/>
            <a:r>
              <a:rPr lang="en-GB" dirty="0" smtClean="0"/>
              <a:t>What user information requirements must be met by the solution?</a:t>
            </a:r>
          </a:p>
          <a:p>
            <a:pPr lvl="1"/>
            <a:r>
              <a:rPr lang="en-GB" dirty="0" smtClean="0"/>
              <a:t>What alternative solution options are feasible?</a:t>
            </a:r>
          </a:p>
          <a:p>
            <a:pPr lvl="1"/>
            <a:r>
              <a:rPr lang="en-GB" dirty="0" smtClean="0"/>
              <a:t>What are their costs and benefits?</a:t>
            </a:r>
          </a:p>
        </p:txBody>
      </p:sp>
    </p:spTree>
    <p:extLst>
      <p:ext uri="{BB962C8B-B14F-4D97-AF65-F5344CB8AC3E}">
        <p14:creationId xmlns:p14="http://schemas.microsoft.com/office/powerpoint/2010/main" val="99795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SYSTEM BUILDING METHODS</a:t>
            </a:r>
            <a:br>
              <a:rPr lang="en-GB" dirty="0" smtClean="0"/>
            </a:br>
            <a:r>
              <a:rPr lang="en-GB" dirty="0" smtClean="0"/>
              <a:t>(SDLC)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 smtClean="0"/>
              <a:t>System Study/Analysis Stage </a:t>
            </a:r>
            <a:endParaRPr lang="en-GB" dirty="0" smtClean="0"/>
          </a:p>
          <a:p>
            <a:r>
              <a:rPr lang="en-GB" dirty="0" smtClean="0"/>
              <a:t>Requires a lot of Information  gathering and research</a:t>
            </a:r>
          </a:p>
          <a:p>
            <a:pPr lvl="1"/>
            <a:r>
              <a:rPr lang="en-GB" dirty="0" smtClean="0"/>
              <a:t>sifting through document, reports and work papers produced by the existing system</a:t>
            </a:r>
          </a:p>
          <a:p>
            <a:pPr lvl="1"/>
            <a:r>
              <a:rPr lang="en-GB" dirty="0" smtClean="0"/>
              <a:t>Observing how these systems work</a:t>
            </a:r>
          </a:p>
          <a:p>
            <a:pPr lvl="1"/>
            <a:r>
              <a:rPr lang="en-GB" dirty="0" smtClean="0"/>
              <a:t>Polling users with questionnaires and</a:t>
            </a:r>
          </a:p>
          <a:p>
            <a:pPr lvl="1"/>
            <a:r>
              <a:rPr lang="en-GB" dirty="0" smtClean="0"/>
              <a:t>Conducting interviews</a:t>
            </a:r>
          </a:p>
          <a:p>
            <a:pPr lvl="1"/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21570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891</Words>
  <Application>Microsoft Office PowerPoint</Application>
  <PresentationFormat>On-screen Show (4:3)</PresentationFormat>
  <Paragraphs>147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INFORMATION SYSTEMS</vt:lpstr>
      <vt:lpstr>SYSTEM BUILDING METHODS</vt:lpstr>
      <vt:lpstr>SYSTEM BUILDING METHODS</vt:lpstr>
      <vt:lpstr>SYSTEM BUILDING METHODS</vt:lpstr>
      <vt:lpstr>SYSTEM BUILDING METHODS (SDLC)</vt:lpstr>
      <vt:lpstr>SYSTEM BUILDING METHODS (SDLC)</vt:lpstr>
      <vt:lpstr>SYSTEM BUILDING METHODS (SDLC)</vt:lpstr>
      <vt:lpstr>SYSTEM BUILDING METHODS (SDLC)</vt:lpstr>
      <vt:lpstr>SYSTEM BUILDING METHODS (SDLC)</vt:lpstr>
      <vt:lpstr>SYSTEM BUILDING METHODS (SDLC)</vt:lpstr>
      <vt:lpstr>SYSTEM BUILDING METHODS (SDLC)</vt:lpstr>
      <vt:lpstr>SYSTEM BUILDING METHODS (SDLC)</vt:lpstr>
      <vt:lpstr>SYSTEM BUILDING METHODS (SDLC)</vt:lpstr>
      <vt:lpstr>SYSTEM BUILDING METHODS (SDLC)</vt:lpstr>
      <vt:lpstr>SYSTEM BUILDING METHODS (SDLC)</vt:lpstr>
      <vt:lpstr>SYSTEM BUILDING METHODS (SDLC)</vt:lpstr>
      <vt:lpstr>SYSTEM BUILDING METHODS (SDLC)</vt:lpstr>
      <vt:lpstr>SYSTEM BUILDING METHODS (SDLC)</vt:lpstr>
      <vt:lpstr>SYSTEM BUILDING METHODS (SDLC)</vt:lpstr>
      <vt:lpstr>SYSTEM BUILDING METHODS (SDLC)</vt:lpstr>
      <vt:lpstr>SYSTEM BUILDING METHODS Alternative Strategies</vt:lpstr>
      <vt:lpstr>SYSTEM BUILDING METHODS (Prototyping)</vt:lpstr>
      <vt:lpstr>SYSTEM BUILDING METHODS (Prototyping)</vt:lpstr>
      <vt:lpstr>SYSTEM BUILDING METHODS (Prototyping)</vt:lpstr>
      <vt:lpstr>SYSTEM BUILDING METHODS (Prototyping)</vt:lpstr>
      <vt:lpstr>SYSTEM BUILDING METHODS (Prototyping)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SYSTEMS</dc:title>
  <dc:creator>JECKLU</dc:creator>
  <cp:lastModifiedBy>JECKLU</cp:lastModifiedBy>
  <cp:revision>24</cp:revision>
  <dcterms:created xsi:type="dcterms:W3CDTF">2012-11-09T18:40:41Z</dcterms:created>
  <dcterms:modified xsi:type="dcterms:W3CDTF">2012-11-10T08:08:36Z</dcterms:modified>
</cp:coreProperties>
</file>