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57" r:id="rId5"/>
    <p:sldId id="258" r:id="rId6"/>
    <p:sldId id="259" r:id="rId7"/>
    <p:sldId id="260" r:id="rId8"/>
    <p:sldId id="261" r:id="rId9"/>
    <p:sldId id="267" r:id="rId10"/>
    <p:sldId id="262" r:id="rId11"/>
    <p:sldId id="263" r:id="rId12"/>
    <p:sldId id="264" r:id="rId13"/>
    <p:sldId id="266" r:id="rId14"/>
    <p:sldId id="288" r:id="rId15"/>
    <p:sldId id="289" r:id="rId16"/>
    <p:sldId id="268" r:id="rId17"/>
    <p:sldId id="269"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a:xfrm>
            <a:off x="1356995" y="3957638"/>
            <a:ext cx="9144000" cy="1655762"/>
          </a:xfrm>
        </p:spPr>
        <p:txBody>
          <a:bodyPr/>
          <a:lstStyle/>
          <a:p>
            <a:r>
              <a:rPr lang="en-US" altLang="zh-CN" sz="9600" dirty="0">
                <a:latin typeface="+mn-lt"/>
              </a:rPr>
              <a:t>reward hacking</a:t>
            </a:r>
            <a:endParaRPr lang="en-US" altLang="zh-CN" sz="9600" dirty="0">
              <a:latin typeface="+mn-lt"/>
            </a:endParaRPr>
          </a:p>
        </p:txBody>
      </p:sp>
      <p:pic>
        <p:nvPicPr>
          <p:cNvPr id="4" name="图片 3" descr="截屏2024-12-23 13.37.15"/>
          <p:cNvPicPr>
            <a:picLocks noChangeAspect="1"/>
          </p:cNvPicPr>
          <p:nvPr/>
        </p:nvPicPr>
        <p:blipFill>
          <a:blip r:embed="rId1"/>
          <a:stretch>
            <a:fillRect/>
          </a:stretch>
        </p:blipFill>
        <p:spPr>
          <a:xfrm>
            <a:off x="0" y="635"/>
            <a:ext cx="5553075" cy="3737610"/>
          </a:xfrm>
          <a:prstGeom prst="rect">
            <a:avLst/>
          </a:prstGeom>
        </p:spPr>
      </p:pic>
      <p:pic>
        <p:nvPicPr>
          <p:cNvPr id="6" name="图片 5" descr="reward_hacking"/>
          <p:cNvPicPr>
            <a:picLocks noChangeAspect="1"/>
          </p:cNvPicPr>
          <p:nvPr/>
        </p:nvPicPr>
        <p:blipFill>
          <a:blip r:embed="rId2"/>
          <a:stretch>
            <a:fillRect/>
          </a:stretch>
        </p:blipFill>
        <p:spPr>
          <a:xfrm>
            <a:off x="5553075" y="635"/>
            <a:ext cx="6638925" cy="3736975"/>
          </a:xfrm>
          <a:prstGeom prst="rect">
            <a:avLst/>
          </a:prstGeom>
        </p:spPr>
      </p:pic>
      <p:pic>
        <p:nvPicPr>
          <p:cNvPr id="7" name="图片 6" descr="step_logo"/>
          <p:cNvPicPr>
            <a:picLocks noChangeAspect="1"/>
          </p:cNvPicPr>
          <p:nvPr/>
        </p:nvPicPr>
        <p:blipFill>
          <a:blip r:embed="rId3"/>
          <a:stretch>
            <a:fillRect/>
          </a:stretch>
        </p:blipFill>
        <p:spPr>
          <a:xfrm>
            <a:off x="10110470" y="5988050"/>
            <a:ext cx="2081530" cy="869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0110" y="732155"/>
            <a:ext cx="8164830" cy="870585"/>
          </a:xfrm>
        </p:spPr>
        <p:txBody>
          <a:bodyPr>
            <a:normAutofit fontScale="90000"/>
          </a:bodyPr>
          <a:lstStyle/>
          <a:p>
            <a:pPr algn="l"/>
            <a:r>
              <a:rPr lang="en-US" altLang="zh-CN" sz="2665">
                <a:sym typeface="+mn-ea"/>
              </a:rPr>
              <a:t> Regressional Goodhart</a:t>
            </a:r>
            <a:r>
              <a:rPr lang="zh-CN" altLang="en-US" sz="2665">
                <a:sym typeface="+mn-ea"/>
              </a:rPr>
              <a:t>：</a:t>
            </a:r>
            <a:r>
              <a:rPr lang="en-US" altLang="zh-CN" sz="2665">
                <a:sym typeface="+mn-ea"/>
              </a:rPr>
              <a:t> proxy</a:t>
            </a:r>
            <a:r>
              <a:rPr lang="zh-CN" altLang="en-US" sz="2665">
                <a:sym typeface="+mn-ea"/>
              </a:rPr>
              <a:t>和</a:t>
            </a:r>
            <a:r>
              <a:rPr lang="en-US" altLang="zh-CN" sz="2665">
                <a:sym typeface="+mn-ea"/>
              </a:rPr>
              <a:t>gold</a:t>
            </a:r>
            <a:r>
              <a:rPr lang="zh-CN" altLang="en-US" sz="2665">
                <a:sym typeface="+mn-ea"/>
              </a:rPr>
              <a:t>之间有随机噪声</a:t>
            </a:r>
            <a:endParaRPr lang="zh-CN" altLang="en-US" sz="2665"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pic>
        <p:nvPicPr>
          <p:cNvPr id="4" name="图片 3" descr="截屏2024-12-23 14.31.21"/>
          <p:cNvPicPr>
            <a:picLocks noChangeAspect="1"/>
          </p:cNvPicPr>
          <p:nvPr/>
        </p:nvPicPr>
        <p:blipFill>
          <a:blip r:embed="rId2"/>
          <a:stretch>
            <a:fillRect/>
          </a:stretch>
        </p:blipFill>
        <p:spPr>
          <a:xfrm>
            <a:off x="2512060" y="1773555"/>
            <a:ext cx="6532880" cy="1281430"/>
          </a:xfrm>
          <a:prstGeom prst="rect">
            <a:avLst/>
          </a:prstGeom>
        </p:spPr>
      </p:pic>
      <p:pic>
        <p:nvPicPr>
          <p:cNvPr id="6" name="图片 5" descr="截屏2024-12-23 21.09.44"/>
          <p:cNvPicPr>
            <a:picLocks noChangeAspect="1"/>
          </p:cNvPicPr>
          <p:nvPr/>
        </p:nvPicPr>
        <p:blipFill>
          <a:blip r:embed="rId3"/>
          <a:stretch>
            <a:fillRect/>
          </a:stretch>
        </p:blipFill>
        <p:spPr>
          <a:xfrm>
            <a:off x="2038985" y="4298315"/>
            <a:ext cx="6762750" cy="1009650"/>
          </a:xfrm>
          <a:prstGeom prst="rect">
            <a:avLst/>
          </a:prstGeom>
        </p:spPr>
      </p:pic>
      <p:sp>
        <p:nvSpPr>
          <p:cNvPr id="7" name="文本框 6"/>
          <p:cNvSpPr txBox="1"/>
          <p:nvPr/>
        </p:nvSpPr>
        <p:spPr>
          <a:xfrm>
            <a:off x="2038985" y="3837940"/>
            <a:ext cx="7180580" cy="460375"/>
          </a:xfrm>
          <a:prstGeom prst="rect">
            <a:avLst/>
          </a:prstGeom>
          <a:noFill/>
        </p:spPr>
        <p:txBody>
          <a:bodyPr wrap="square" rtlCol="0">
            <a:spAutoFit/>
          </a:bodyPr>
          <a:p>
            <a:r>
              <a:rPr lang="en-US" altLang="zh-CN" sz="2400"/>
              <a:t>X</a:t>
            </a:r>
            <a:r>
              <a:rPr lang="zh-CN" altLang="en-US" sz="2400"/>
              <a:t>是</a:t>
            </a:r>
            <a:r>
              <a:rPr lang="en-US" altLang="zh-CN" sz="2400"/>
              <a:t>golden reward， X^</a:t>
            </a:r>
            <a:r>
              <a:rPr lang="zh-CN" altLang="en-US" sz="2400"/>
              <a:t>是</a:t>
            </a:r>
            <a:r>
              <a:rPr lang="en-US" altLang="zh-CN" sz="2400"/>
              <a:t>proxy reward</a:t>
            </a:r>
            <a:endParaRPr lang="en-US" altLang="zh-CN" sz="2400"/>
          </a:p>
        </p:txBody>
      </p:sp>
      <p:sp>
        <p:nvSpPr>
          <p:cNvPr id="8" name="文本框 7"/>
          <p:cNvSpPr txBox="1"/>
          <p:nvPr/>
        </p:nvSpPr>
        <p:spPr>
          <a:xfrm>
            <a:off x="1306195" y="5619750"/>
            <a:ext cx="9578975" cy="460375"/>
          </a:xfrm>
          <a:prstGeom prst="rect">
            <a:avLst/>
          </a:prstGeom>
          <a:noFill/>
        </p:spPr>
        <p:txBody>
          <a:bodyPr wrap="square" rtlCol="0">
            <a:spAutoFit/>
          </a:bodyPr>
          <a:p>
            <a:r>
              <a:rPr lang="zh-CN" altLang="en-US" sz="2400"/>
              <a:t>这一公式暗示拥有更高</a:t>
            </a:r>
            <a:r>
              <a:rPr lang="en-US" altLang="zh-CN" sz="2400"/>
              <a:t>proxy reward</a:t>
            </a:r>
            <a:r>
              <a:rPr lang="zh-CN" altLang="en-US" sz="2400"/>
              <a:t>的轨迹的</a:t>
            </a:r>
            <a:r>
              <a:rPr lang="en-US" altLang="zh-CN" sz="2400"/>
              <a:t>golden reward</a:t>
            </a:r>
            <a:r>
              <a:rPr lang="zh-CN" altLang="en-US" sz="2400"/>
              <a:t>期望越高</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1027430" y="1082675"/>
            <a:ext cx="8649335" cy="829945"/>
          </a:xfrm>
          <a:prstGeom prst="rect">
            <a:avLst/>
          </a:prstGeom>
          <a:noFill/>
        </p:spPr>
        <p:txBody>
          <a:bodyPr wrap="square" rtlCol="0">
            <a:spAutoFit/>
          </a:bodyPr>
          <a:p>
            <a:r>
              <a:rPr lang="en-US" altLang="zh-CN" sz="2400">
                <a:sym typeface="+mn-ea"/>
              </a:rPr>
              <a:t>Extremal Goodhart</a:t>
            </a:r>
            <a:r>
              <a:rPr lang="zh-CN" altLang="en-US" sz="2400">
                <a:sym typeface="+mn-ea"/>
              </a:rPr>
              <a:t>：</a:t>
            </a:r>
            <a:r>
              <a:rPr lang="en-US" altLang="zh-CN" sz="2400">
                <a:sym typeface="+mn-ea"/>
              </a:rPr>
              <a:t> proxy</a:t>
            </a:r>
            <a:r>
              <a:rPr lang="zh-CN" altLang="en-US" sz="2400">
                <a:sym typeface="+mn-ea"/>
              </a:rPr>
              <a:t>和</a:t>
            </a:r>
            <a:r>
              <a:rPr lang="en-US" altLang="zh-CN" sz="2400">
                <a:sym typeface="+mn-ea"/>
              </a:rPr>
              <a:t>gold</a:t>
            </a:r>
            <a:r>
              <a:rPr lang="zh-CN" altLang="en-US" sz="2400">
                <a:sym typeface="+mn-ea"/>
              </a:rPr>
              <a:t>在观测外的样本上差距很大</a:t>
            </a:r>
            <a:endParaRPr lang="zh-CN" altLang="en-US" sz="2400"/>
          </a:p>
          <a:p>
            <a:endParaRPr lang="zh-CN" altLang="en-US" sz="2400"/>
          </a:p>
        </p:txBody>
      </p:sp>
      <p:sp>
        <p:nvSpPr>
          <p:cNvPr id="6" name="文本框 5"/>
          <p:cNvSpPr txBox="1"/>
          <p:nvPr/>
        </p:nvSpPr>
        <p:spPr>
          <a:xfrm>
            <a:off x="1316355" y="2078990"/>
            <a:ext cx="9350375" cy="1198880"/>
          </a:xfrm>
          <a:prstGeom prst="rect">
            <a:avLst/>
          </a:prstGeom>
          <a:noFill/>
        </p:spPr>
        <p:txBody>
          <a:bodyPr wrap="square" rtlCol="0">
            <a:spAutoFit/>
          </a:bodyPr>
          <a:p>
            <a:r>
              <a:rPr lang="en-US" altLang="zh-CN" sz="2400"/>
              <a:t>proxy RM</a:t>
            </a:r>
            <a:r>
              <a:rPr lang="zh-CN" altLang="en-US" sz="2400"/>
              <a:t>只在一部分数据上拟合</a:t>
            </a:r>
            <a:r>
              <a:rPr lang="en-US" altLang="zh-CN" sz="2400"/>
              <a:t>golden RM, </a:t>
            </a:r>
            <a:r>
              <a:rPr lang="zh-CN" altLang="en-US" sz="2400"/>
              <a:t>比如说在观测区域我们使用低次多项式做拟合</a:t>
            </a:r>
            <a:r>
              <a:rPr lang="en-US" altLang="zh-CN" sz="2400"/>
              <a:t>， </a:t>
            </a:r>
            <a:r>
              <a:rPr lang="zh-CN" altLang="en-US" sz="2400"/>
              <a:t>因为高次项不明显</a:t>
            </a:r>
            <a:r>
              <a:rPr lang="en-US" altLang="zh-CN" sz="2400"/>
              <a:t>。</a:t>
            </a:r>
            <a:r>
              <a:rPr lang="zh-CN" altLang="en-US" sz="2400"/>
              <a:t>但是在其他域高次项很明显</a:t>
            </a:r>
            <a:r>
              <a:rPr lang="en-US" altLang="zh-CN" sz="2400"/>
              <a:t>。</a:t>
            </a:r>
            <a:endParaRPr lang="en-US" altLang="zh-CN" sz="2400"/>
          </a:p>
        </p:txBody>
      </p:sp>
      <p:sp>
        <p:nvSpPr>
          <p:cNvPr id="8" name="文本框 7"/>
          <p:cNvSpPr txBox="1"/>
          <p:nvPr/>
        </p:nvSpPr>
        <p:spPr>
          <a:xfrm>
            <a:off x="1315720" y="3790315"/>
            <a:ext cx="9351010" cy="1198880"/>
          </a:xfrm>
          <a:prstGeom prst="rect">
            <a:avLst/>
          </a:prstGeom>
        </p:spPr>
        <p:txBody>
          <a:bodyPr wrap="square">
            <a:spAutoFit/>
          </a:bodyPr>
          <a:p>
            <a:pPr marL="0" indent="0"/>
            <a:r>
              <a:rPr lang="zh-CN" altLang="en-US" sz="2400" b="0" i="0">
                <a:solidFill>
                  <a:srgbClr val="1D2129"/>
                </a:solidFill>
                <a:latin typeface="sans-serif"/>
                <a:ea typeface="sans-serif"/>
              </a:rPr>
              <a:t>当风速超过仪器的设计公差时，风速测量可能会系统地向下偏置。在这种情况下，我们预计测量的风速和风损伤之间的关系在最大公差和高于最大公差的测量风速上系统地不同</a:t>
            </a:r>
            <a:endParaRPr lang="zh-CN" altLang="en-US" sz="2400" b="0" i="0">
              <a:solidFill>
                <a:srgbClr val="1D2129"/>
              </a:solidFill>
              <a:latin typeface="sans-serif"/>
              <a:ea typeface="sans-serif"/>
            </a:endParaRPr>
          </a:p>
        </p:txBody>
      </p:sp>
      <p:sp>
        <p:nvSpPr>
          <p:cNvPr id="9" name="文本框 8"/>
          <p:cNvSpPr txBox="1"/>
          <p:nvPr/>
        </p:nvSpPr>
        <p:spPr>
          <a:xfrm>
            <a:off x="1412875" y="5412105"/>
            <a:ext cx="9255125" cy="460375"/>
          </a:xfrm>
          <a:prstGeom prst="rect">
            <a:avLst/>
          </a:prstGeom>
          <a:noFill/>
        </p:spPr>
        <p:txBody>
          <a:bodyPr wrap="square" rtlCol="0">
            <a:spAutoFit/>
          </a:bodyPr>
          <a:p>
            <a:r>
              <a:rPr lang="en-US" altLang="zh-CN" sz="2400"/>
              <a:t>rlhf</a:t>
            </a:r>
            <a:r>
              <a:rPr lang="zh-CN" altLang="en-US" sz="2400"/>
              <a:t>中</a:t>
            </a:r>
            <a:r>
              <a:rPr lang="en-US" altLang="zh-CN" sz="2400"/>
              <a:t>，</a:t>
            </a:r>
            <a:r>
              <a:rPr lang="en-US" altLang="zh-CN"/>
              <a:t> </a:t>
            </a:r>
            <a:r>
              <a:rPr lang="en-US" altLang="zh-CN" sz="2400"/>
              <a:t>policy</a:t>
            </a:r>
            <a:r>
              <a:rPr lang="zh-CN" altLang="en-US" sz="2400"/>
              <a:t>会以</a:t>
            </a:r>
            <a:r>
              <a:rPr lang="en-US" altLang="zh-CN" sz="2400"/>
              <a:t>OOD</a:t>
            </a:r>
            <a:r>
              <a:rPr lang="zh-CN" altLang="en-US" sz="2400"/>
              <a:t>的方式攻击</a:t>
            </a:r>
            <a:r>
              <a:rPr lang="en-US" altLang="zh-CN" sz="2400"/>
              <a:t>proxy policy</a:t>
            </a:r>
            <a:r>
              <a:rPr lang="zh-CN" altLang="en-US" sz="2400"/>
              <a:t>就是一个例子</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标题 3"/>
          <p:cNvSpPr/>
          <p:nvPr>
            <p:ph type="ctrTitle"/>
          </p:nvPr>
        </p:nvSpPr>
        <p:spPr/>
        <p:txBody>
          <a:bodyPr/>
          <a:p>
            <a:endParaRPr lang="zh-CN" altLang="en-US"/>
          </a:p>
        </p:txBody>
      </p:sp>
      <p:sp>
        <p:nvSpPr>
          <p:cNvPr id="6" name="文本框 5"/>
          <p:cNvSpPr txBox="1"/>
          <p:nvPr/>
        </p:nvSpPr>
        <p:spPr>
          <a:xfrm>
            <a:off x="1280795" y="770255"/>
            <a:ext cx="6096000" cy="460375"/>
          </a:xfrm>
          <a:prstGeom prst="rect">
            <a:avLst/>
          </a:prstGeom>
          <a:noFill/>
        </p:spPr>
        <p:txBody>
          <a:bodyPr wrap="square" rtlCol="0" anchor="t">
            <a:spAutoFit/>
          </a:bodyPr>
          <a:p>
            <a:r>
              <a:rPr lang="en-US" altLang="zh-CN" sz="2400">
                <a:sym typeface="+mn-ea"/>
              </a:rPr>
              <a:t>Causal Goodhart</a:t>
            </a:r>
            <a:endParaRPr lang="en-US" altLang="zh-CN" sz="2400">
              <a:sym typeface="+mn-ea"/>
            </a:endParaRPr>
          </a:p>
        </p:txBody>
      </p:sp>
      <p:sp>
        <p:nvSpPr>
          <p:cNvPr id="7" name="文本框 6"/>
          <p:cNvSpPr txBox="1"/>
          <p:nvPr/>
        </p:nvSpPr>
        <p:spPr>
          <a:xfrm>
            <a:off x="1249045" y="4067175"/>
            <a:ext cx="9144635" cy="1568450"/>
          </a:xfrm>
          <a:prstGeom prst="rect">
            <a:avLst/>
          </a:prstGeom>
        </p:spPr>
        <p:txBody>
          <a:bodyPr wrap="square">
            <a:spAutoFit/>
          </a:bodyPr>
          <a:p>
            <a:pPr marL="0" indent="0"/>
            <a:r>
              <a:rPr lang="en-US" altLang="zh-CN" sz="2400" b="0" i="0">
                <a:solidFill>
                  <a:srgbClr val="182026"/>
                </a:solidFill>
                <a:latin typeface="-apple-system"/>
                <a:ea typeface="-apple-system"/>
              </a:rPr>
              <a:t>1. </a:t>
            </a:r>
            <a:r>
              <a:rPr lang="zh-CN" altLang="en-US" sz="2400" b="0" i="0">
                <a:solidFill>
                  <a:srgbClr val="182026"/>
                </a:solidFill>
                <a:latin typeface="-apple-system"/>
                <a:ea typeface="-apple-system"/>
              </a:rPr>
              <a:t>希望长高的人可能会发现身高与篮球技能相关，并决定开始练习篮球。</a:t>
            </a:r>
            <a:endParaRPr lang="zh-CN" altLang="en-US" sz="2400" b="0" i="0">
              <a:solidFill>
                <a:srgbClr val="182026"/>
              </a:solidFill>
              <a:latin typeface="-apple-system"/>
              <a:ea typeface="-apple-system"/>
            </a:endParaRPr>
          </a:p>
          <a:p>
            <a:pPr marL="0" indent="0"/>
            <a:endParaRPr lang="zh-CN" altLang="en-US" sz="2400" b="0" i="0">
              <a:solidFill>
                <a:srgbClr val="182026"/>
              </a:solidFill>
              <a:latin typeface="-apple-system"/>
              <a:ea typeface="-apple-system"/>
            </a:endParaRPr>
          </a:p>
          <a:p>
            <a:pPr marL="0" indent="0"/>
            <a:r>
              <a:rPr lang="en-US" altLang="zh-CN" sz="2400" b="0" i="0">
                <a:solidFill>
                  <a:srgbClr val="182026"/>
                </a:solidFill>
                <a:latin typeface="-apple-system"/>
                <a:ea typeface="-apple-system"/>
              </a:rPr>
              <a:t>2. </a:t>
            </a:r>
            <a:r>
              <a:rPr lang="zh-CN" altLang="en-US" sz="2400" b="0" i="0">
                <a:solidFill>
                  <a:srgbClr val="182026"/>
                </a:solidFill>
                <a:latin typeface="-apple-system"/>
                <a:ea typeface="-apple-system"/>
              </a:rPr>
              <a:t>病人可能会选择不去医院来假装自己是“健康</a:t>
            </a:r>
            <a:r>
              <a:rPr lang="zh-CN" altLang="en-US" sz="2400" b="0" i="0">
                <a:solidFill>
                  <a:srgbClr val="182026"/>
                </a:solidFill>
                <a:latin typeface="-apple-system"/>
                <a:ea typeface="-apple-system"/>
              </a:rPr>
              <a:t>的”</a:t>
            </a:r>
            <a:endParaRPr lang="zh-CN" altLang="en-US" sz="2400" b="0" i="0">
              <a:solidFill>
                <a:srgbClr val="182026"/>
              </a:solidFill>
              <a:latin typeface="-apple-system"/>
              <a:ea typeface="-apple-system"/>
            </a:endParaRPr>
          </a:p>
        </p:txBody>
      </p:sp>
      <p:pic>
        <p:nvPicPr>
          <p:cNvPr id="8" name="图片 7" descr="截屏2024-12-25 14.03.41"/>
          <p:cNvPicPr>
            <a:picLocks noChangeAspect="1"/>
          </p:cNvPicPr>
          <p:nvPr/>
        </p:nvPicPr>
        <p:blipFill>
          <a:blip r:embed="rId2"/>
          <a:stretch>
            <a:fillRect/>
          </a:stretch>
        </p:blipFill>
        <p:spPr>
          <a:xfrm>
            <a:off x="2870200" y="1322705"/>
            <a:ext cx="5544820" cy="26523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标题 3"/>
          <p:cNvSpPr/>
          <p:nvPr>
            <p:ph type="ctrTitle"/>
          </p:nvPr>
        </p:nvSpPr>
        <p:spPr/>
        <p:txBody>
          <a:bodyPr/>
          <a:p>
            <a:endParaRPr lang="zh-CN" altLang="en-US"/>
          </a:p>
        </p:txBody>
      </p:sp>
      <p:sp>
        <p:nvSpPr>
          <p:cNvPr id="2" name="文本框 1"/>
          <p:cNvSpPr txBox="1"/>
          <p:nvPr/>
        </p:nvSpPr>
        <p:spPr>
          <a:xfrm>
            <a:off x="1524000" y="1322705"/>
            <a:ext cx="5080000" cy="243840"/>
          </a:xfrm>
          <a:prstGeom prst="rect">
            <a:avLst/>
          </a:prstGeom>
        </p:spPr>
        <p:txBody>
          <a:bodyPr>
            <a:spAutoFit/>
          </a:bodyPr>
          <a:p>
            <a:pPr marL="0" indent="0">
              <a:lnSpc>
                <a:spcPts val="1190"/>
              </a:lnSpc>
              <a:spcBef>
                <a:spcPts val="1000"/>
              </a:spcBef>
              <a:spcAft>
                <a:spcPct val="60000"/>
              </a:spcAft>
            </a:pPr>
            <a:r>
              <a:rPr lang="en-US" altLang="zh-CN" sz="2400" b="0" i="0">
                <a:latin typeface="ETBookRoman"/>
                <a:ea typeface="ETBookRoman"/>
              </a:rPr>
              <a:t>Adversarial Goodhart</a:t>
            </a:r>
            <a:endParaRPr lang="en-US" altLang="zh-CN" sz="2400" b="0" i="0">
              <a:latin typeface="ETBookRoman"/>
              <a:ea typeface="ETBookRoman"/>
            </a:endParaRPr>
          </a:p>
        </p:txBody>
      </p:sp>
      <p:sp>
        <p:nvSpPr>
          <p:cNvPr id="6" name="文本框 5"/>
          <p:cNvSpPr txBox="1"/>
          <p:nvPr/>
        </p:nvSpPr>
        <p:spPr>
          <a:xfrm>
            <a:off x="1524000" y="1990725"/>
            <a:ext cx="3630295" cy="460375"/>
          </a:xfrm>
          <a:prstGeom prst="rect">
            <a:avLst/>
          </a:prstGeom>
          <a:noFill/>
        </p:spPr>
        <p:txBody>
          <a:bodyPr wrap="square" rtlCol="0">
            <a:spAutoFit/>
          </a:bodyPr>
          <a:p>
            <a:r>
              <a:rPr lang="zh-CN" altLang="en-US" sz="2400"/>
              <a:t>多目标的问题</a:t>
            </a:r>
            <a:endParaRPr lang="zh-CN" altLang="en-US" sz="2400"/>
          </a:p>
        </p:txBody>
      </p:sp>
      <p:sp>
        <p:nvSpPr>
          <p:cNvPr id="7" name="文本框 6"/>
          <p:cNvSpPr txBox="1"/>
          <p:nvPr/>
        </p:nvSpPr>
        <p:spPr>
          <a:xfrm>
            <a:off x="1524000" y="3141980"/>
            <a:ext cx="6554470" cy="460375"/>
          </a:xfrm>
          <a:prstGeom prst="rect">
            <a:avLst/>
          </a:prstGeom>
        </p:spPr>
        <p:txBody>
          <a:bodyPr wrap="square">
            <a:spAutoFit/>
          </a:bodyPr>
          <a:p>
            <a:pPr marL="0" indent="0"/>
            <a:r>
              <a:rPr lang="zh-CN" altLang="en-US" sz="2400" b="0" i="0">
                <a:solidFill>
                  <a:srgbClr val="182026"/>
                </a:solidFill>
                <a:latin typeface="-apple-system"/>
                <a:ea typeface="-apple-system"/>
              </a:rPr>
              <a:t>有抱负的 </a:t>
            </a:r>
            <a:r>
              <a:rPr lang="en-US" altLang="zh-CN" sz="2400" b="0" i="0">
                <a:solidFill>
                  <a:srgbClr val="182026"/>
                </a:solidFill>
                <a:latin typeface="-apple-system"/>
                <a:ea typeface="-apple-system"/>
              </a:rPr>
              <a:t>NBA </a:t>
            </a:r>
            <a:r>
              <a:rPr lang="zh-CN" altLang="en-US" sz="2400" b="0" i="0">
                <a:solidFill>
                  <a:srgbClr val="182026"/>
                </a:solidFill>
                <a:latin typeface="-apple-system"/>
                <a:ea typeface="-apple-system"/>
              </a:rPr>
              <a:t>球员可能谎报身高来通过</a:t>
            </a:r>
            <a:r>
              <a:rPr lang="zh-CN" altLang="en-US" sz="2400" b="0" i="0">
                <a:solidFill>
                  <a:srgbClr val="182026"/>
                </a:solidFill>
                <a:latin typeface="-apple-system"/>
                <a:ea typeface="-apple-system"/>
              </a:rPr>
              <a:t>选拔</a:t>
            </a:r>
            <a:endParaRPr lang="zh-CN" altLang="en-US" sz="2400" b="0" i="0">
              <a:solidFill>
                <a:srgbClr val="182026"/>
              </a:solidFill>
              <a:latin typeface="-apple-system"/>
              <a:ea typeface="-apple-syste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reward hacking in LLMs</a:t>
            </a:r>
            <a:endParaRPr lang="en-US" altLang="zh-CN"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pic>
        <p:nvPicPr>
          <p:cNvPr id="4" name="图片 3"/>
          <p:cNvPicPr/>
          <p:nvPr/>
        </p:nvPicPr>
        <p:blipFill>
          <a:blip r:embed="rId2"/>
          <a:stretch>
            <a:fillRect/>
          </a:stretch>
        </p:blipFill>
        <p:spPr>
          <a:xfrm>
            <a:off x="1235075" y="607695"/>
            <a:ext cx="3468370" cy="5380355"/>
          </a:xfrm>
          <a:prstGeom prst="rect">
            <a:avLst/>
          </a:prstGeom>
        </p:spPr>
      </p:pic>
      <p:sp>
        <p:nvSpPr>
          <p:cNvPr id="6" name="文本框 5"/>
          <p:cNvSpPr txBox="1"/>
          <p:nvPr/>
        </p:nvSpPr>
        <p:spPr>
          <a:xfrm>
            <a:off x="5733415" y="2303780"/>
            <a:ext cx="4450080" cy="1476375"/>
          </a:xfrm>
          <a:prstGeom prst="rect">
            <a:avLst/>
          </a:prstGeom>
          <a:noFill/>
        </p:spPr>
        <p:txBody>
          <a:bodyPr wrap="square" rtlCol="0">
            <a:spAutoFit/>
          </a:bodyPr>
          <a:p>
            <a:r>
              <a:rPr lang="en-US" altLang="zh-CN"/>
              <a:t>1. </a:t>
            </a:r>
            <a:r>
              <a:rPr lang="zh-CN" altLang="en-US"/>
              <a:t>第一</a:t>
            </a:r>
            <a:r>
              <a:rPr lang="zh-CN" altLang="en-US"/>
              <a:t>部分研究了</a:t>
            </a:r>
            <a:r>
              <a:rPr lang="en-US" altLang="zh-CN"/>
              <a:t>human RM</a:t>
            </a:r>
            <a:r>
              <a:rPr lang="zh-CN" altLang="en-US"/>
              <a:t>到</a:t>
            </a:r>
            <a:r>
              <a:rPr lang="en-US" altLang="zh-CN"/>
              <a:t>proxy policy</a:t>
            </a:r>
            <a:r>
              <a:rPr lang="zh-CN" altLang="en-US"/>
              <a:t>是在何种程度上引起</a:t>
            </a:r>
            <a:r>
              <a:rPr lang="en-US" altLang="zh-CN"/>
              <a:t>RH</a:t>
            </a:r>
            <a:endParaRPr lang="en-US" altLang="zh-CN"/>
          </a:p>
          <a:p>
            <a:r>
              <a:rPr lang="en-US" altLang="zh-CN"/>
              <a:t>2. </a:t>
            </a:r>
            <a:r>
              <a:rPr lang="zh-CN" altLang="en-US"/>
              <a:t>第二</a:t>
            </a:r>
            <a:r>
              <a:rPr lang="zh-CN" altLang="en-US"/>
              <a:t>部分研究了</a:t>
            </a:r>
            <a:r>
              <a:rPr lang="en-US" altLang="zh-CN"/>
              <a:t>proxy policy</a:t>
            </a:r>
            <a:r>
              <a:rPr lang="zh-CN" altLang="en-US"/>
              <a:t>表现出的一些</a:t>
            </a:r>
            <a:r>
              <a:rPr lang="en-US" altLang="zh-CN"/>
              <a:t>RH</a:t>
            </a:r>
            <a:r>
              <a:rPr lang="zh-CN" altLang="en-US"/>
              <a:t>行为</a:t>
            </a:r>
            <a:endParaRPr lang="zh-CN" altLang="en-US"/>
          </a:p>
          <a:p>
            <a:r>
              <a:rPr lang="en-US" altLang="zh-CN"/>
              <a:t>3. </a:t>
            </a:r>
            <a:r>
              <a:rPr lang="zh-CN" altLang="en-US"/>
              <a:t>第五部分分析了当前减少</a:t>
            </a:r>
            <a:r>
              <a:rPr lang="en-US" altLang="zh-CN"/>
              <a:t>RH</a:t>
            </a:r>
            <a:r>
              <a:rPr lang="zh-CN" altLang="en-US"/>
              <a:t>的一些方法</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10762615" cy="706755"/>
          </a:xfrm>
          <a:prstGeom prst="rect">
            <a:avLst/>
          </a:prstGeom>
          <a:noFill/>
        </p:spPr>
        <p:txBody>
          <a:bodyPr wrap="square" rtlCol="0">
            <a:spAutoFit/>
          </a:bodyPr>
          <a:p>
            <a:r>
              <a:rPr lang="en-US" altLang="zh-CN" sz="4000"/>
              <a:t>part 1: human-&gt;policy scaling law </a:t>
            </a:r>
            <a:endParaRPr lang="en-US" altLang="zh-CN" sz="4000"/>
          </a:p>
        </p:txBody>
      </p:sp>
      <p:sp>
        <p:nvSpPr>
          <p:cNvPr id="6" name="文本框 5"/>
          <p:cNvSpPr txBox="1"/>
          <p:nvPr/>
        </p:nvSpPr>
        <p:spPr>
          <a:xfrm>
            <a:off x="1589405" y="1661160"/>
            <a:ext cx="7259955" cy="368300"/>
          </a:xfrm>
          <a:prstGeom prst="rect">
            <a:avLst/>
          </a:prstGeom>
          <a:noFill/>
        </p:spPr>
        <p:txBody>
          <a:bodyPr wrap="square" rtlCol="0">
            <a:spAutoFit/>
          </a:bodyPr>
          <a:p>
            <a:r>
              <a:rPr lang="zh-CN" altLang="en-US"/>
              <a:t>三个方面</a:t>
            </a:r>
            <a:r>
              <a:rPr lang="en-US" altLang="zh-CN"/>
              <a:t>： proxy RM size, training dataset size, policy model size</a:t>
            </a:r>
            <a:endParaRPr lang="en-US" altLang="zh-CN"/>
          </a:p>
        </p:txBody>
      </p:sp>
      <p:sp>
        <p:nvSpPr>
          <p:cNvPr id="7" name="文本框 6"/>
          <p:cNvSpPr txBox="1"/>
          <p:nvPr/>
        </p:nvSpPr>
        <p:spPr>
          <a:xfrm>
            <a:off x="1621790" y="2383790"/>
            <a:ext cx="3742690" cy="368300"/>
          </a:xfrm>
          <a:prstGeom prst="rect">
            <a:avLst/>
          </a:prstGeom>
          <a:noFill/>
        </p:spPr>
        <p:txBody>
          <a:bodyPr wrap="square" rtlCol="0">
            <a:spAutoFit/>
          </a:bodyPr>
          <a:p>
            <a:r>
              <a:rPr lang="en-US" altLang="zh-CN"/>
              <a:t>1. proxy RM size</a:t>
            </a:r>
            <a:endParaRPr lang="en-US" altLang="zh-CN"/>
          </a:p>
        </p:txBody>
      </p:sp>
      <p:pic>
        <p:nvPicPr>
          <p:cNvPr id="8" name="图片 7" descr="截屏2024-12-23 16.05.26"/>
          <p:cNvPicPr>
            <a:picLocks noChangeAspect="1"/>
          </p:cNvPicPr>
          <p:nvPr/>
        </p:nvPicPr>
        <p:blipFill>
          <a:blip r:embed="rId2"/>
          <a:stretch>
            <a:fillRect/>
          </a:stretch>
        </p:blipFill>
        <p:spPr>
          <a:xfrm>
            <a:off x="2120900" y="3106420"/>
            <a:ext cx="7395845" cy="2626995"/>
          </a:xfrm>
          <a:prstGeom prst="rect">
            <a:avLst/>
          </a:prstGeom>
        </p:spPr>
      </p:pic>
      <p:sp>
        <p:nvSpPr>
          <p:cNvPr id="9" name="文本框 8"/>
          <p:cNvSpPr txBox="1"/>
          <p:nvPr/>
        </p:nvSpPr>
        <p:spPr>
          <a:xfrm>
            <a:off x="1605280" y="5789295"/>
            <a:ext cx="5542280" cy="368300"/>
          </a:xfrm>
          <a:prstGeom prst="rect">
            <a:avLst/>
          </a:prstGeom>
          <a:noFill/>
        </p:spPr>
        <p:txBody>
          <a:bodyPr wrap="square" rtlCol="0">
            <a:spAutoFit/>
          </a:bodyPr>
          <a:p>
            <a:r>
              <a:rPr lang="zh-CN" altLang="en-US"/>
              <a:t>更大的</a:t>
            </a:r>
            <a:r>
              <a:rPr lang="en-US" altLang="zh-CN"/>
              <a:t>RM size</a:t>
            </a:r>
            <a:r>
              <a:rPr lang="zh-CN" altLang="en-US"/>
              <a:t>会</a:t>
            </a:r>
            <a:r>
              <a:rPr lang="zh-CN" altLang="en-US"/>
              <a:t>更好</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10263505" cy="706755"/>
          </a:xfrm>
          <a:prstGeom prst="rect">
            <a:avLst/>
          </a:prstGeom>
          <a:noFill/>
        </p:spPr>
        <p:txBody>
          <a:bodyPr wrap="square" rtlCol="0">
            <a:spAutoFit/>
          </a:bodyPr>
          <a:p>
            <a:r>
              <a:rPr lang="en-US" altLang="zh-CN" sz="4000"/>
              <a:t>part 1: </a:t>
            </a:r>
            <a:r>
              <a:rPr lang="en-US" altLang="zh-CN" sz="4000">
                <a:sym typeface="+mn-ea"/>
              </a:rPr>
              <a:t>human-&gt;policy scaling law</a:t>
            </a:r>
            <a:endParaRPr lang="en-US" altLang="zh-CN" sz="4000"/>
          </a:p>
        </p:txBody>
      </p:sp>
      <p:pic>
        <p:nvPicPr>
          <p:cNvPr id="6" name="图片 5"/>
          <p:cNvPicPr/>
          <p:nvPr/>
        </p:nvPicPr>
        <p:blipFill>
          <a:blip r:embed="rId2"/>
          <a:stretch>
            <a:fillRect/>
          </a:stretch>
        </p:blipFill>
        <p:spPr>
          <a:xfrm>
            <a:off x="1303020" y="2295525"/>
            <a:ext cx="8626475" cy="3332480"/>
          </a:xfrm>
          <a:prstGeom prst="rect">
            <a:avLst/>
          </a:prstGeom>
        </p:spPr>
      </p:pic>
      <p:sp>
        <p:nvSpPr>
          <p:cNvPr id="7" name="文本框 6"/>
          <p:cNvSpPr txBox="1"/>
          <p:nvPr/>
        </p:nvSpPr>
        <p:spPr>
          <a:xfrm>
            <a:off x="1346200" y="1612900"/>
            <a:ext cx="6055995" cy="368300"/>
          </a:xfrm>
          <a:prstGeom prst="rect">
            <a:avLst/>
          </a:prstGeom>
          <a:noFill/>
        </p:spPr>
        <p:txBody>
          <a:bodyPr wrap="square" rtlCol="0">
            <a:spAutoFit/>
          </a:bodyPr>
          <a:p>
            <a:r>
              <a:rPr lang="en-US" altLang="zh-CN"/>
              <a:t>2. training dataset</a:t>
            </a:r>
            <a:endParaRPr lang="en-US" altLang="zh-CN"/>
          </a:p>
        </p:txBody>
      </p:sp>
      <p:sp>
        <p:nvSpPr>
          <p:cNvPr id="8" name="文本框 7"/>
          <p:cNvSpPr txBox="1"/>
          <p:nvPr/>
        </p:nvSpPr>
        <p:spPr>
          <a:xfrm>
            <a:off x="1444625" y="5805170"/>
            <a:ext cx="5043805" cy="368300"/>
          </a:xfrm>
          <a:prstGeom prst="rect">
            <a:avLst/>
          </a:prstGeom>
          <a:noFill/>
        </p:spPr>
        <p:txBody>
          <a:bodyPr wrap="square" rtlCol="0">
            <a:spAutoFit/>
          </a:bodyPr>
          <a:p>
            <a:r>
              <a:rPr lang="zh-CN" altLang="en-US"/>
              <a:t>更多的训练数据会</a:t>
            </a:r>
            <a:r>
              <a:rPr lang="zh-CN" altLang="en-US"/>
              <a:t>减少奖励黑客的</a:t>
            </a:r>
            <a:r>
              <a:rPr lang="zh-CN" altLang="en-US"/>
              <a:t>问题</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10023475" cy="706755"/>
          </a:xfrm>
          <a:prstGeom prst="rect">
            <a:avLst/>
          </a:prstGeom>
          <a:noFill/>
        </p:spPr>
        <p:txBody>
          <a:bodyPr wrap="square" rtlCol="0">
            <a:spAutoFit/>
          </a:bodyPr>
          <a:p>
            <a:r>
              <a:rPr lang="en-US" altLang="zh-CN" sz="4000"/>
              <a:t>part 1: </a:t>
            </a:r>
            <a:r>
              <a:rPr lang="en-US" altLang="zh-CN" sz="4000">
                <a:sym typeface="+mn-ea"/>
              </a:rPr>
              <a:t>human-&gt;policy scaling law</a:t>
            </a:r>
            <a:endParaRPr lang="en-US" altLang="zh-CN" sz="4000"/>
          </a:p>
        </p:txBody>
      </p:sp>
      <p:pic>
        <p:nvPicPr>
          <p:cNvPr id="6" name="图片 5"/>
          <p:cNvPicPr/>
          <p:nvPr/>
        </p:nvPicPr>
        <p:blipFill>
          <a:blip r:embed="rId2"/>
          <a:stretch>
            <a:fillRect/>
          </a:stretch>
        </p:blipFill>
        <p:spPr>
          <a:xfrm>
            <a:off x="1202690" y="1995805"/>
            <a:ext cx="9046845" cy="3319780"/>
          </a:xfrm>
          <a:prstGeom prst="rect">
            <a:avLst/>
          </a:prstGeom>
        </p:spPr>
      </p:pic>
      <p:sp>
        <p:nvSpPr>
          <p:cNvPr id="7" name="文本框 6"/>
          <p:cNvSpPr txBox="1"/>
          <p:nvPr/>
        </p:nvSpPr>
        <p:spPr>
          <a:xfrm>
            <a:off x="1203960" y="1355725"/>
            <a:ext cx="6151880" cy="368300"/>
          </a:xfrm>
          <a:prstGeom prst="rect">
            <a:avLst/>
          </a:prstGeom>
          <a:noFill/>
        </p:spPr>
        <p:txBody>
          <a:bodyPr wrap="square" rtlCol="0">
            <a:spAutoFit/>
          </a:bodyPr>
          <a:p>
            <a:r>
              <a:rPr lang="en-US" altLang="zh-CN"/>
              <a:t>3. policy model size</a:t>
            </a:r>
            <a:endParaRPr lang="en-US" altLang="zh-CN"/>
          </a:p>
        </p:txBody>
      </p:sp>
      <p:sp>
        <p:nvSpPr>
          <p:cNvPr id="8" name="文本框 7"/>
          <p:cNvSpPr txBox="1"/>
          <p:nvPr/>
        </p:nvSpPr>
        <p:spPr>
          <a:xfrm>
            <a:off x="1798320" y="5821680"/>
            <a:ext cx="8192135" cy="368300"/>
          </a:xfrm>
          <a:prstGeom prst="rect">
            <a:avLst/>
          </a:prstGeom>
          <a:noFill/>
        </p:spPr>
        <p:txBody>
          <a:bodyPr wrap="square" rtlCol="0">
            <a:spAutoFit/>
          </a:bodyPr>
          <a:p>
            <a:r>
              <a:rPr lang="zh-CN" altLang="en-US"/>
              <a:t>更大的</a:t>
            </a:r>
            <a:r>
              <a:rPr lang="en-US" altLang="zh-CN"/>
              <a:t>policy</a:t>
            </a:r>
            <a:r>
              <a:rPr lang="zh-CN" altLang="en-US"/>
              <a:t>获得的提升更小</a:t>
            </a:r>
            <a:r>
              <a:rPr lang="en-US" altLang="zh-CN"/>
              <a:t>， </a:t>
            </a:r>
            <a:r>
              <a:rPr lang="zh-CN" altLang="en-US"/>
              <a:t>但是过拟合并没有</a:t>
            </a:r>
            <a:r>
              <a:rPr lang="zh-CN" altLang="en-US"/>
              <a:t>更严重</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a:xfrm>
            <a:off x="1524000" y="4870768"/>
            <a:ext cx="9144000" cy="1655762"/>
          </a:xfrm>
        </p:spPr>
        <p:txBody>
          <a:bodyPr/>
          <a:lstStyle/>
          <a:p>
            <a:r>
              <a:rPr lang="en-US" altLang="zh-CN" dirty="0">
                <a:latin typeface="+mn-lt"/>
              </a:rPr>
              <a:t>policy</a:t>
            </a:r>
            <a:r>
              <a:rPr lang="zh-CN" altLang="en-US" dirty="0">
                <a:latin typeface="+mn-lt"/>
              </a:rPr>
              <a:t>模型会学习人类的偏好</a:t>
            </a:r>
            <a:r>
              <a:rPr lang="en-US" altLang="zh-CN" dirty="0">
                <a:latin typeface="+mn-lt"/>
              </a:rPr>
              <a:t>， </a:t>
            </a:r>
            <a:r>
              <a:rPr lang="zh-CN" altLang="en-US" dirty="0">
                <a:latin typeface="+mn-lt"/>
              </a:rPr>
              <a:t>生成人类更加认可但是事实上不正确的答案</a:t>
            </a:r>
            <a:r>
              <a:rPr lang="en-US" altLang="zh-CN" dirty="0">
                <a:latin typeface="+mn-lt"/>
              </a:rPr>
              <a:t>。</a:t>
            </a:r>
            <a:endParaRPr lang="en-US" altLang="zh-CN"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8545830" cy="706755"/>
          </a:xfrm>
          <a:prstGeom prst="rect">
            <a:avLst/>
          </a:prstGeom>
          <a:noFill/>
        </p:spPr>
        <p:txBody>
          <a:bodyPr wrap="square" rtlCol="0">
            <a:spAutoFit/>
          </a:bodyPr>
          <a:p>
            <a:r>
              <a:rPr lang="en-US" altLang="zh-CN" sz="4000"/>
              <a:t>part 2: b</a:t>
            </a:r>
            <a:r>
              <a:rPr lang="en-US" altLang="zh-CN" sz="4000"/>
              <a:t>ias in policy  </a:t>
            </a:r>
            <a:endParaRPr lang="en-US" altLang="zh-CN" sz="4000"/>
          </a:p>
        </p:txBody>
      </p:sp>
      <p:pic>
        <p:nvPicPr>
          <p:cNvPr id="6" name="图片 5" descr="截屏2024-12-23 18.44.44"/>
          <p:cNvPicPr>
            <a:picLocks noChangeAspect="1"/>
          </p:cNvPicPr>
          <p:nvPr/>
        </p:nvPicPr>
        <p:blipFill>
          <a:blip r:embed="rId2"/>
          <a:stretch>
            <a:fillRect/>
          </a:stretch>
        </p:blipFill>
        <p:spPr>
          <a:xfrm>
            <a:off x="2100580" y="1372870"/>
            <a:ext cx="7296150" cy="3448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5885" y="588902"/>
            <a:ext cx="9144000" cy="2187001"/>
          </a:xfrm>
        </p:spPr>
        <p:txBody>
          <a:bodyPr>
            <a:normAutofit/>
          </a:bodyPr>
          <a:lstStyle/>
          <a:p>
            <a:r>
              <a:rPr lang="en-US" altLang="zh-CN" sz="1780"/>
              <a:t>Reward hacking refers to the possibility of the agent gaming the reward function to achieve high reward through undesired behavior.</a:t>
            </a:r>
            <a:endParaRPr lang="en-US" altLang="zh-CN" sz="1780"/>
          </a:p>
        </p:txBody>
      </p:sp>
      <p:sp>
        <p:nvSpPr>
          <p:cNvPr id="5" name="副标题 4"/>
          <p:cNvSpPr>
            <a:spLocks noGrp="1"/>
          </p:cNvSpPr>
          <p:nvPr>
            <p:ph type="subTitle" idx="1"/>
          </p:nvPr>
        </p:nvSpPr>
        <p:spPr>
          <a:xfrm>
            <a:off x="1524000" y="3229293"/>
            <a:ext cx="9144000" cy="1655762"/>
          </a:xfrm>
        </p:spPr>
        <p:txBody>
          <a:bodyPr/>
          <a:lstStyle/>
          <a:p>
            <a:r>
              <a:rPr lang="zh-CN" altLang="en-US" dirty="0">
                <a:latin typeface="+mn-lt"/>
              </a:rPr>
              <a:t>奖励黑客就是指智能体可以在训练中获得高额奖励</a:t>
            </a:r>
            <a:r>
              <a:rPr lang="en-US" altLang="zh-CN" dirty="0">
                <a:latin typeface="+mn-lt"/>
              </a:rPr>
              <a:t>， </a:t>
            </a:r>
            <a:r>
              <a:rPr lang="zh-CN" altLang="en-US" dirty="0">
                <a:latin typeface="+mn-lt"/>
              </a:rPr>
              <a:t>但是实际上却表现出我们不希望的行为</a:t>
            </a:r>
            <a:r>
              <a:rPr lang="en-US" altLang="zh-CN" dirty="0">
                <a:latin typeface="+mn-lt"/>
              </a:rPr>
              <a:t>。 </a:t>
            </a:r>
            <a:endParaRPr lang="en-US" altLang="zh-CN"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a:xfrm>
            <a:off x="1139190" y="1433830"/>
            <a:ext cx="9528810" cy="4884420"/>
          </a:xfrm>
        </p:spPr>
        <p:txBody>
          <a:bodyPr>
            <a:normAutofit fontScale="25000"/>
          </a:bodyPr>
          <a:lstStyle/>
          <a:p>
            <a:pPr algn="l"/>
            <a:r>
              <a:rPr lang="zh-CN" altLang="en-US" sz="9145"/>
              <a:t>长</a:t>
            </a:r>
            <a:r>
              <a:rPr lang="en-US" altLang="zh-CN" sz="9145"/>
              <a:t>qa</a:t>
            </a:r>
            <a:r>
              <a:rPr lang="zh-CN" altLang="en-US" sz="9145"/>
              <a:t>问题中</a:t>
            </a:r>
            <a:r>
              <a:rPr lang="en-US" altLang="zh-CN" sz="9145"/>
              <a:t>：</a:t>
            </a:r>
            <a:endParaRPr lang="en-US" altLang="zh-CN" sz="9145"/>
          </a:p>
          <a:p>
            <a:pPr algn="l"/>
            <a:r>
              <a:rPr lang="zh-CN" altLang="en-US" sz="9145"/>
              <a:t>创造更有说服力的捏造证据。</a:t>
            </a:r>
            <a:endParaRPr lang="en-US" altLang="zh-CN" sz="9145"/>
          </a:p>
          <a:p>
            <a:pPr algn="l"/>
            <a:r>
              <a:rPr lang="zh-CN" altLang="en-US" sz="9145"/>
              <a:t>对错误答案使用更一致的逻辑。</a:t>
            </a:r>
            <a:endParaRPr lang="en-US" altLang="zh-CN" sz="9145"/>
          </a:p>
          <a:p>
            <a:pPr algn="l"/>
            <a:r>
              <a:rPr lang="zh-CN" altLang="en-US" sz="9145"/>
              <a:t>产生带有微妙谬误的连贯答案。</a:t>
            </a:r>
            <a:endParaRPr lang="zh-CN" altLang="en-US" sz="9145"/>
          </a:p>
          <a:p>
            <a:pPr algn="l"/>
            <a:endParaRPr lang="en-US" altLang="zh-CN" sz="9145"/>
          </a:p>
          <a:p>
            <a:pPr algn="l"/>
            <a:r>
              <a:rPr lang="zh-CN" altLang="en-US" sz="9145"/>
              <a:t>在编码任务中：</a:t>
            </a:r>
            <a:endParaRPr lang="en-US" altLang="zh-CN" sz="9145"/>
          </a:p>
          <a:p>
            <a:pPr algn="l"/>
            <a:r>
              <a:rPr lang="zh-CN" altLang="en-US" sz="9145"/>
              <a:t>更容易通过</a:t>
            </a:r>
            <a:r>
              <a:rPr lang="en-US" altLang="zh-CN" sz="9145"/>
              <a:t>（</a:t>
            </a:r>
            <a:r>
              <a:rPr lang="zh-CN" altLang="en-US" sz="9145"/>
              <a:t>玩弄</a:t>
            </a:r>
            <a:r>
              <a:rPr lang="en-US" altLang="zh-CN" sz="9145"/>
              <a:t>）</a:t>
            </a:r>
            <a:r>
              <a:rPr lang="zh-CN" altLang="en-US" sz="9145"/>
              <a:t>人类编写的单元测试</a:t>
            </a:r>
            <a:endParaRPr lang="en-US" altLang="zh-CN" sz="9145"/>
          </a:p>
          <a:p>
            <a:pPr algn="l"/>
            <a:r>
              <a:rPr lang="zh-CN" altLang="en-US" sz="9145"/>
              <a:t>生成可读性较差的测试（例如，更少的辅助函数和更高的代码复杂性）。</a:t>
            </a:r>
            <a:endParaRPr lang="en-US" altLang="zh-CN" sz="9145"/>
          </a:p>
          <a:p>
            <a:pPr algn="l"/>
            <a:r>
              <a:rPr lang="zh-CN" altLang="en-US" sz="9145"/>
              <a:t>使</a:t>
            </a:r>
            <a:r>
              <a:rPr lang="en-US" altLang="zh-CN" sz="9145"/>
              <a:t>policy</a:t>
            </a:r>
            <a:r>
              <a:rPr lang="zh-CN" altLang="en-US" sz="9145"/>
              <a:t>模型不太可能产生人类容易检测到的错误</a:t>
            </a:r>
            <a:endParaRPr lang="zh-CN" altLang="en-US" sz="9145"/>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9529445" cy="706755"/>
          </a:xfrm>
          <a:prstGeom prst="rect">
            <a:avLst/>
          </a:prstGeom>
          <a:noFill/>
        </p:spPr>
        <p:txBody>
          <a:bodyPr wrap="square" rtlCol="0">
            <a:spAutoFit/>
          </a:bodyPr>
          <a:p>
            <a:r>
              <a:rPr lang="en-US" altLang="zh-CN" sz="4000"/>
              <a:t>part </a:t>
            </a:r>
            <a:r>
              <a:rPr lang="en-US" altLang="zh-CN" sz="4000">
                <a:sym typeface="+mn-ea"/>
              </a:rPr>
              <a:t>2: bias in policy</a:t>
            </a:r>
            <a:endParaRPr lang="en-US" altLang="zh-CN"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a:xfrm>
            <a:off x="1042670" y="4880928"/>
            <a:ext cx="9144000" cy="1655762"/>
          </a:xfrm>
        </p:spPr>
        <p:txBody>
          <a:bodyPr/>
          <a:lstStyle/>
          <a:p>
            <a:r>
              <a:rPr lang="en-US" altLang="zh-CN" dirty="0">
                <a:latin typeface="+mn-lt"/>
              </a:rPr>
              <a:t>LLM</a:t>
            </a:r>
            <a:r>
              <a:rPr lang="zh-CN" altLang="en-US" dirty="0">
                <a:latin typeface="+mn-lt"/>
              </a:rPr>
              <a:t>对</a:t>
            </a:r>
            <a:r>
              <a:rPr lang="en-US" altLang="zh-CN" dirty="0">
                <a:latin typeface="+mn-lt"/>
              </a:rPr>
              <a:t>prompt</a:t>
            </a:r>
            <a:r>
              <a:rPr lang="zh-CN" altLang="en-US" dirty="0">
                <a:latin typeface="+mn-lt"/>
              </a:rPr>
              <a:t>的</a:t>
            </a:r>
            <a:r>
              <a:rPr lang="zh-CN" altLang="en-US" dirty="0">
                <a:latin typeface="+mn-lt"/>
              </a:rPr>
              <a:t>喜好非常敏感</a:t>
            </a:r>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8176260" cy="706755"/>
          </a:xfrm>
          <a:prstGeom prst="rect">
            <a:avLst/>
          </a:prstGeom>
          <a:noFill/>
        </p:spPr>
        <p:txBody>
          <a:bodyPr wrap="square" rtlCol="0">
            <a:spAutoFit/>
          </a:bodyPr>
          <a:p>
            <a:r>
              <a:rPr lang="en-US" altLang="zh-CN" sz="4000"/>
              <a:t>part </a:t>
            </a:r>
            <a:r>
              <a:rPr lang="en-US" altLang="zh-CN" sz="4000">
                <a:sym typeface="+mn-ea"/>
              </a:rPr>
              <a:t>2: bias in policy</a:t>
            </a:r>
            <a:endParaRPr lang="en-US" altLang="zh-CN" sz="4000"/>
          </a:p>
        </p:txBody>
      </p:sp>
      <p:pic>
        <p:nvPicPr>
          <p:cNvPr id="6" name="图片 5" descr="截屏2024-12-23 19.08.54"/>
          <p:cNvPicPr>
            <a:picLocks noChangeAspect="1"/>
          </p:cNvPicPr>
          <p:nvPr/>
        </p:nvPicPr>
        <p:blipFill>
          <a:blip r:embed="rId2"/>
          <a:stretch>
            <a:fillRect/>
          </a:stretch>
        </p:blipFill>
        <p:spPr>
          <a:xfrm>
            <a:off x="1042670" y="1654810"/>
            <a:ext cx="9396730" cy="30384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6248400" cy="706755"/>
          </a:xfrm>
          <a:prstGeom prst="rect">
            <a:avLst/>
          </a:prstGeom>
          <a:noFill/>
        </p:spPr>
        <p:txBody>
          <a:bodyPr wrap="square" rtlCol="0">
            <a:spAutoFit/>
          </a:bodyPr>
          <a:p>
            <a:r>
              <a:rPr lang="en-US" altLang="zh-CN" sz="4000"/>
              <a:t>part 2: bias in policy</a:t>
            </a:r>
            <a:endParaRPr lang="en-US" altLang="zh-CN" sz="4000"/>
          </a:p>
        </p:txBody>
      </p:sp>
      <p:sp>
        <p:nvSpPr>
          <p:cNvPr id="7" name="文本框 6"/>
          <p:cNvSpPr txBox="1"/>
          <p:nvPr/>
        </p:nvSpPr>
        <p:spPr>
          <a:xfrm>
            <a:off x="1412875" y="1579245"/>
            <a:ext cx="7790180" cy="1198880"/>
          </a:xfrm>
          <a:prstGeom prst="rect">
            <a:avLst/>
          </a:prstGeom>
          <a:noFill/>
        </p:spPr>
        <p:txBody>
          <a:bodyPr wrap="square" rtlCol="0">
            <a:spAutoFit/>
          </a:bodyPr>
          <a:p>
            <a:r>
              <a:rPr lang="zh-CN" altLang="en-US" sz="2400">
                <a:sym typeface="+mn-ea"/>
              </a:rPr>
              <a:t>位置偏差</a:t>
            </a:r>
            <a:endParaRPr lang="en-US" altLang="zh-CN" sz="2400"/>
          </a:p>
          <a:p>
            <a:r>
              <a:rPr lang="en-US" altLang="zh-CN" sz="2400"/>
              <a:t>gpt-4</a:t>
            </a:r>
            <a:r>
              <a:rPr lang="zh-CN" altLang="en-US" sz="2400"/>
              <a:t>更喜欢第一个选项而</a:t>
            </a:r>
            <a:r>
              <a:rPr lang="en-US" altLang="zh-CN" sz="2400"/>
              <a:t>chatgpt</a:t>
            </a:r>
            <a:r>
              <a:rPr lang="zh-CN" altLang="en-US" sz="2400"/>
              <a:t>更喜欢第二个选项</a:t>
            </a:r>
            <a:endParaRPr lang="zh-CN" altLang="en-US" sz="2400"/>
          </a:p>
          <a:p>
            <a:endParaRPr lang="zh-CN" altLang="en-US" sz="2400"/>
          </a:p>
        </p:txBody>
      </p:sp>
      <p:sp>
        <p:nvSpPr>
          <p:cNvPr id="8" name="文本框 7"/>
          <p:cNvSpPr txBox="1"/>
          <p:nvPr/>
        </p:nvSpPr>
        <p:spPr>
          <a:xfrm>
            <a:off x="1524000" y="2616835"/>
            <a:ext cx="7083425" cy="1568450"/>
          </a:xfrm>
          <a:prstGeom prst="rect">
            <a:avLst/>
          </a:prstGeom>
          <a:noFill/>
        </p:spPr>
        <p:txBody>
          <a:bodyPr wrap="square" rtlCol="0">
            <a:spAutoFit/>
          </a:bodyPr>
          <a:p>
            <a:r>
              <a:rPr lang="zh-CN" altLang="en-US" sz="2400"/>
              <a:t>解决方案</a:t>
            </a:r>
            <a:r>
              <a:rPr lang="en-US" altLang="zh-CN" sz="2400"/>
              <a:t>：</a:t>
            </a:r>
            <a:r>
              <a:rPr lang="en-US" altLang="zh-CN"/>
              <a:t> </a:t>
            </a:r>
            <a:endParaRPr lang="en-US" altLang="zh-CN"/>
          </a:p>
          <a:p>
            <a:r>
              <a:rPr lang="en-US" altLang="zh-CN" sz="2400"/>
              <a:t>1. cot, </a:t>
            </a:r>
            <a:r>
              <a:rPr lang="zh-CN" altLang="en-US" sz="2400"/>
              <a:t>逐步分析并最终提供答案</a:t>
            </a:r>
            <a:endParaRPr lang="zh-CN" altLang="en-US" sz="2400"/>
          </a:p>
          <a:p>
            <a:r>
              <a:rPr lang="en-US" altLang="zh-CN" sz="2400"/>
              <a:t>2. </a:t>
            </a:r>
            <a:r>
              <a:rPr lang="zh-CN" altLang="en-US" sz="2400"/>
              <a:t>对选项位置做平衡处理</a:t>
            </a:r>
            <a:endParaRPr lang="zh-CN" altLang="en-US" sz="2400"/>
          </a:p>
          <a:p>
            <a:r>
              <a:rPr lang="en-US" altLang="zh-CN" sz="2400"/>
              <a:t>......</a:t>
            </a:r>
            <a:endParaRPr lang="en-US" altLang="zh-CN" sz="2400"/>
          </a:p>
        </p:txBody>
      </p:sp>
      <p:sp>
        <p:nvSpPr>
          <p:cNvPr id="9" name="文本框 8"/>
          <p:cNvSpPr txBox="1"/>
          <p:nvPr/>
        </p:nvSpPr>
        <p:spPr>
          <a:xfrm>
            <a:off x="1412875" y="4448175"/>
            <a:ext cx="6521450" cy="460375"/>
          </a:xfrm>
          <a:prstGeom prst="rect">
            <a:avLst/>
          </a:prstGeom>
          <a:noFill/>
        </p:spPr>
        <p:txBody>
          <a:bodyPr wrap="square" rtlCol="0">
            <a:spAutoFit/>
          </a:bodyPr>
          <a:p>
            <a:r>
              <a:rPr lang="zh-CN" altLang="en-US" sz="2400"/>
              <a:t>模型可能会更喜欢自己的答案</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7259955" cy="706755"/>
          </a:xfrm>
          <a:prstGeom prst="rect">
            <a:avLst/>
          </a:prstGeom>
          <a:noFill/>
        </p:spPr>
        <p:txBody>
          <a:bodyPr wrap="square" rtlCol="0">
            <a:spAutoFit/>
          </a:bodyPr>
          <a:p>
            <a:r>
              <a:rPr lang="en-US" altLang="zh-CN" sz="4000"/>
              <a:t>part 2: </a:t>
            </a:r>
            <a:r>
              <a:rPr lang="en-US" altLang="zh-CN" sz="4000"/>
              <a:t>bias in policy</a:t>
            </a:r>
            <a:endParaRPr lang="en-US" altLang="zh-CN" sz="4000"/>
          </a:p>
        </p:txBody>
      </p:sp>
      <p:sp>
        <p:nvSpPr>
          <p:cNvPr id="6" name="文本框 5"/>
          <p:cNvSpPr txBox="1"/>
          <p:nvPr/>
        </p:nvSpPr>
        <p:spPr>
          <a:xfrm>
            <a:off x="930910" y="1428115"/>
            <a:ext cx="9380855" cy="1198880"/>
          </a:xfrm>
          <a:prstGeom prst="rect">
            <a:avLst/>
          </a:prstGeom>
          <a:noFill/>
        </p:spPr>
        <p:txBody>
          <a:bodyPr wrap="square" rtlCol="0">
            <a:spAutoFit/>
          </a:bodyPr>
          <a:p>
            <a:r>
              <a:rPr lang="zh-CN" altLang="en-US" sz="2400"/>
              <a:t>一些学习到的</a:t>
            </a:r>
            <a:r>
              <a:rPr lang="en-US" altLang="zh-CN" sz="2400"/>
              <a:t>reward hacking</a:t>
            </a:r>
            <a:r>
              <a:rPr lang="zh-CN" altLang="en-US" sz="2400"/>
              <a:t>技巧可以跨领域的</a:t>
            </a:r>
            <a:r>
              <a:rPr lang="zh-CN" altLang="en-US" sz="2400"/>
              <a:t>应用</a:t>
            </a:r>
            <a:endParaRPr lang="zh-CN" altLang="en-US" sz="2400"/>
          </a:p>
          <a:p>
            <a:r>
              <a:rPr lang="zh-CN" altLang="en-US" sz="2400"/>
              <a:t>比如说模型会更偏向人类可能喜欢的答案</a:t>
            </a:r>
            <a:r>
              <a:rPr lang="en-US" altLang="zh-CN" sz="2400"/>
              <a:t>。（</a:t>
            </a:r>
            <a:r>
              <a:rPr lang="zh-CN" altLang="en-US" sz="2400"/>
              <a:t>这种特性可以在不同的领域</a:t>
            </a:r>
            <a:r>
              <a:rPr lang="en-US" altLang="zh-CN" sz="2400"/>
              <a:t>， </a:t>
            </a:r>
            <a:r>
              <a:rPr lang="zh-CN" altLang="en-US" sz="2400"/>
              <a:t>不同的</a:t>
            </a:r>
            <a:r>
              <a:rPr lang="zh-CN" altLang="en-US" sz="2400"/>
              <a:t>任务进行迁移</a:t>
            </a:r>
            <a:r>
              <a:rPr lang="en-US" altLang="zh-CN" sz="2400"/>
              <a:t>）</a:t>
            </a:r>
            <a:endParaRPr lang="en-US" altLang="zh-CN" sz="2400"/>
          </a:p>
        </p:txBody>
      </p:sp>
      <p:pic>
        <p:nvPicPr>
          <p:cNvPr id="7" name="图片 6" descr="截屏2024-12-23 19.20.10"/>
          <p:cNvPicPr>
            <a:picLocks noChangeAspect="1"/>
          </p:cNvPicPr>
          <p:nvPr/>
        </p:nvPicPr>
        <p:blipFill>
          <a:blip r:embed="rId2"/>
          <a:stretch>
            <a:fillRect/>
          </a:stretch>
        </p:blipFill>
        <p:spPr>
          <a:xfrm>
            <a:off x="2376805" y="2830195"/>
            <a:ext cx="6210300" cy="3200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8883015" cy="706755"/>
          </a:xfrm>
          <a:prstGeom prst="rect">
            <a:avLst/>
          </a:prstGeom>
          <a:noFill/>
        </p:spPr>
        <p:txBody>
          <a:bodyPr wrap="square" rtlCol="0">
            <a:spAutoFit/>
          </a:bodyPr>
          <a:p>
            <a:r>
              <a:rPr lang="en-US" altLang="zh-CN" sz="4000"/>
              <a:t>part </a:t>
            </a:r>
            <a:r>
              <a:rPr lang="en-US" altLang="zh-CN" sz="4000">
                <a:sym typeface="+mn-ea"/>
              </a:rPr>
              <a:t>2: bias in policy</a:t>
            </a:r>
            <a:endParaRPr lang="en-US" altLang="zh-CN" sz="4000"/>
          </a:p>
        </p:txBody>
      </p:sp>
      <p:pic>
        <p:nvPicPr>
          <p:cNvPr id="7" name="图片 6" descr="截屏2024-12-23 19.20.10"/>
          <p:cNvPicPr>
            <a:picLocks noChangeAspect="1"/>
          </p:cNvPicPr>
          <p:nvPr/>
        </p:nvPicPr>
        <p:blipFill>
          <a:blip r:embed="rId2"/>
          <a:stretch>
            <a:fillRect/>
          </a:stretch>
        </p:blipFill>
        <p:spPr>
          <a:xfrm>
            <a:off x="1858645" y="1351280"/>
            <a:ext cx="8883015" cy="45783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a:xfrm>
            <a:off x="1155065" y="2601595"/>
            <a:ext cx="9144000" cy="2811780"/>
          </a:xfrm>
        </p:spPr>
        <p:txBody>
          <a:bodyPr>
            <a:normAutofit fontScale="90000" lnSpcReduction="20000"/>
          </a:bodyPr>
          <a:lstStyle/>
          <a:p>
            <a:pPr algn="l"/>
            <a:r>
              <a:rPr lang="en-US" altLang="zh-CN" dirty="0">
                <a:latin typeface="+mn-lt"/>
              </a:rPr>
              <a:t>1. </a:t>
            </a:r>
            <a:r>
              <a:rPr lang="zh-CN" altLang="en-US" dirty="0">
                <a:latin typeface="+mn-lt"/>
              </a:rPr>
              <a:t>对抗训练，</a:t>
            </a:r>
            <a:r>
              <a:rPr lang="en-US" altLang="zh-CN" dirty="0">
                <a:latin typeface="+mn-lt"/>
              </a:rPr>
              <a:t> </a:t>
            </a:r>
            <a:r>
              <a:rPr lang="zh-CN" altLang="en-US" dirty="0">
                <a:latin typeface="+mn-lt"/>
              </a:rPr>
              <a:t>判别器和生成器</a:t>
            </a:r>
            <a:endParaRPr lang="zh-CN" altLang="en-US" dirty="0">
              <a:latin typeface="+mn-lt"/>
            </a:endParaRPr>
          </a:p>
          <a:p>
            <a:pPr algn="l"/>
            <a:r>
              <a:rPr lang="en-US" altLang="zh-CN" dirty="0">
                <a:latin typeface="+mn-lt"/>
              </a:rPr>
              <a:t>2. model based rl</a:t>
            </a:r>
            <a:endParaRPr lang="en-US" altLang="zh-CN" dirty="0">
              <a:latin typeface="+mn-lt"/>
            </a:endParaRPr>
          </a:p>
          <a:p>
            <a:pPr algn="l"/>
            <a:r>
              <a:rPr lang="en-US" altLang="zh-CN" dirty="0">
                <a:latin typeface="+mn-lt"/>
              </a:rPr>
              <a:t>3. </a:t>
            </a:r>
            <a:r>
              <a:rPr lang="zh-CN" altLang="en-US" dirty="0">
                <a:latin typeface="+mn-lt"/>
              </a:rPr>
              <a:t>对抗性</a:t>
            </a:r>
            <a:r>
              <a:rPr lang="zh-CN" altLang="en-US" dirty="0">
                <a:latin typeface="+mn-lt"/>
              </a:rPr>
              <a:t>失明</a:t>
            </a:r>
            <a:endParaRPr lang="zh-CN" altLang="en-US" dirty="0">
              <a:latin typeface="+mn-lt"/>
            </a:endParaRPr>
          </a:p>
          <a:p>
            <a:pPr algn="l"/>
            <a:r>
              <a:rPr lang="en-US" altLang="zh-CN" dirty="0">
                <a:latin typeface="+mn-lt"/>
              </a:rPr>
              <a:t>4. </a:t>
            </a:r>
            <a:r>
              <a:rPr lang="zh-CN" altLang="en-US" dirty="0">
                <a:latin typeface="+mn-lt"/>
              </a:rPr>
              <a:t>多种</a:t>
            </a:r>
            <a:r>
              <a:rPr lang="en-US" altLang="zh-CN" dirty="0">
                <a:latin typeface="+mn-lt"/>
              </a:rPr>
              <a:t>rl</a:t>
            </a:r>
            <a:r>
              <a:rPr lang="zh-CN" altLang="en-US" dirty="0">
                <a:latin typeface="+mn-lt"/>
              </a:rPr>
              <a:t>信号</a:t>
            </a:r>
            <a:endParaRPr lang="zh-CN" altLang="en-US" dirty="0">
              <a:latin typeface="+mn-lt"/>
            </a:endParaRPr>
          </a:p>
          <a:p>
            <a:pPr algn="l"/>
            <a:r>
              <a:rPr lang="en-US" altLang="zh-CN" dirty="0">
                <a:latin typeface="+mn-lt"/>
              </a:rPr>
              <a:t>5. </a:t>
            </a:r>
            <a:r>
              <a:rPr lang="zh-CN" altLang="en-US" dirty="0">
                <a:latin typeface="+mn-lt"/>
              </a:rPr>
              <a:t>变量漠视</a:t>
            </a:r>
            <a:r>
              <a:rPr lang="en-US" altLang="zh-CN" dirty="0">
                <a:latin typeface="+mn-lt"/>
              </a:rPr>
              <a:t>：</a:t>
            </a:r>
            <a:r>
              <a:rPr lang="zh-CN" altLang="en-US" dirty="0">
                <a:latin typeface="+mn-lt"/>
              </a:rPr>
              <a:t>一种优化思想</a:t>
            </a:r>
            <a:r>
              <a:rPr lang="en-US" altLang="zh-CN" dirty="0">
                <a:latin typeface="+mn-lt"/>
              </a:rPr>
              <a:t>， </a:t>
            </a:r>
            <a:r>
              <a:rPr lang="zh-CN" altLang="en-US" dirty="0">
                <a:latin typeface="+mn-lt"/>
              </a:rPr>
              <a:t>通过对探索区域</a:t>
            </a:r>
            <a:r>
              <a:rPr lang="en-US" altLang="zh-CN" dirty="0">
                <a:latin typeface="+mn-lt"/>
              </a:rPr>
              <a:t>， </a:t>
            </a:r>
            <a:r>
              <a:rPr lang="zh-CN" altLang="en-US" dirty="0">
                <a:latin typeface="+mn-lt"/>
              </a:rPr>
              <a:t>优化区域进行限制来进行</a:t>
            </a:r>
            <a:r>
              <a:rPr lang="zh-CN" altLang="en-US" dirty="0">
                <a:latin typeface="+mn-lt"/>
              </a:rPr>
              <a:t>优化</a:t>
            </a:r>
            <a:endParaRPr lang="zh-CN" altLang="en-US" dirty="0">
              <a:latin typeface="+mn-lt"/>
            </a:endParaRPr>
          </a:p>
          <a:p>
            <a:pPr algn="l"/>
            <a:r>
              <a:rPr lang="en-US" altLang="zh-CN" dirty="0">
                <a:latin typeface="+mn-lt"/>
              </a:rPr>
              <a:t>6. </a:t>
            </a:r>
            <a:r>
              <a:rPr lang="zh-CN" altLang="en-US" dirty="0">
                <a:latin typeface="+mn-lt"/>
              </a:rPr>
              <a:t>设计检测器</a:t>
            </a:r>
            <a:r>
              <a:rPr lang="en-US" altLang="zh-CN" dirty="0">
                <a:latin typeface="+mn-lt"/>
              </a:rPr>
              <a:t>， </a:t>
            </a:r>
            <a:r>
              <a:rPr lang="zh-CN" altLang="en-US" dirty="0">
                <a:latin typeface="+mn-lt"/>
              </a:rPr>
              <a:t>对</a:t>
            </a:r>
            <a:r>
              <a:rPr lang="en-US" altLang="zh-CN" dirty="0">
                <a:latin typeface="+mn-lt"/>
              </a:rPr>
              <a:t>RH</a:t>
            </a:r>
            <a:r>
              <a:rPr lang="zh-CN" altLang="en-US" dirty="0">
                <a:latin typeface="+mn-lt"/>
              </a:rPr>
              <a:t>进行检测，</a:t>
            </a:r>
            <a:r>
              <a:rPr lang="en-US" altLang="zh-CN" dirty="0">
                <a:latin typeface="+mn-lt"/>
              </a:rPr>
              <a:t> </a:t>
            </a:r>
            <a:r>
              <a:rPr lang="zh-CN" altLang="en-US" dirty="0">
                <a:latin typeface="+mn-lt"/>
              </a:rPr>
              <a:t>比如针对</a:t>
            </a:r>
            <a:r>
              <a:rPr lang="en-US" altLang="zh-CN" dirty="0">
                <a:latin typeface="+mn-lt"/>
              </a:rPr>
              <a:t>policy</a:t>
            </a:r>
            <a:r>
              <a:rPr lang="zh-CN" altLang="en-US" dirty="0">
                <a:latin typeface="+mn-lt"/>
              </a:rPr>
              <a:t>的</a:t>
            </a:r>
            <a:r>
              <a:rPr lang="en-US" altLang="zh-CN" dirty="0">
                <a:latin typeface="+mn-lt"/>
              </a:rPr>
              <a:t>kl</a:t>
            </a:r>
            <a:r>
              <a:rPr lang="zh-CN" altLang="en-US" dirty="0">
                <a:latin typeface="+mn-lt"/>
              </a:rPr>
              <a:t>散度作为检测器</a:t>
            </a:r>
            <a:r>
              <a:rPr lang="en-US" altLang="zh-CN" dirty="0">
                <a:latin typeface="+mn-lt"/>
              </a:rPr>
              <a:t>， kl</a:t>
            </a:r>
            <a:r>
              <a:rPr lang="zh-CN" altLang="en-US" dirty="0">
                <a:latin typeface="+mn-lt"/>
              </a:rPr>
              <a:t>散度越大</a:t>
            </a:r>
            <a:r>
              <a:rPr lang="en-US" altLang="zh-CN" dirty="0">
                <a:latin typeface="+mn-lt"/>
              </a:rPr>
              <a:t>， </a:t>
            </a:r>
            <a:r>
              <a:rPr lang="zh-CN" altLang="en-US" dirty="0">
                <a:latin typeface="+mn-lt"/>
              </a:rPr>
              <a:t>越认为会发生</a:t>
            </a:r>
            <a:r>
              <a:rPr lang="en-US" altLang="zh-CN" dirty="0">
                <a:latin typeface="+mn-lt"/>
              </a:rPr>
              <a:t>RH</a:t>
            </a:r>
            <a:endParaRPr lang="en-US" altLang="zh-CN"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7292340" cy="706755"/>
          </a:xfrm>
          <a:prstGeom prst="rect">
            <a:avLst/>
          </a:prstGeom>
          <a:noFill/>
        </p:spPr>
        <p:txBody>
          <a:bodyPr wrap="square" rtlCol="0">
            <a:spAutoFit/>
          </a:bodyPr>
          <a:p>
            <a:r>
              <a:rPr lang="en-US" altLang="zh-CN" sz="4000"/>
              <a:t>part 3: methods</a:t>
            </a:r>
            <a:endParaRPr lang="en-US" altLang="zh-CN" sz="4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6755" y="2002790"/>
            <a:ext cx="6203315" cy="869315"/>
          </a:xfrm>
        </p:spPr>
        <p:txBody>
          <a:bodyPr>
            <a:normAutofit fontScale="90000"/>
          </a:bodyPr>
          <a:lstStyle/>
          <a:p>
            <a:r>
              <a:rPr lang="zh-CN" altLang="en-US" sz="4445" dirty="0">
                <a:effectLst/>
              </a:rPr>
              <a:t>基于特征的</a:t>
            </a:r>
            <a:r>
              <a:rPr lang="en-US" altLang="zh-CN" sz="4445" dirty="0">
                <a:effectLst/>
              </a:rPr>
              <a:t>rule-based</a:t>
            </a:r>
            <a:r>
              <a:rPr lang="zh-CN" altLang="en-US" sz="4445" dirty="0">
                <a:effectLst/>
              </a:rPr>
              <a:t>方法</a:t>
            </a:r>
            <a:endParaRPr lang="zh-CN" altLang="en-US" sz="4445"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6313170" cy="706755"/>
          </a:xfrm>
          <a:prstGeom prst="rect">
            <a:avLst/>
          </a:prstGeom>
          <a:noFill/>
        </p:spPr>
        <p:txBody>
          <a:bodyPr wrap="square" rtlCol="0">
            <a:spAutoFit/>
          </a:bodyPr>
          <a:p>
            <a:r>
              <a:rPr lang="en-US" altLang="zh-CN" sz="4000"/>
              <a:t>part 3: methods</a:t>
            </a:r>
            <a:endParaRPr lang="en-US" altLang="zh-CN" sz="4000"/>
          </a:p>
        </p:txBody>
      </p:sp>
      <p:pic>
        <p:nvPicPr>
          <p:cNvPr id="6" name="图片 5"/>
          <p:cNvPicPr/>
          <p:nvPr/>
        </p:nvPicPr>
        <p:blipFill>
          <a:blip r:embed="rId2"/>
          <a:stretch>
            <a:fillRect/>
          </a:stretch>
        </p:blipFill>
        <p:spPr>
          <a:xfrm>
            <a:off x="7164070" y="615950"/>
            <a:ext cx="4375150" cy="5492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6313170" cy="706755"/>
          </a:xfrm>
          <a:prstGeom prst="rect">
            <a:avLst/>
          </a:prstGeom>
          <a:noFill/>
        </p:spPr>
        <p:txBody>
          <a:bodyPr wrap="square" rtlCol="0">
            <a:spAutoFit/>
          </a:bodyPr>
          <a:p>
            <a:r>
              <a:rPr lang="en-US" altLang="zh-CN" sz="4000"/>
              <a:t>part 3: methods</a:t>
            </a:r>
            <a:endParaRPr lang="en-US" altLang="zh-CN" sz="4000"/>
          </a:p>
        </p:txBody>
      </p:sp>
      <p:sp>
        <p:nvSpPr>
          <p:cNvPr id="7" name="文本框 6"/>
          <p:cNvSpPr txBox="1"/>
          <p:nvPr/>
        </p:nvSpPr>
        <p:spPr>
          <a:xfrm>
            <a:off x="1942465" y="1878330"/>
            <a:ext cx="5060315" cy="3046095"/>
          </a:xfrm>
          <a:prstGeom prst="rect">
            <a:avLst/>
          </a:prstGeom>
          <a:noFill/>
        </p:spPr>
        <p:txBody>
          <a:bodyPr wrap="square" rtlCol="0">
            <a:spAutoFit/>
          </a:bodyPr>
          <a:p>
            <a:r>
              <a:rPr lang="en-US" altLang="zh-CN" sz="2400"/>
              <a:t>rule-based reward: </a:t>
            </a:r>
            <a:r>
              <a:rPr lang="zh-CN" altLang="en-US" sz="2400"/>
              <a:t>将模型的拒绝行为手工分为几类，</a:t>
            </a:r>
            <a:r>
              <a:rPr lang="en-US" altLang="zh-CN" sz="2400"/>
              <a:t> </a:t>
            </a:r>
            <a:r>
              <a:rPr lang="zh-CN" altLang="en-US" sz="2400"/>
              <a:t>使用</a:t>
            </a:r>
            <a:r>
              <a:rPr lang="en-US" altLang="zh-CN" sz="2400"/>
              <a:t>LLM</a:t>
            </a:r>
            <a:r>
              <a:rPr lang="zh-CN" altLang="en-US" sz="2400"/>
              <a:t>将</a:t>
            </a:r>
            <a:r>
              <a:rPr lang="en-US" altLang="zh-CN" sz="2400"/>
              <a:t>response</a:t>
            </a:r>
            <a:r>
              <a:rPr lang="zh-CN" altLang="en-US" sz="2400"/>
              <a:t>从语言空间映射到特征空间（包括是否拒绝，</a:t>
            </a:r>
            <a:r>
              <a:rPr lang="en-US" altLang="zh-CN" sz="2400"/>
              <a:t> </a:t>
            </a:r>
            <a:r>
              <a:rPr lang="zh-CN" altLang="en-US" sz="2400"/>
              <a:t>是否批评等），</a:t>
            </a:r>
            <a:r>
              <a:rPr lang="en-US" altLang="zh-CN" sz="2400"/>
              <a:t> </a:t>
            </a:r>
            <a:r>
              <a:rPr lang="zh-CN" altLang="en-US" sz="2400"/>
              <a:t>然后在特征空间上训练一个简单的</a:t>
            </a:r>
            <a:r>
              <a:rPr lang="en-US" altLang="zh-CN" sz="2400"/>
              <a:t>RM</a:t>
            </a:r>
            <a:r>
              <a:rPr lang="zh-CN" altLang="en-US" sz="2400"/>
              <a:t>，</a:t>
            </a:r>
            <a:r>
              <a:rPr lang="en-US" altLang="zh-CN" sz="2400"/>
              <a:t> </a:t>
            </a:r>
            <a:r>
              <a:rPr lang="zh-CN" altLang="en-US" sz="2400"/>
              <a:t>这样的话相当于把一个复杂的任务解藕为简单的任务，</a:t>
            </a:r>
            <a:r>
              <a:rPr lang="en-US" altLang="zh-CN" sz="2400"/>
              <a:t> </a:t>
            </a:r>
            <a:r>
              <a:rPr lang="zh-CN" altLang="en-US" sz="2400"/>
              <a:t>而且在特征空间的线性拟合增强了其可解释性。</a:t>
            </a:r>
            <a:endParaRPr lang="zh-CN" altLang="en-US" sz="2400"/>
          </a:p>
        </p:txBody>
      </p:sp>
      <p:pic>
        <p:nvPicPr>
          <p:cNvPr id="2" name="图片 1" descr="截屏2024-12-26 14.29.01"/>
          <p:cNvPicPr>
            <a:picLocks noChangeAspect="1"/>
          </p:cNvPicPr>
          <p:nvPr/>
        </p:nvPicPr>
        <p:blipFill>
          <a:blip r:embed="rId2"/>
          <a:stretch>
            <a:fillRect/>
          </a:stretch>
        </p:blipFill>
        <p:spPr>
          <a:xfrm>
            <a:off x="7875905" y="1430020"/>
            <a:ext cx="2234565" cy="39979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850900" y="615950"/>
            <a:ext cx="6313170" cy="706755"/>
          </a:xfrm>
          <a:prstGeom prst="rect">
            <a:avLst/>
          </a:prstGeom>
          <a:noFill/>
        </p:spPr>
        <p:txBody>
          <a:bodyPr wrap="square" rtlCol="0">
            <a:spAutoFit/>
          </a:bodyPr>
          <a:p>
            <a:r>
              <a:rPr lang="en-US" altLang="zh-CN" sz="4000"/>
              <a:t>part 3: methods</a:t>
            </a:r>
            <a:endParaRPr lang="en-US" altLang="zh-CN" sz="4000"/>
          </a:p>
        </p:txBody>
      </p:sp>
      <p:pic>
        <p:nvPicPr>
          <p:cNvPr id="2" name="图片 1" descr="截屏2024-12-25 15.36.19"/>
          <p:cNvPicPr>
            <a:picLocks noChangeAspect="1"/>
          </p:cNvPicPr>
          <p:nvPr/>
        </p:nvPicPr>
        <p:blipFill>
          <a:blip r:embed="rId2"/>
          <a:stretch>
            <a:fillRect/>
          </a:stretch>
        </p:blipFill>
        <p:spPr>
          <a:xfrm>
            <a:off x="1083945" y="1613535"/>
            <a:ext cx="10024110" cy="39357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1367155" y="1188085"/>
            <a:ext cx="9606280" cy="922020"/>
          </a:xfrm>
          <a:prstGeom prst="rect">
            <a:avLst/>
          </a:prstGeom>
          <a:noFill/>
        </p:spPr>
        <p:txBody>
          <a:bodyPr wrap="square" rtlCol="0">
            <a:spAutoFit/>
          </a:bodyPr>
          <a:p>
            <a:r>
              <a:rPr lang="zh-CN" altLang="en-US"/>
              <a:t>奖励黑客分为两类</a:t>
            </a:r>
            <a:r>
              <a:rPr lang="en-US" altLang="zh-CN"/>
              <a:t>：</a:t>
            </a:r>
            <a:endParaRPr lang="en-US" altLang="zh-CN"/>
          </a:p>
          <a:p>
            <a:r>
              <a:rPr lang="en-US" altLang="zh-CN"/>
              <a:t>1. </a:t>
            </a:r>
            <a:r>
              <a:rPr lang="zh-CN" altLang="en-US"/>
              <a:t>由于奖励函数的不完善</a:t>
            </a:r>
            <a:r>
              <a:rPr lang="en-US" altLang="zh-CN"/>
              <a:t>，</a:t>
            </a:r>
            <a:r>
              <a:rPr lang="zh-CN" altLang="en-US"/>
              <a:t>模型找到奖励函数的漏洞以此来实现很高的奖励</a:t>
            </a:r>
            <a:r>
              <a:rPr lang="en-US" altLang="zh-CN"/>
              <a:t>。</a:t>
            </a:r>
            <a:endParaRPr lang="en-US" altLang="zh-CN"/>
          </a:p>
          <a:p>
            <a:r>
              <a:rPr lang="en-US" altLang="zh-CN"/>
              <a:t>2. reward tampering： </a:t>
            </a:r>
            <a:r>
              <a:rPr lang="zh-CN" altLang="en-US"/>
              <a:t>智能体本身可以直接修改奖励函数</a:t>
            </a:r>
            <a:r>
              <a:rPr lang="en-US" altLang="zh-CN"/>
              <a:t>， </a:t>
            </a:r>
            <a:r>
              <a:rPr lang="zh-CN" altLang="en-US"/>
              <a:t>或者篡改奖励函数的输入。</a:t>
            </a:r>
            <a:r>
              <a:rPr lang="en-US" altLang="zh-CN"/>
              <a:t> </a:t>
            </a:r>
            <a:endParaRPr lang="en-US" altLang="zh-CN"/>
          </a:p>
        </p:txBody>
      </p:sp>
      <p:pic>
        <p:nvPicPr>
          <p:cNvPr id="6" name="图片 5"/>
          <p:cNvPicPr/>
          <p:nvPr/>
        </p:nvPicPr>
        <p:blipFill>
          <a:blip r:embed="rId2"/>
          <a:stretch>
            <a:fillRect/>
          </a:stretch>
        </p:blipFill>
        <p:spPr>
          <a:xfrm>
            <a:off x="1367155" y="2110105"/>
            <a:ext cx="3437890" cy="2666365"/>
          </a:xfrm>
          <a:prstGeom prst="rect">
            <a:avLst/>
          </a:prstGeom>
        </p:spPr>
      </p:pic>
      <p:pic>
        <p:nvPicPr>
          <p:cNvPr id="7" name="图片 6"/>
          <p:cNvPicPr/>
          <p:nvPr/>
        </p:nvPicPr>
        <p:blipFill>
          <a:blip r:embed="rId3"/>
          <a:stretch>
            <a:fillRect/>
          </a:stretch>
        </p:blipFill>
        <p:spPr>
          <a:xfrm>
            <a:off x="6533515" y="2110105"/>
            <a:ext cx="3960495" cy="2666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pic>
        <p:nvPicPr>
          <p:cNvPr id="4" name="图片 3" descr="截屏2024-12-23 14.02.18"/>
          <p:cNvPicPr>
            <a:picLocks noChangeAspect="1"/>
          </p:cNvPicPr>
          <p:nvPr/>
        </p:nvPicPr>
        <p:blipFill>
          <a:blip r:embed="rId2"/>
          <a:stretch>
            <a:fillRect/>
          </a:stretch>
        </p:blipFill>
        <p:spPr>
          <a:xfrm>
            <a:off x="1593215" y="1826895"/>
            <a:ext cx="8220075" cy="2371725"/>
          </a:xfrm>
          <a:prstGeom prst="rect">
            <a:avLst/>
          </a:prstGeom>
        </p:spPr>
      </p:pic>
      <p:sp>
        <p:nvSpPr>
          <p:cNvPr id="6" name="文本框 5"/>
          <p:cNvSpPr txBox="1"/>
          <p:nvPr/>
        </p:nvSpPr>
        <p:spPr>
          <a:xfrm>
            <a:off x="1953260" y="1458595"/>
            <a:ext cx="8156575" cy="368300"/>
          </a:xfrm>
          <a:prstGeom prst="rect">
            <a:avLst/>
          </a:prstGeom>
          <a:noFill/>
        </p:spPr>
        <p:txBody>
          <a:bodyPr wrap="square" rtlCol="0">
            <a:spAutoFit/>
          </a:bodyPr>
          <a:p>
            <a:r>
              <a:rPr lang="zh-CN" altLang="en-US"/>
              <a:t>钻石和石头</a:t>
            </a:r>
            <a:r>
              <a:rPr lang="en-US" altLang="zh-CN"/>
              <a:t>： </a:t>
            </a:r>
            <a:r>
              <a:rPr lang="zh-CN" altLang="en-US"/>
              <a:t>智能体需要将钻石带入到指定区域而不是</a:t>
            </a:r>
            <a:r>
              <a:rPr lang="zh-CN" altLang="en-US"/>
              <a:t>石头</a:t>
            </a:r>
            <a:endParaRPr lang="zh-CN" altLang="en-US"/>
          </a:p>
        </p:txBody>
      </p:sp>
      <p:pic>
        <p:nvPicPr>
          <p:cNvPr id="7" name="图片 6" descr="截屏2024-12-23 14.04.54"/>
          <p:cNvPicPr>
            <a:picLocks noChangeAspect="1"/>
          </p:cNvPicPr>
          <p:nvPr/>
        </p:nvPicPr>
        <p:blipFill>
          <a:blip r:embed="rId3"/>
          <a:stretch>
            <a:fillRect/>
          </a:stretch>
        </p:blipFill>
        <p:spPr>
          <a:xfrm>
            <a:off x="1953260" y="4618990"/>
            <a:ext cx="7652385" cy="549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pic>
        <p:nvPicPr>
          <p:cNvPr id="6" name="图片 5"/>
          <p:cNvPicPr/>
          <p:nvPr/>
        </p:nvPicPr>
        <p:blipFill>
          <a:blip r:embed="rId2"/>
          <a:stretch>
            <a:fillRect/>
          </a:stretch>
        </p:blipFill>
        <p:spPr>
          <a:xfrm>
            <a:off x="1367155" y="935990"/>
            <a:ext cx="3437890" cy="2666365"/>
          </a:xfrm>
          <a:prstGeom prst="rect">
            <a:avLst/>
          </a:prstGeom>
        </p:spPr>
      </p:pic>
      <p:pic>
        <p:nvPicPr>
          <p:cNvPr id="4" name="图片 3" descr="截屏2024-12-23 14.08.04"/>
          <p:cNvPicPr>
            <a:picLocks noChangeAspect="1"/>
          </p:cNvPicPr>
          <p:nvPr/>
        </p:nvPicPr>
        <p:blipFill>
          <a:blip r:embed="rId3"/>
          <a:stretch>
            <a:fillRect/>
          </a:stretch>
        </p:blipFill>
        <p:spPr>
          <a:xfrm>
            <a:off x="1524000" y="3879850"/>
            <a:ext cx="9382125" cy="695325"/>
          </a:xfrm>
          <a:prstGeom prst="rect">
            <a:avLst/>
          </a:prstGeom>
        </p:spPr>
      </p:pic>
      <p:sp>
        <p:nvSpPr>
          <p:cNvPr id="7" name="文本框 6"/>
          <p:cNvSpPr txBox="1"/>
          <p:nvPr/>
        </p:nvSpPr>
        <p:spPr>
          <a:xfrm>
            <a:off x="1637665" y="5631815"/>
            <a:ext cx="7456805" cy="368300"/>
          </a:xfrm>
          <a:prstGeom prst="rect">
            <a:avLst/>
          </a:prstGeom>
          <a:noFill/>
        </p:spPr>
        <p:txBody>
          <a:bodyPr wrap="square" rtlCol="0">
            <a:spAutoFit/>
          </a:bodyPr>
          <a:p>
            <a:r>
              <a:rPr lang="zh-CN" altLang="en-US"/>
              <a:t>另一个例子是智能体可以直接深入代码层面去修改他的</a:t>
            </a:r>
            <a:r>
              <a:rPr lang="zh-CN" altLang="en-US"/>
              <a:t>奖励函数</a:t>
            </a:r>
            <a:endParaRPr lang="zh-CN" altLang="en-US"/>
          </a:p>
        </p:txBody>
      </p:sp>
      <p:pic>
        <p:nvPicPr>
          <p:cNvPr id="8" name="图片 7" descr="截屏2024-12-23 14.17.56"/>
          <p:cNvPicPr>
            <a:picLocks noChangeAspect="1"/>
          </p:cNvPicPr>
          <p:nvPr/>
        </p:nvPicPr>
        <p:blipFill>
          <a:blip r:embed="rId4"/>
          <a:stretch>
            <a:fillRect/>
          </a:stretch>
        </p:blipFill>
        <p:spPr>
          <a:xfrm>
            <a:off x="5753100" y="1786255"/>
            <a:ext cx="5153025" cy="1724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effectLs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pic>
        <p:nvPicPr>
          <p:cNvPr id="7" name="图片 6"/>
          <p:cNvPicPr/>
          <p:nvPr/>
        </p:nvPicPr>
        <p:blipFill>
          <a:blip r:embed="rId2"/>
          <a:stretch>
            <a:fillRect/>
          </a:stretch>
        </p:blipFill>
        <p:spPr>
          <a:xfrm>
            <a:off x="1332230" y="935990"/>
            <a:ext cx="3960495" cy="2666365"/>
          </a:xfrm>
          <a:prstGeom prst="rect">
            <a:avLst/>
          </a:prstGeom>
        </p:spPr>
      </p:pic>
      <p:sp>
        <p:nvSpPr>
          <p:cNvPr id="4" name="文本框 3"/>
          <p:cNvSpPr txBox="1"/>
          <p:nvPr/>
        </p:nvSpPr>
        <p:spPr>
          <a:xfrm>
            <a:off x="1461135" y="4086860"/>
            <a:ext cx="5734050" cy="368300"/>
          </a:xfrm>
          <a:prstGeom prst="rect">
            <a:avLst/>
          </a:prstGeom>
          <a:noFill/>
        </p:spPr>
        <p:txBody>
          <a:bodyPr wrap="square" rtlCol="0">
            <a:spAutoFit/>
          </a:bodyPr>
          <a:p>
            <a:r>
              <a:rPr lang="zh-CN" altLang="en-US"/>
              <a:t>智能体可以给镜头上增加污点来攻击</a:t>
            </a:r>
            <a:r>
              <a:rPr lang="en-US" altLang="zh-CN"/>
              <a:t>reward model</a:t>
            </a:r>
            <a:endParaRPr lang="en-US" altLang="zh-CN"/>
          </a:p>
        </p:txBody>
      </p:sp>
      <p:pic>
        <p:nvPicPr>
          <p:cNvPr id="6" name="图片 5" descr="截屏2024-12-23 14.16.22"/>
          <p:cNvPicPr>
            <a:picLocks noChangeAspect="1"/>
          </p:cNvPicPr>
          <p:nvPr/>
        </p:nvPicPr>
        <p:blipFill>
          <a:blip r:embed="rId3"/>
          <a:stretch>
            <a:fillRect/>
          </a:stretch>
        </p:blipFill>
        <p:spPr>
          <a:xfrm>
            <a:off x="5605780" y="1559560"/>
            <a:ext cx="5257800" cy="1714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79170" y="1373505"/>
            <a:ext cx="10011410" cy="2738755"/>
          </a:xfrm>
        </p:spPr>
        <p:txBody>
          <a:bodyPr>
            <a:normAutofit lnSpcReduction="10000"/>
          </a:bodyPr>
          <a:lstStyle/>
          <a:p>
            <a:pPr algn="l">
              <a:lnSpc>
                <a:spcPct val="100000"/>
              </a:lnSpc>
              <a:buClrTx/>
              <a:buSzTx/>
              <a:buNone/>
            </a:pPr>
            <a:r>
              <a:rPr lang="en-US" altLang="zh-CN">
                <a:solidFill>
                  <a:schemeClr val="tx1"/>
                </a:solidFill>
                <a:latin typeface="+mn-lt"/>
              </a:rPr>
              <a:t>1. 在医疗保健领域， 努力缩短住院时间（LOS）的医院可能会无意中让病人过早出院，导致急诊再入院人数增加。</a:t>
            </a:r>
            <a:endParaRPr lang="en-US" altLang="zh-CN">
              <a:solidFill>
                <a:schemeClr val="tx1"/>
              </a:solidFill>
              <a:latin typeface="+mn-lt"/>
            </a:endParaRPr>
          </a:p>
          <a:p>
            <a:pPr algn="l">
              <a:lnSpc>
                <a:spcPct val="100000"/>
              </a:lnSpc>
              <a:buClrTx/>
              <a:buSzTx/>
              <a:buNone/>
            </a:pPr>
            <a:r>
              <a:rPr lang="en-US" altLang="zh-CN">
                <a:solidFill>
                  <a:schemeClr val="tx1"/>
                </a:solidFill>
                <a:latin typeface="+mn-lt"/>
              </a:rPr>
              <a:t>2. 在殖民时期的印度，为了减少德里的眼镜蛇数量，当地政府提供赏金鼓励猎杀眼镜蛇。结果，人们开始在家里养眼镜蛇，然后杀死它们以领取赏金，导致眼镜蛇问题比之前更严重。</a:t>
            </a:r>
            <a:endParaRPr lang="en-US" altLang="zh-CN">
              <a:solidFill>
                <a:schemeClr val="tx1"/>
              </a:solidFill>
              <a:latin typeface="+mn-lt"/>
            </a:endParaRPr>
          </a:p>
          <a:p>
            <a:pPr algn="l">
              <a:lnSpc>
                <a:spcPct val="100000"/>
              </a:lnSpc>
              <a:buClrTx/>
              <a:buSzTx/>
              <a:buNone/>
            </a:pPr>
            <a:r>
              <a:rPr lang="en-US" altLang="zh-CN">
                <a:solidFill>
                  <a:schemeClr val="tx1"/>
                </a:solidFill>
                <a:latin typeface="+mn-lt"/>
              </a:rPr>
              <a:t>3. </a:t>
            </a:r>
            <a:r>
              <a:rPr lang="zh-CN" altLang="en-US">
                <a:solidFill>
                  <a:schemeClr val="tx1"/>
                </a:solidFill>
                <a:latin typeface="+mn-lt"/>
              </a:rPr>
              <a:t>自从</a:t>
            </a:r>
            <a:r>
              <a:rPr lang="en-US" altLang="zh-CN">
                <a:solidFill>
                  <a:schemeClr val="tx1"/>
                </a:solidFill>
                <a:latin typeface="+mn-lt"/>
              </a:rPr>
              <a:t>h</a:t>
            </a:r>
            <a:r>
              <a:rPr lang="zh-CN" altLang="en-US">
                <a:solidFill>
                  <a:schemeClr val="tx1"/>
                </a:solidFill>
                <a:latin typeface="+mn-lt"/>
              </a:rPr>
              <a:t>因子被应用以来</a:t>
            </a:r>
            <a:r>
              <a:rPr lang="en-US" altLang="zh-CN">
                <a:solidFill>
                  <a:schemeClr val="tx1"/>
                </a:solidFill>
                <a:latin typeface="+mn-lt"/>
              </a:rPr>
              <a:t>， h</a:t>
            </a:r>
            <a:r>
              <a:rPr lang="zh-CN" altLang="en-US">
                <a:solidFill>
                  <a:schemeClr val="tx1"/>
                </a:solidFill>
                <a:latin typeface="+mn-lt"/>
              </a:rPr>
              <a:t>因子和科学奖项之间的相关性</a:t>
            </a:r>
            <a:r>
              <a:rPr lang="zh-CN" altLang="en-US">
                <a:solidFill>
                  <a:schemeClr val="tx1"/>
                </a:solidFill>
                <a:latin typeface="+mn-lt"/>
              </a:rPr>
              <a:t>下降</a:t>
            </a:r>
            <a:endParaRPr lang="zh-CN" altLang="en-US">
              <a:solidFill>
                <a:schemeClr val="tx1"/>
              </a:solidFill>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979170" y="275590"/>
            <a:ext cx="6601460" cy="645160"/>
          </a:xfrm>
          <a:prstGeom prst="rect">
            <a:avLst/>
          </a:prstGeom>
          <a:noFill/>
        </p:spPr>
        <p:txBody>
          <a:bodyPr wrap="square" rtlCol="0">
            <a:spAutoFit/>
          </a:bodyPr>
          <a:p>
            <a:r>
              <a:rPr lang="en-US" altLang="zh-CN" sz="3600"/>
              <a:t>reward hacking</a:t>
            </a:r>
            <a:r>
              <a:rPr lang="zh-CN" altLang="en-US" sz="3600"/>
              <a:t>的一些例子</a:t>
            </a:r>
            <a:endParaRPr lang="zh-CN" altLang="en-US" sz="3600"/>
          </a:p>
        </p:txBody>
      </p:sp>
      <p:sp>
        <p:nvSpPr>
          <p:cNvPr id="6" name="文本框 5"/>
          <p:cNvSpPr txBox="1"/>
          <p:nvPr/>
        </p:nvSpPr>
        <p:spPr>
          <a:xfrm>
            <a:off x="979170" y="789940"/>
            <a:ext cx="3806825" cy="583565"/>
          </a:xfrm>
          <a:prstGeom prst="rect">
            <a:avLst/>
          </a:prstGeom>
          <a:noFill/>
        </p:spPr>
        <p:txBody>
          <a:bodyPr wrap="square" rtlCol="0">
            <a:spAutoFit/>
          </a:bodyPr>
          <a:p>
            <a:r>
              <a:rPr lang="zh-CN" altLang="en-US" sz="3200"/>
              <a:t>生活</a:t>
            </a:r>
            <a:r>
              <a:rPr lang="en-US" altLang="zh-CN" sz="3200"/>
              <a:t>：</a:t>
            </a:r>
            <a:endParaRPr lang="en-US" altLang="zh-CN" sz="3200"/>
          </a:p>
        </p:txBody>
      </p:sp>
      <p:sp>
        <p:nvSpPr>
          <p:cNvPr id="7" name="文本框 6"/>
          <p:cNvSpPr txBox="1"/>
          <p:nvPr/>
        </p:nvSpPr>
        <p:spPr>
          <a:xfrm>
            <a:off x="979170" y="3673475"/>
            <a:ext cx="3035935" cy="583565"/>
          </a:xfrm>
          <a:prstGeom prst="rect">
            <a:avLst/>
          </a:prstGeom>
          <a:noFill/>
        </p:spPr>
        <p:txBody>
          <a:bodyPr wrap="square" rtlCol="0">
            <a:spAutoFit/>
          </a:bodyPr>
          <a:p>
            <a:r>
              <a:rPr lang="en-US" altLang="zh-CN" sz="3200"/>
              <a:t>ai：</a:t>
            </a:r>
            <a:endParaRPr lang="en-US" altLang="zh-CN" sz="3200"/>
          </a:p>
        </p:txBody>
      </p:sp>
      <p:sp>
        <p:nvSpPr>
          <p:cNvPr id="8" name="文本框 7"/>
          <p:cNvSpPr txBox="1"/>
          <p:nvPr/>
        </p:nvSpPr>
        <p:spPr>
          <a:xfrm>
            <a:off x="979170" y="4257040"/>
            <a:ext cx="9822180" cy="1938020"/>
          </a:xfrm>
          <a:prstGeom prst="rect">
            <a:avLst/>
          </a:prstGeom>
          <a:noFill/>
        </p:spPr>
        <p:txBody>
          <a:bodyPr wrap="square" rtlCol="0">
            <a:spAutoFit/>
          </a:bodyPr>
          <a:p>
            <a:r>
              <a:rPr lang="en-US" altLang="zh-CN" sz="2400"/>
              <a:t>3. </a:t>
            </a:r>
            <a:r>
              <a:rPr lang="zh-CN" altLang="en-US" sz="2400"/>
              <a:t>经过训练可以抓取</a:t>
            </a:r>
            <a:r>
              <a:rPr lang="en-US" altLang="zh-CN" sz="2400">
                <a:solidFill>
                  <a:schemeClr val="tx1">
                    <a:lumMod val="75000"/>
                    <a:lumOff val="25000"/>
                  </a:schemeClr>
                </a:solidFill>
                <a:effectLst/>
                <a:latin typeface="+mn-ea"/>
              </a:rPr>
              <a:t>物体</a:t>
            </a:r>
            <a:r>
              <a:rPr lang="zh-CN" altLang="en-US" sz="2400"/>
              <a:t>的机器人手可以通过将手放在物体和相机之间来欺骗人们。</a:t>
            </a:r>
            <a:endParaRPr lang="zh-CN" altLang="en-US" sz="2400"/>
          </a:p>
          <a:p>
            <a:r>
              <a:rPr lang="en-US" altLang="zh-CN" sz="2400"/>
              <a:t>4. </a:t>
            </a:r>
            <a:r>
              <a:rPr lang="zh-CN" altLang="en-US" sz="2400"/>
              <a:t>智能体被训练骑自行车到达目标，并在接近目标时获得奖励。然后，智能体可以学习围绕目标绕小圈骑行，因为当智能体远离目标时不会受到惩罚。</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9220" y="685422"/>
            <a:ext cx="9144000" cy="2187001"/>
          </a:xfrm>
        </p:spPr>
        <p:txBody>
          <a:bodyPr/>
          <a:lstStyle/>
          <a:p>
            <a:r>
              <a:rPr lang="zh-CN" altLang="en-US" dirty="0">
                <a:effectLst/>
              </a:rPr>
              <a:t>为什么会存在</a:t>
            </a:r>
            <a:r>
              <a:rPr lang="zh-CN" altLang="en-US" dirty="0">
                <a:effectLst/>
              </a:rPr>
              <a:t>奖励黑客</a:t>
            </a:r>
            <a:endParaRPr lang="zh-CN" altLang="en-US" dirty="0">
              <a:effectLst/>
            </a:endParaRPr>
          </a:p>
        </p:txBody>
      </p:sp>
      <p:sp>
        <p:nvSpPr>
          <p:cNvPr id="5" name="副标题 4"/>
          <p:cNvSpPr>
            <a:spLocks noGrp="1"/>
          </p:cNvSpPr>
          <p:nvPr>
            <p:ph type="subTitle" idx="1"/>
          </p:nvPr>
        </p:nvSpPr>
        <p:spPr>
          <a:xfrm>
            <a:off x="1818005" y="3332480"/>
            <a:ext cx="8292465" cy="2385695"/>
          </a:xfrm>
        </p:spPr>
        <p:txBody>
          <a:bodyPr>
            <a:normAutofit fontScale="90000"/>
          </a:bodyPr>
          <a:lstStyle/>
          <a:p>
            <a:pPr algn="l"/>
            <a:r>
              <a:rPr lang="en-US" altLang="zh-CN" dirty="0">
                <a:latin typeface="+mn-lt"/>
              </a:rPr>
              <a:t>goodhart law:</a:t>
            </a:r>
            <a:endParaRPr lang="en-US" altLang="zh-CN" dirty="0">
              <a:latin typeface="+mn-lt"/>
            </a:endParaRPr>
          </a:p>
          <a:p>
            <a:pPr algn="l"/>
            <a:r>
              <a:rPr lang="en-US" altLang="zh-CN"/>
              <a:t>When a measure becomes a target, it ceases to be a good measure</a:t>
            </a:r>
            <a:endParaRPr lang="en-US" altLang="zh-CN"/>
          </a:p>
          <a:p>
            <a:pPr algn="l"/>
            <a:endParaRPr lang="en-US" altLang="zh-CN"/>
          </a:p>
          <a:p>
            <a:pPr algn="l"/>
            <a:r>
              <a:rPr lang="zh-CN" altLang="en-US"/>
              <a:t>当一个我们按照一种</a:t>
            </a:r>
            <a:r>
              <a:rPr lang="en-US" altLang="zh-CN"/>
              <a:t>RM</a:t>
            </a:r>
            <a:r>
              <a:rPr lang="zh-CN" altLang="en-US"/>
              <a:t>去优化模型的时候</a:t>
            </a:r>
            <a:r>
              <a:rPr lang="en-US" altLang="zh-CN"/>
              <a:t>， </a:t>
            </a:r>
            <a:r>
              <a:rPr lang="zh-CN" altLang="en-US"/>
              <a:t>这个</a:t>
            </a:r>
            <a:r>
              <a:rPr lang="en-US" altLang="zh-CN"/>
              <a:t>RM</a:t>
            </a:r>
            <a:r>
              <a:rPr lang="zh-CN" altLang="en-US"/>
              <a:t>已经不能用于评估模型了</a:t>
            </a:r>
            <a:endParaRPr lang="en-US" altLang="zh-CN"/>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705"/>
            <a:ext cx="6831965" cy="998220"/>
          </a:xfrm>
        </p:spPr>
        <p:txBody>
          <a:bodyPr>
            <a:normAutofit/>
          </a:bodyPr>
          <a:lstStyle/>
          <a:p>
            <a:pPr algn="l"/>
            <a:r>
              <a:rPr lang="en-US" altLang="zh-CN" sz="4000" dirty="0">
                <a:effectLst/>
              </a:rPr>
              <a:t>goodhart law</a:t>
            </a:r>
            <a:r>
              <a:rPr lang="zh-CN" altLang="en-US" sz="4000" dirty="0">
                <a:effectLst/>
              </a:rPr>
              <a:t>的四种分类</a:t>
            </a:r>
            <a:endParaRPr lang="zh-CN" altLang="en-US" sz="4000" dirty="0">
              <a:effectLst/>
            </a:endParaRPr>
          </a:p>
        </p:txBody>
      </p:sp>
      <p:sp>
        <p:nvSpPr>
          <p:cNvPr id="5" name="副标题 4"/>
          <p:cNvSpPr>
            <a:spLocks noGrp="1"/>
          </p:cNvSpPr>
          <p:nvPr>
            <p:ph type="subTitle" idx="1"/>
          </p:nvPr>
        </p:nvSpPr>
        <p:spPr/>
        <p:txBody>
          <a:bodyPr/>
          <a:lstStyle/>
          <a:p>
            <a:endParaRPr lang="zh-CN" altLang="en-US" dirty="0">
              <a:latin typeface="+mn-lt"/>
            </a:endParaRPr>
          </a:p>
        </p:txBody>
      </p:sp>
      <p:pic>
        <p:nvPicPr>
          <p:cNvPr id="3" name="图片 2" descr="step_logo"/>
          <p:cNvPicPr>
            <a:picLocks noChangeAspect="1"/>
          </p:cNvPicPr>
          <p:nvPr/>
        </p:nvPicPr>
        <p:blipFill>
          <a:blip r:embed="rId1"/>
          <a:stretch>
            <a:fillRect/>
          </a:stretch>
        </p:blipFill>
        <p:spPr>
          <a:xfrm>
            <a:off x="10110470" y="5988050"/>
            <a:ext cx="2081530" cy="869950"/>
          </a:xfrm>
          <a:prstGeom prst="rect">
            <a:avLst/>
          </a:prstGeom>
        </p:spPr>
      </p:pic>
      <p:sp>
        <p:nvSpPr>
          <p:cNvPr id="4" name="文本框 3"/>
          <p:cNvSpPr txBox="1"/>
          <p:nvPr/>
        </p:nvSpPr>
        <p:spPr>
          <a:xfrm>
            <a:off x="1782445" y="2560955"/>
            <a:ext cx="7372350" cy="2030095"/>
          </a:xfrm>
          <a:prstGeom prst="rect">
            <a:avLst/>
          </a:prstGeom>
          <a:noFill/>
        </p:spPr>
        <p:txBody>
          <a:bodyPr wrap="square" rtlCol="0">
            <a:spAutoFit/>
          </a:bodyPr>
          <a:p>
            <a:r>
              <a:rPr lang="en-US" altLang="zh-CN"/>
              <a:t>1. Regressional Goodhart</a:t>
            </a:r>
            <a:r>
              <a:rPr lang="zh-CN" altLang="en-US"/>
              <a:t>：</a:t>
            </a:r>
            <a:r>
              <a:rPr lang="en-US" altLang="zh-CN"/>
              <a:t> proxy</a:t>
            </a:r>
            <a:r>
              <a:rPr lang="zh-CN" altLang="en-US"/>
              <a:t>和</a:t>
            </a:r>
            <a:r>
              <a:rPr lang="en-US" altLang="zh-CN"/>
              <a:t>gold</a:t>
            </a:r>
            <a:r>
              <a:rPr lang="zh-CN" altLang="en-US"/>
              <a:t>之间有随机噪声</a:t>
            </a:r>
            <a:endParaRPr lang="zh-CN" altLang="en-US"/>
          </a:p>
          <a:p>
            <a:endParaRPr lang="zh-CN" altLang="en-US"/>
          </a:p>
          <a:p>
            <a:r>
              <a:rPr lang="en-US" altLang="zh-CN"/>
              <a:t>2. Extremal Goodhart</a:t>
            </a:r>
            <a:r>
              <a:rPr lang="zh-CN" altLang="en-US"/>
              <a:t>：</a:t>
            </a:r>
            <a:r>
              <a:rPr lang="en-US" altLang="zh-CN"/>
              <a:t> proxy</a:t>
            </a:r>
            <a:r>
              <a:rPr lang="zh-CN" altLang="en-US"/>
              <a:t>和</a:t>
            </a:r>
            <a:r>
              <a:rPr lang="en-US" altLang="zh-CN"/>
              <a:t>gold</a:t>
            </a:r>
            <a:r>
              <a:rPr lang="zh-CN" altLang="en-US"/>
              <a:t>在观测外的样本上差距很大</a:t>
            </a:r>
            <a:endParaRPr lang="zh-CN" altLang="en-US"/>
          </a:p>
          <a:p>
            <a:endParaRPr lang="zh-CN" altLang="en-US"/>
          </a:p>
          <a:p>
            <a:r>
              <a:rPr lang="en-US" altLang="zh-CN"/>
              <a:t>3. Causal Goodhart</a:t>
            </a:r>
            <a:r>
              <a:rPr lang="zh-CN" altLang="en-US"/>
              <a:t>：</a:t>
            </a:r>
            <a:r>
              <a:rPr lang="en-US" altLang="zh-CN"/>
              <a:t> proxy</a:t>
            </a:r>
            <a:r>
              <a:rPr lang="zh-CN" altLang="en-US"/>
              <a:t>和</a:t>
            </a:r>
            <a:r>
              <a:rPr lang="en-US" altLang="zh-CN"/>
              <a:t>gold</a:t>
            </a:r>
            <a:r>
              <a:rPr lang="zh-CN" altLang="en-US"/>
              <a:t>的关系不是直接的，</a:t>
            </a:r>
            <a:r>
              <a:rPr lang="en-US" altLang="zh-CN"/>
              <a:t> </a:t>
            </a:r>
            <a:r>
              <a:rPr lang="zh-CN" altLang="en-US"/>
              <a:t>是间接因果</a:t>
            </a:r>
            <a:endParaRPr lang="zh-CN" altLang="en-US"/>
          </a:p>
          <a:p>
            <a:endParaRPr lang="zh-CN" altLang="en-US"/>
          </a:p>
          <a:p>
            <a:r>
              <a:rPr lang="en-US" altLang="zh-CN"/>
              <a:t>4. Adversarial Goodhart</a:t>
            </a:r>
            <a:r>
              <a:rPr lang="zh-CN" altLang="en-US"/>
              <a:t>：多个目标</a:t>
            </a:r>
            <a:r>
              <a:rPr lang="zh-CN" altLang="en-US"/>
              <a:t>的</a:t>
            </a:r>
            <a:endParaRPr lang="zh-CN" altLang="en-US"/>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2676</Words>
  <Application>WPS 演示</Application>
  <PresentationFormat>宽屏</PresentationFormat>
  <Paragraphs>158</Paragraphs>
  <Slides>28</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Arial</vt:lpstr>
      <vt:lpstr>宋体</vt:lpstr>
      <vt:lpstr>Wingdings</vt:lpstr>
      <vt:lpstr>Calibri</vt:lpstr>
      <vt:lpstr>Helvetica Neue</vt:lpstr>
      <vt:lpstr>宋体-简</vt:lpstr>
      <vt:lpstr>微软雅黑</vt:lpstr>
      <vt:lpstr>汉仪旗黑</vt:lpstr>
      <vt:lpstr>宋体</vt:lpstr>
      <vt:lpstr>Arial Unicode MS</vt:lpstr>
      <vt:lpstr>sans-serif</vt:lpstr>
      <vt:lpstr>Thonburi</vt:lpstr>
      <vt:lpstr>sans-serif</vt:lpstr>
      <vt:lpstr>苹方-简</vt:lpstr>
      <vt:lpstr>-apple-system</vt:lpstr>
      <vt:lpstr>ETBookRoman</vt:lpstr>
      <vt:lpstr>WPS</vt:lpstr>
      <vt:lpstr>PowerPoint 演示文稿</vt:lpstr>
      <vt:lpstr>Reward hacking refers to the possibility of the agent gaming the reward function to achieve high reward through undesired behavior.</vt:lpstr>
      <vt:lpstr>PowerPoint 演示文稿</vt:lpstr>
      <vt:lpstr>PowerPoint 演示文稿</vt:lpstr>
      <vt:lpstr>PowerPoint 演示文稿</vt:lpstr>
      <vt:lpstr>PowerPoint 演示文稿</vt:lpstr>
      <vt:lpstr>PowerPoint 演示文稿</vt:lpstr>
      <vt:lpstr>为什么会存在奖励黑客</vt:lpstr>
      <vt:lpstr>goodhart law的四种分类</vt:lpstr>
      <vt:lpstr> Regressional Goodhart： proxy和gold之间有随机噪声</vt:lpstr>
      <vt:lpstr>PowerPoint 演示文稿</vt:lpstr>
      <vt:lpstr>reward hacking in LLMs</vt:lpstr>
      <vt:lpstr>PowerPoint 演示文稿</vt:lpstr>
      <vt:lpstr>reward hacking in LLMs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基于特征的rule-based方法</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殷基晟</cp:lastModifiedBy>
  <cp:revision>22</cp:revision>
  <dcterms:created xsi:type="dcterms:W3CDTF">2024-12-29T05:57:25Z</dcterms:created>
  <dcterms:modified xsi:type="dcterms:W3CDTF">2024-12-29T05:57:25Z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2052-6.14.0.8924</vt:lpwstr>
  </property>
  <property fmtid="{D5CDD505-2E9C-101B-9397-08002B2CF9AE}" pid="3" name="ICV">
    <vt:lpwstr>C9126648CAAD08A898F46867404DC237_41</vt:lpwstr>
  </property>
</Properties>
</file>