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C7D-8513-C8EC-B826-3D668A76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F3013-A9F8-67CA-57A8-0B1EAE1D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BC6D-F7B4-10E3-DED0-A93AD11E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FA2C-964B-9290-C83A-293F8B12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7D34-9672-524C-6EAE-F218AF1C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875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540E-E19F-4D57-CA0A-E8685F2F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43FDA-F983-C577-0B43-6D28035E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6A44-3E3F-1AB7-FC4F-A66BBF92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B602-0CB4-6E1E-7F12-BFEE63C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CF8A-E458-7E20-423D-9271AAD3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37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AEAD-EF61-7F68-D7D3-44BE21095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ADF5-DE04-C882-8F89-CA29ABDE5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BBDF-DA9D-F12B-C09A-49EBFB98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4AA5-654A-660D-F61B-C7EE1398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7A82-BE38-B7D1-8F88-C79BB92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63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C115-8920-0BA8-D27C-456261BE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34E1-34E5-0B84-A9BB-472E2A37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822C-91AC-5D6D-C5E1-19EB8B9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4FE5-17FF-8CA8-D2C1-E3B25541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DF63-7DC9-9274-1F33-DD1E750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86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100-FA00-B056-1DA1-D5E4B96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184F-A3C4-9FC1-9163-D8769F71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2B7C-AC59-94B5-AE18-D50CF5C5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925-B2B2-AFA6-8B08-505078AE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4B3A-76E5-EE53-B0B8-C295063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0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336-43F3-C30B-F1D0-F9F72A5F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94EF-0288-D61D-6E50-27A412489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2026-426B-20FD-5565-C5ACDD8C4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6E70-E72F-FBC9-BF0E-DAC075B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E2C0-AC4F-B9A9-3BB6-7F28A881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6A124-46A6-23C7-ADC2-8630E406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615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9FA5-4856-7FF1-9318-5E4CDE90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9C75-63F4-E665-B26A-3993AD90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8F9BA-A4C4-FFEA-4FD3-14B24DCD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59CFC-7969-CED4-6D60-34C07625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A9C89-0E8E-1C6A-B564-2F1F1249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96261-24B0-32E0-0892-10D3FD63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5BB61-9A45-1236-8212-4B620CC2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D2C1D-5FC5-A33D-81E6-DF1542E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7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3E9A-FD33-4D88-CE24-8AFE3A5E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3CE00-71F4-FF1D-A94D-FBE2EE83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A247-CAD7-C754-BFB6-CB4A6357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52FFA-2C2B-17AE-7D42-07035E27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04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DB040-9AD5-2757-A2FF-403CD25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65D9-B374-2228-39DC-38765316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F05E-B09F-3DF3-7235-76D0E4B9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7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DC90-BC90-C40B-3D61-1DE0BA1B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601C-5371-1697-1685-07B35C69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05C00-5B1A-7F10-5955-FEE3FFC4E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043E6-DC9A-3269-01FC-2B5EA828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9AC2D-CA04-97D0-F17D-2786908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0A1D8-6FE7-94FD-16CD-99FD295A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3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01CB-86E2-A06F-666B-32A87FCD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A24B4-CC20-6B21-AF4E-2C929DE41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32201-BEC2-EE11-AD06-FC8C6A72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6ACC-8D19-6976-3A5F-D1F759E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E78D-BD21-1EB9-EEFA-3B61C371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9DE2-0E1D-AD4C-0CBE-8F8BAF05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00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E6D15-706F-B9FD-1D83-94AC952B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B55C-1E12-85A7-892C-052EE667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B270-8869-83B2-AF6C-00258A448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0B5F-3FC9-476E-88FA-4409BFBD62E5}" type="datetimeFigureOut">
              <a:rPr lang="th-TH" smtClean="0"/>
              <a:t>08/09/66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1E48-C846-F3B3-4CE5-96AECFDDB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0FD2-D31B-CFAB-3C7F-7742C7BF9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53A9-DEF4-47AD-8480-8A6AB52929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4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18040-EDFC-31F0-B70C-C93F63FB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506" y="2832967"/>
            <a:ext cx="9147940" cy="2337238"/>
          </a:xfrm>
        </p:spPr>
        <p:txBody>
          <a:bodyPr anchor="b">
            <a:normAutofit fontScale="90000"/>
          </a:bodyPr>
          <a:lstStyle/>
          <a:p>
            <a: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  <a:t>Navigating pH Levels with Classifier Models: </a:t>
            </a: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  <a:t>The Role of Crude Ratios in IOW </a:t>
            </a: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  <a:t>(Integrity Operating Windows)</a:t>
            </a: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  <a:t>By</a:t>
            </a: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b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3500" b="1" i="0" dirty="0">
                <a:solidFill>
                  <a:srgbClr val="FFFFFF"/>
                </a:solidFill>
                <a:effectLst/>
                <a:latin typeface="Söhne"/>
              </a:rPr>
              <a:t>TEM &amp; R-PI</a:t>
            </a:r>
            <a:endParaRPr lang="th-TH" sz="3500" dirty="0">
              <a:solidFill>
                <a:srgbClr val="FFFFFF"/>
              </a:solidFill>
            </a:endParaRPr>
          </a:p>
        </p:txBody>
      </p: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5797B-CDCB-8295-D5B7-A2FE2A233BB7}"/>
              </a:ext>
            </a:extLst>
          </p:cNvPr>
          <p:cNvSpPr txBox="1"/>
          <p:nvPr/>
        </p:nvSpPr>
        <p:spPr>
          <a:xfrm>
            <a:off x="9004041" y="251927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Problem Statement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91EFA-4F36-FB50-FA02-1AF1CBD8FDD2}"/>
              </a:ext>
            </a:extLst>
          </p:cNvPr>
          <p:cNvSpPr txBox="1"/>
          <p:nvPr/>
        </p:nvSpPr>
        <p:spPr>
          <a:xfrm>
            <a:off x="9004041" y="251927"/>
            <a:ext cx="3038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Preprocessing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484BF-2DAA-AFDC-247E-A4BF78CC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80967"/>
            <a:ext cx="8934734" cy="4496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BDDD4-ED68-9A95-DE3B-AB69B8B59F2E}"/>
              </a:ext>
            </a:extLst>
          </p:cNvPr>
          <p:cNvSpPr txBox="1"/>
          <p:nvPr/>
        </p:nvSpPr>
        <p:spPr>
          <a:xfrm>
            <a:off x="9446154" y="2495550"/>
            <a:ext cx="27488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Columns that we are interested in:</a:t>
            </a:r>
          </a:p>
          <a:p>
            <a:endParaRPr lang="en-US" sz="1400" dirty="0"/>
          </a:p>
          <a:p>
            <a:pPr marL="457200" indent="-457200">
              <a:buFontTx/>
              <a:buChar char="-"/>
            </a:pPr>
            <a:r>
              <a:rPr lang="en-US" sz="1400" dirty="0"/>
              <a:t>pH (C2401)</a:t>
            </a:r>
          </a:p>
          <a:p>
            <a:pPr marL="457200" indent="-457200">
              <a:buFontTx/>
              <a:buChar char="-"/>
            </a:pPr>
            <a:r>
              <a:rPr lang="en-US" sz="1400" dirty="0"/>
              <a:t>Ammonia (C2401)</a:t>
            </a:r>
          </a:p>
          <a:p>
            <a:pPr marL="457200" indent="-457200">
              <a:buFontTx/>
              <a:buChar char="-"/>
            </a:pPr>
            <a:r>
              <a:rPr lang="en-US" sz="1400" dirty="0"/>
              <a:t>Sulfide (C2401)</a:t>
            </a:r>
          </a:p>
          <a:p>
            <a:pPr marL="457200" indent="-457200">
              <a:buFontTx/>
              <a:buChar char="-"/>
            </a:pPr>
            <a:r>
              <a:rPr lang="en-US" sz="1400" dirty="0"/>
              <a:t>Chloride (C2401)</a:t>
            </a:r>
          </a:p>
          <a:p>
            <a:pPr marL="457200" indent="-457200">
              <a:buFontTx/>
              <a:buChar char="-"/>
            </a:pPr>
            <a:r>
              <a:rPr lang="en-US" sz="1400" dirty="0"/>
              <a:t>Crude diet</a:t>
            </a:r>
          </a:p>
          <a:p>
            <a:pPr marL="457200" indent="-457200">
              <a:buFontTx/>
              <a:buChar char="-"/>
            </a:pPr>
            <a:r>
              <a:rPr lang="en-US" sz="1400" dirty="0"/>
              <a:t>Crude ratio</a:t>
            </a:r>
          </a:p>
          <a:p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A937C-2F0A-E43F-0F9C-277A6C346FF5}"/>
              </a:ext>
            </a:extLst>
          </p:cNvPr>
          <p:cNvSpPr/>
          <p:nvPr/>
        </p:nvSpPr>
        <p:spPr>
          <a:xfrm>
            <a:off x="361950" y="1357745"/>
            <a:ext cx="1369868" cy="431928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33A63-2D10-73CB-BC05-BF5F69EB6509}"/>
              </a:ext>
            </a:extLst>
          </p:cNvPr>
          <p:cNvSpPr/>
          <p:nvPr/>
        </p:nvSpPr>
        <p:spPr>
          <a:xfrm>
            <a:off x="5257800" y="1357745"/>
            <a:ext cx="4038884" cy="431928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2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91EFA-4F36-FB50-FA02-1AF1CBD8FDD2}"/>
              </a:ext>
            </a:extLst>
          </p:cNvPr>
          <p:cNvSpPr txBox="1"/>
          <p:nvPr/>
        </p:nvSpPr>
        <p:spPr>
          <a:xfrm>
            <a:off x="9004041" y="251927"/>
            <a:ext cx="3038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Preprocessing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4D8533-FD50-32E5-DE73-71F4F35079FC}"/>
              </a:ext>
            </a:extLst>
          </p:cNvPr>
          <p:cNvSpPr/>
          <p:nvPr/>
        </p:nvSpPr>
        <p:spPr>
          <a:xfrm>
            <a:off x="3743962" y="3019975"/>
            <a:ext cx="49530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343C9-D5B6-F113-A00A-2AC1F256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72" y="2069422"/>
            <a:ext cx="3428250" cy="23011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AF1CE0-C0D6-8879-F115-A884A0613D71}"/>
              </a:ext>
            </a:extLst>
          </p:cNvPr>
          <p:cNvSpPr/>
          <p:nvPr/>
        </p:nvSpPr>
        <p:spPr>
          <a:xfrm>
            <a:off x="7909032" y="3013047"/>
            <a:ext cx="49530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F188B3-EE68-F57B-5042-999D0251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042" y="2617383"/>
            <a:ext cx="3646958" cy="1058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130081-87D7-92F6-B0B3-1B1BDEBD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52" y="2617383"/>
            <a:ext cx="3390900" cy="11767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C76647-9425-5EAE-00DF-C7AEF343F77E}"/>
              </a:ext>
            </a:extLst>
          </p:cNvPr>
          <p:cNvSpPr txBox="1"/>
          <p:nvPr/>
        </p:nvSpPr>
        <p:spPr>
          <a:xfrm>
            <a:off x="4677861" y="4507607"/>
            <a:ext cx="30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Mapping crude name and ratio</a:t>
            </a:r>
            <a:endParaRPr lang="th-TH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D236-071E-97D1-7378-F8E1A1B1E3A6}"/>
              </a:ext>
            </a:extLst>
          </p:cNvPr>
          <p:cNvSpPr txBox="1"/>
          <p:nvPr/>
        </p:nvSpPr>
        <p:spPr>
          <a:xfrm>
            <a:off x="252252" y="1505042"/>
            <a:ext cx="6339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Step2: Create new columns for each crude name and ratio</a:t>
            </a:r>
            <a:endParaRPr lang="th-TH" sz="20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B1A32-1622-4DF4-138F-79BE6915A9A5}"/>
              </a:ext>
            </a:extLst>
          </p:cNvPr>
          <p:cNvSpPr txBox="1"/>
          <p:nvPr/>
        </p:nvSpPr>
        <p:spPr>
          <a:xfrm>
            <a:off x="252252" y="965383"/>
            <a:ext cx="524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Step1: Remove unneeded data (columns/rows) </a:t>
            </a:r>
            <a:endParaRPr lang="th-TH" sz="20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EB3E-7533-D74E-0203-63559CFA97B9}"/>
              </a:ext>
            </a:extLst>
          </p:cNvPr>
          <p:cNvSpPr txBox="1"/>
          <p:nvPr/>
        </p:nvSpPr>
        <p:spPr>
          <a:xfrm>
            <a:off x="252252" y="4908921"/>
            <a:ext cx="4150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Step3: Specify Pass/No-Pass pH value</a:t>
            </a:r>
            <a:endParaRPr lang="th-TH" sz="2000" b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CF091-0D73-CE34-6FD3-554F3B49C7C2}"/>
              </a:ext>
            </a:extLst>
          </p:cNvPr>
          <p:cNvSpPr txBox="1"/>
          <p:nvPr/>
        </p:nvSpPr>
        <p:spPr>
          <a:xfrm>
            <a:off x="252252" y="6327434"/>
            <a:ext cx="929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Step4: Identify X (parameters of interest) and Y (value we want the model to classify)   </a:t>
            </a:r>
            <a:endParaRPr lang="th-TH" sz="2000" b="1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CCA9CD-C00D-6BB1-3D2D-9E3E8D3E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304" y="5367465"/>
            <a:ext cx="2072698" cy="7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2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91EFA-4F36-FB50-FA02-1AF1CBD8FDD2}"/>
              </a:ext>
            </a:extLst>
          </p:cNvPr>
          <p:cNvSpPr txBox="1"/>
          <p:nvPr/>
        </p:nvSpPr>
        <p:spPr>
          <a:xfrm>
            <a:off x="4735172" y="265782"/>
            <a:ext cx="729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Machine Learning – Gradient Boosting Classifier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9D4DF-F88F-B183-3AC2-DCAC2913660A}"/>
              </a:ext>
            </a:extLst>
          </p:cNvPr>
          <p:cNvSpPr txBox="1"/>
          <p:nvPr/>
        </p:nvSpPr>
        <p:spPr>
          <a:xfrm>
            <a:off x="318052" y="3335064"/>
            <a:ext cx="1351722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Dataset</a:t>
            </a:r>
            <a:endParaRPr lang="th-TH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64F68-2AE9-8D2D-659A-5C3F2DE66889}"/>
              </a:ext>
            </a:extLst>
          </p:cNvPr>
          <p:cNvSpPr txBox="1"/>
          <p:nvPr/>
        </p:nvSpPr>
        <p:spPr>
          <a:xfrm>
            <a:off x="2640912" y="1978121"/>
            <a:ext cx="1351722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Train</a:t>
            </a:r>
          </a:p>
          <a:p>
            <a:pPr algn="ctr"/>
            <a:r>
              <a:rPr lang="en-US" sz="1800" b="1" dirty="0"/>
              <a:t>Dataset</a:t>
            </a:r>
            <a:endParaRPr lang="th-TH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D925B-6A65-B9EA-C2F3-DF4087B9B09D}"/>
              </a:ext>
            </a:extLst>
          </p:cNvPr>
          <p:cNvSpPr txBox="1"/>
          <p:nvPr/>
        </p:nvSpPr>
        <p:spPr>
          <a:xfrm>
            <a:off x="2640912" y="4862199"/>
            <a:ext cx="1351722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Test</a:t>
            </a:r>
          </a:p>
          <a:p>
            <a:pPr algn="ctr"/>
            <a:r>
              <a:rPr lang="en-US" sz="1800" b="1" dirty="0"/>
              <a:t>Dataset</a:t>
            </a:r>
            <a:endParaRPr lang="th-TH" sz="1800" b="1" dirty="0"/>
          </a:p>
        </p:txBody>
      </p:sp>
      <p:pic>
        <p:nvPicPr>
          <p:cNvPr id="2052" name="Picture 4" descr="Machine Learning - Free technology icons">
            <a:extLst>
              <a:ext uri="{FF2B5EF4-FFF2-40B4-BE49-F238E27FC236}">
                <a16:creationId xmlns:a16="http://schemas.microsoft.com/office/drawing/2014/main" id="{459ABDD3-9EF4-B77D-5E0C-570045DE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72" y="1396411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43009-C9A7-6630-B19C-F6F6A4E03F2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669774" y="2301287"/>
            <a:ext cx="971138" cy="121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BA4666-44E7-06E4-C6E1-0C5572F7B9D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669774" y="3519730"/>
            <a:ext cx="971138" cy="1665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E5BAEB-88E0-9CC4-F965-DB29F64BD7A5}"/>
              </a:ext>
            </a:extLst>
          </p:cNvPr>
          <p:cNvCxnSpPr>
            <a:cxnSpLocks/>
            <a:stCxn id="3" idx="3"/>
            <a:endCxn id="2052" idx="1"/>
          </p:cNvCxnSpPr>
          <p:nvPr/>
        </p:nvCxnSpPr>
        <p:spPr>
          <a:xfrm flipV="1">
            <a:off x="3992634" y="2301286"/>
            <a:ext cx="97113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EDC2-285B-C281-2397-65B56365208B}"/>
              </a:ext>
            </a:extLst>
          </p:cNvPr>
          <p:cNvSpPr txBox="1"/>
          <p:nvPr/>
        </p:nvSpPr>
        <p:spPr>
          <a:xfrm>
            <a:off x="5057988" y="338995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Classifier Model</a:t>
            </a:r>
            <a:endParaRPr lang="th-TH" sz="1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2053F-111C-4278-F993-1FEDFD510C2A}"/>
              </a:ext>
            </a:extLst>
          </p:cNvPr>
          <p:cNvSpPr txBox="1"/>
          <p:nvPr/>
        </p:nvSpPr>
        <p:spPr>
          <a:xfrm>
            <a:off x="7266548" y="3251450"/>
            <a:ext cx="19240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Model predicts on test dataset</a:t>
            </a:r>
            <a:endParaRPr lang="th-TH" sz="18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1E51A5-4AF2-E9FE-63EB-C761E25D435E}"/>
              </a:ext>
            </a:extLst>
          </p:cNvPr>
          <p:cNvCxnSpPr>
            <a:cxnSpLocks/>
            <a:stCxn id="2052" idx="3"/>
            <a:endCxn id="28" idx="0"/>
          </p:cNvCxnSpPr>
          <p:nvPr/>
        </p:nvCxnSpPr>
        <p:spPr>
          <a:xfrm>
            <a:off x="6773522" y="2301286"/>
            <a:ext cx="1455051" cy="95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9589C14-DAEA-0F1E-8EA8-490368CFA471}"/>
              </a:ext>
            </a:extLst>
          </p:cNvPr>
          <p:cNvCxnSpPr>
            <a:cxnSpLocks/>
            <a:stCxn id="6" idx="3"/>
            <a:endCxn id="28" idx="2"/>
          </p:cNvCxnSpPr>
          <p:nvPr/>
        </p:nvCxnSpPr>
        <p:spPr>
          <a:xfrm flipV="1">
            <a:off x="3992634" y="3897781"/>
            <a:ext cx="4235939" cy="128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B83D3B-F339-FCA9-FB4C-80FCA9B30B8B}"/>
              </a:ext>
            </a:extLst>
          </p:cNvPr>
          <p:cNvSpPr txBox="1"/>
          <p:nvPr/>
        </p:nvSpPr>
        <p:spPr>
          <a:xfrm>
            <a:off x="10038323" y="3112950"/>
            <a:ext cx="16202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Compare predicted Y and actual Y</a:t>
            </a:r>
            <a:endParaRPr lang="th-TH" sz="18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1B166E-96F1-AA91-661A-7D82224F4D1D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9190598" y="3574615"/>
            <a:ext cx="847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57FBAE-9EBE-3A2D-A927-80125F3D46BE}"/>
              </a:ext>
            </a:extLst>
          </p:cNvPr>
          <p:cNvSpPr txBox="1"/>
          <p:nvPr/>
        </p:nvSpPr>
        <p:spPr>
          <a:xfrm>
            <a:off x="424750" y="3759282"/>
            <a:ext cx="113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140 rows</a:t>
            </a:r>
          </a:p>
          <a:p>
            <a:pPr algn="ctr"/>
            <a:r>
              <a:rPr lang="en-US" sz="1600" dirty="0"/>
              <a:t>39 columns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B3696E-C36A-ABD2-F285-DD9A04919DE3}"/>
              </a:ext>
            </a:extLst>
          </p:cNvPr>
          <p:cNvSpPr txBox="1"/>
          <p:nvPr/>
        </p:nvSpPr>
        <p:spPr>
          <a:xfrm>
            <a:off x="2990849" y="270855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th-TH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81104-912A-3518-2002-5FF2EF4158A3}"/>
              </a:ext>
            </a:extLst>
          </p:cNvPr>
          <p:cNvSpPr txBox="1"/>
          <p:nvPr/>
        </p:nvSpPr>
        <p:spPr>
          <a:xfrm>
            <a:off x="2913457" y="550853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209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46001A-8DF5-AA7A-AF68-0EB8D8E80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48"/>
          <a:stretch/>
        </p:blipFill>
        <p:spPr bwMode="auto">
          <a:xfrm>
            <a:off x="377358" y="1111963"/>
            <a:ext cx="6424103" cy="524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02AF0-F5DC-4F17-79F5-8C7C39A0D4B8}"/>
              </a:ext>
            </a:extLst>
          </p:cNvPr>
          <p:cNvSpPr txBox="1"/>
          <p:nvPr/>
        </p:nvSpPr>
        <p:spPr>
          <a:xfrm>
            <a:off x="7439760" y="1172230"/>
            <a:ext cx="357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Accuracy: 74.29%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10382-0695-1471-4771-22CF23F52FAB}"/>
              </a:ext>
            </a:extLst>
          </p:cNvPr>
          <p:cNvSpPr txBox="1"/>
          <p:nvPr/>
        </p:nvSpPr>
        <p:spPr>
          <a:xfrm>
            <a:off x="7439759" y="1695450"/>
            <a:ext cx="459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Recall for 0 (out of IOW): 57%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B5950-5DAD-3273-5C15-08310A35F6AB}"/>
              </a:ext>
            </a:extLst>
          </p:cNvPr>
          <p:cNvSpPr txBox="1"/>
          <p:nvPr/>
        </p:nvSpPr>
        <p:spPr>
          <a:xfrm>
            <a:off x="4735172" y="265782"/>
            <a:ext cx="729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Machine Learning – Gradient Boosting Classifier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3" name="Picture 12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F7855CC-FB4C-63E3-730D-993992DB1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5" y="2601898"/>
            <a:ext cx="4855090" cy="38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AE406-E59B-B3B5-E80B-B411A8375469}"/>
              </a:ext>
            </a:extLst>
          </p:cNvPr>
          <p:cNvSpPr txBox="1"/>
          <p:nvPr/>
        </p:nvSpPr>
        <p:spPr>
          <a:xfrm>
            <a:off x="9796691" y="160315"/>
            <a:ext cx="207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Next Actions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89E1-893A-99A2-119B-D797F10831D4}"/>
              </a:ext>
            </a:extLst>
          </p:cNvPr>
          <p:cNvSpPr txBox="1"/>
          <p:nvPr/>
        </p:nvSpPr>
        <p:spPr>
          <a:xfrm>
            <a:off x="999242" y="1224766"/>
            <a:ext cx="993618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Get more data (past two years or more) for training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new data for testing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validation set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Improve the model (especially recall) by possible alternatives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/>
              <a:t>Tuning hyperparameters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/>
              <a:t>Resampling</a:t>
            </a:r>
          </a:p>
          <a:p>
            <a:pPr lvl="1"/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Study if this use case can be upgraded to prediction of pH value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2103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AE406-E59B-B3B5-E80B-B411A8375469}"/>
              </a:ext>
            </a:extLst>
          </p:cNvPr>
          <p:cNvSpPr txBox="1"/>
          <p:nvPr/>
        </p:nvSpPr>
        <p:spPr>
          <a:xfrm>
            <a:off x="4346290" y="1741465"/>
            <a:ext cx="3499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Thank you</a:t>
            </a:r>
            <a:endParaRPr lang="th-TH" sz="60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1A9B-0788-3E55-1E5E-8F111E9B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51" y="3525809"/>
            <a:ext cx="2073491" cy="2266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3D463-37E4-8DEB-7B52-7F5B8035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37" y="3544568"/>
            <a:ext cx="2721822" cy="2266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C9F24-2EAE-1F30-1E0C-B3C507F4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09" y="3481066"/>
            <a:ext cx="2324983" cy="2407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68501-1499-7254-7C60-99F7C90A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587" y="3429000"/>
            <a:ext cx="2324983" cy="2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Navigating pH Levels with Classifier Models:   The Role of Crude Ratios in IOW  (Integrity Operating Windows)  By  TEM &amp; R-PI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pH Levels with Classifier Models:   The Role of Crude Ratios in IOW (Integrity Operating Windows)  By  TEM &amp; R-PI</dc:title>
  <dc:creator>Nut Sr &lt;T-II-IP2/1977&gt;</dc:creator>
  <cp:lastModifiedBy>Nut Sr &lt;T-II-IP2/1977&gt;</cp:lastModifiedBy>
  <cp:revision>2</cp:revision>
  <dcterms:created xsi:type="dcterms:W3CDTF">2023-09-08T01:58:31Z</dcterms:created>
  <dcterms:modified xsi:type="dcterms:W3CDTF">2023-09-08T06:51:35Z</dcterms:modified>
</cp:coreProperties>
</file>