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69" r:id="rId6"/>
    <p:sldId id="271" r:id="rId7"/>
    <p:sldId id="272" r:id="rId8"/>
    <p:sldId id="273" r:id="rId9"/>
    <p:sldId id="274" r:id="rId10"/>
    <p:sldId id="276" r:id="rId11"/>
    <p:sldId id="277" r:id="rId12"/>
    <p:sldId id="275" r:id="rId13"/>
    <p:sldId id="278" r:id="rId14"/>
    <p:sldId id="279" r:id="rId15"/>
    <p:sldId id="270" r:id="rId16"/>
    <p:sldId id="264" r:id="rId17"/>
    <p:sldId id="268" r:id="rId18"/>
    <p:sldId id="280" r:id="rId19"/>
    <p:sldId id="281" r:id="rId20"/>
    <p:sldId id="262" r:id="rId21"/>
    <p:sldId id="284" r:id="rId22"/>
    <p:sldId id="283" r:id="rId23"/>
    <p:sldId id="265" r:id="rId24"/>
    <p:sldId id="263" r:id="rId25"/>
    <p:sldId id="267"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556D"/>
    <a:srgbClr val="01C6FD"/>
    <a:srgbClr val="79AE02"/>
    <a:srgbClr val="067F9C"/>
    <a:srgbClr val="014E52"/>
    <a:srgbClr val="0C59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87814" autoAdjust="0"/>
  </p:normalViewPr>
  <p:slideViewPr>
    <p:cSldViewPr snapToGrid="0">
      <p:cViewPr varScale="1">
        <p:scale>
          <a:sx n="75" d="100"/>
          <a:sy n="75" d="100"/>
        </p:scale>
        <p:origin x="1181" y="58"/>
      </p:cViewPr>
      <p:guideLst/>
    </p:cSldViewPr>
  </p:slideViewPr>
  <p:notesTextViewPr>
    <p:cViewPr>
      <p:scale>
        <a:sx n="1" d="1"/>
        <a:sy n="1" d="1"/>
      </p:scale>
      <p:origin x="0" y="0"/>
    </p:cViewPr>
  </p:notesTextViewPr>
  <p:notesViewPr>
    <p:cSldViewPr snapToGrid="0">
      <p:cViewPr varScale="1">
        <p:scale>
          <a:sx n="99" d="100"/>
          <a:sy n="99" d="100"/>
        </p:scale>
        <p:origin x="32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2019-05-16</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GB" smtClean="0"/>
              <a:t>16/05/2019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GB" smtClean="0"/>
              <a:t>‹#›</a:t>
            </a:fld>
            <a:endParaRPr lang="en-GB"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estful.io/an-introduction-to-api-s-cee90581ca1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eopressor.com/blog/http-vs-http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oogle.com/search?q=soap%20rest%20api&amp;tbm=isc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notaboutcode.com/post/16-idempoten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rogress.com/documentation/sitefinity-cms/for-developers-restful-wcf-services-in-sitefinit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lashs10.wordpress.com/2017/03/09/rest-api-and-http-metho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lashs10.wordpress.com/2017/03/09/rest-api-and-http-method/"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blog.mwaysolutions.com/2014/06/05/10-best-practices-for-better-restful-api/"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medium.com/hashmapinc/rest-good-practices-for-api-design-881439796dc9"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tu.edu.sg/home/ehchua/programming/webprogramming/HTTP_Basics.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ntu.edu.sg/home/ehchua/programming/webprogramming/HTTP_Basic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HTTP/Messag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h.wikipedia.org/wiki/&#3648;&#3629;&#3594;&#3607;&#3637;&#3607;&#3637;&#3614;&#363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Media_typ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etterexplained.com/articles/how-to-optimize-your-site-with-http-cachi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ideagital.com/savepong/http-status-co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https://restful.io/an-introduction-to-api-s-cee90581ca1b</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2</a:t>
            </a:fld>
            <a:endParaRPr lang="en-GB" dirty="0"/>
          </a:p>
        </p:txBody>
      </p:sp>
    </p:spTree>
    <p:extLst>
      <p:ext uri="{BB962C8B-B14F-4D97-AF65-F5344CB8AC3E}">
        <p14:creationId xmlns:p14="http://schemas.microsoft.com/office/powerpoint/2010/main" val="173195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https://seopressor.com/blog/http-vs-https/</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12</a:t>
            </a:fld>
            <a:endParaRPr lang="en-GB" dirty="0"/>
          </a:p>
        </p:txBody>
      </p:sp>
    </p:spTree>
    <p:extLst>
      <p:ext uri="{BB962C8B-B14F-4D97-AF65-F5344CB8AC3E}">
        <p14:creationId xmlns:p14="http://schemas.microsoft.com/office/powerpoint/2010/main" val="123179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https://www.google.com/search?q=soap%20rest%20api&amp;tbm=isch</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14</a:t>
            </a:fld>
            <a:endParaRPr lang="en-GB" dirty="0"/>
          </a:p>
        </p:txBody>
      </p:sp>
    </p:spTree>
    <p:extLst>
      <p:ext uri="{BB962C8B-B14F-4D97-AF65-F5344CB8AC3E}">
        <p14:creationId xmlns:p14="http://schemas.microsoft.com/office/powerpoint/2010/main" val="229095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http://www.notaboutcode.com/post/16-idempotent/</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18</a:t>
            </a:fld>
            <a:endParaRPr lang="en-GB" dirty="0"/>
          </a:p>
        </p:txBody>
      </p:sp>
    </p:spTree>
    <p:extLst>
      <p:ext uri="{BB962C8B-B14F-4D97-AF65-F5344CB8AC3E}">
        <p14:creationId xmlns:p14="http://schemas.microsoft.com/office/powerpoint/2010/main" val="84648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https://www.progress.com/documentation/sitefinity-cms/for-developers-restful-wcf-services-in-sitefinity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20</a:t>
            </a:fld>
            <a:endParaRPr lang="en-GB" dirty="0"/>
          </a:p>
        </p:txBody>
      </p:sp>
    </p:spTree>
    <p:extLst>
      <p:ext uri="{BB962C8B-B14F-4D97-AF65-F5344CB8AC3E}">
        <p14:creationId xmlns:p14="http://schemas.microsoft.com/office/powerpoint/2010/main" val="2274245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https://slashs10.wordpress.com/2017/03/09/rest-api-and-http-method/</a:t>
            </a:r>
            <a:endParaRPr lang="en-US" dirty="0"/>
          </a:p>
          <a:p>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21</a:t>
            </a:fld>
            <a:endParaRPr lang="en-GB" dirty="0"/>
          </a:p>
        </p:txBody>
      </p:sp>
    </p:spTree>
    <p:extLst>
      <p:ext uri="{BB962C8B-B14F-4D97-AF65-F5344CB8AC3E}">
        <p14:creationId xmlns:p14="http://schemas.microsoft.com/office/powerpoint/2010/main" val="236737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https://slashs10.wordpress.com/2017/03/09/rest-api-and-http-method/</a:t>
            </a:r>
            <a:endParaRPr lang="en-US" dirty="0"/>
          </a:p>
          <a:p>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22</a:t>
            </a:fld>
            <a:endParaRPr lang="en-GB" dirty="0"/>
          </a:p>
        </p:txBody>
      </p:sp>
    </p:spTree>
    <p:extLst>
      <p:ext uri="{BB962C8B-B14F-4D97-AF65-F5344CB8AC3E}">
        <p14:creationId xmlns:p14="http://schemas.microsoft.com/office/powerpoint/2010/main" val="1968299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https://blog.mwaysolutions.com/2014/06/05/10-best-practices-for-better-restful-api/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4"/>
              </a:rPr>
              <a:t>https://medium.com/hashmapinc/rest-good-practices-for-api-design-881439796dc9</a:t>
            </a:r>
            <a:endParaRPr lang="en-US" sz="1200" dirty="0"/>
          </a:p>
          <a:p>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23</a:t>
            </a:fld>
            <a:endParaRPr lang="en-GB" dirty="0"/>
          </a:p>
        </p:txBody>
      </p:sp>
    </p:spTree>
    <p:extLst>
      <p:ext uri="{BB962C8B-B14F-4D97-AF65-F5344CB8AC3E}">
        <p14:creationId xmlns:p14="http://schemas.microsoft.com/office/powerpoint/2010/main" val="89007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https://www.ntu.edu.sg/home/ehchua/programming/webprogramming/HTTP_Basics.html</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3</a:t>
            </a:fld>
            <a:endParaRPr lang="en-GB" dirty="0"/>
          </a:p>
        </p:txBody>
      </p:sp>
    </p:spTree>
    <p:extLst>
      <p:ext uri="{BB962C8B-B14F-4D97-AF65-F5344CB8AC3E}">
        <p14:creationId xmlns:p14="http://schemas.microsoft.com/office/powerpoint/2010/main" val="364414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https://www.ntu.edu.sg/home/ehchua/programming/webprogramming/HTTP_Basics.html</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4</a:t>
            </a:fld>
            <a:endParaRPr lang="en-GB" dirty="0"/>
          </a:p>
        </p:txBody>
      </p:sp>
    </p:spTree>
    <p:extLst>
      <p:ext uri="{BB962C8B-B14F-4D97-AF65-F5344CB8AC3E}">
        <p14:creationId xmlns:p14="http://schemas.microsoft.com/office/powerpoint/2010/main" val="11484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https://developer.mozilla.org/en-US/docs/Web/HTTP/Messages</a:t>
            </a:r>
            <a:endParaRPr lang="en-US" dirty="0"/>
          </a:p>
          <a:p>
            <a:endParaRPr lang="en-US" dirty="0"/>
          </a:p>
          <a:p>
            <a:r>
              <a:rPr lang="en-US" sz="1200" u="sng" kern="1200" dirty="0">
                <a:solidFill>
                  <a:schemeClr val="tx1"/>
                </a:solidFill>
                <a:effectLst/>
                <a:latin typeface="+mn-lt"/>
                <a:ea typeface="+mn-ea"/>
                <a:cs typeface="+mn-cs"/>
                <a:hlinkClick r:id="rId4"/>
              </a:rPr>
              <a:t>https://th.wikipedia.org/wiki/</a:t>
            </a:r>
            <a:r>
              <a:rPr lang="th-TH" sz="1200" u="sng" kern="1200" dirty="0">
                <a:solidFill>
                  <a:schemeClr val="tx1"/>
                </a:solidFill>
                <a:effectLst/>
                <a:latin typeface="+mn-lt"/>
                <a:ea typeface="+mn-ea"/>
                <a:cs typeface="+mn-cs"/>
                <a:hlinkClick r:id="rId4"/>
              </a:rPr>
              <a:t>เอชทีทีพี</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6</a:t>
            </a:fld>
            <a:endParaRPr lang="en-GB" dirty="0"/>
          </a:p>
        </p:txBody>
      </p:sp>
    </p:spTree>
    <p:extLst>
      <p:ext uri="{BB962C8B-B14F-4D97-AF65-F5344CB8AC3E}">
        <p14:creationId xmlns:p14="http://schemas.microsoft.com/office/powerpoint/2010/main" val="1686629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7</a:t>
            </a:fld>
            <a:endParaRPr lang="en-GB" dirty="0"/>
          </a:p>
        </p:txBody>
      </p:sp>
    </p:spTree>
    <p:extLst>
      <p:ext uri="{BB962C8B-B14F-4D97-AF65-F5344CB8AC3E}">
        <p14:creationId xmlns:p14="http://schemas.microsoft.com/office/powerpoint/2010/main" val="227938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https://en.wikipedia.org/wiki/Media_type</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8</a:t>
            </a:fld>
            <a:endParaRPr lang="en-GB" dirty="0"/>
          </a:p>
        </p:txBody>
      </p:sp>
    </p:spTree>
    <p:extLst>
      <p:ext uri="{BB962C8B-B14F-4D97-AF65-F5344CB8AC3E}">
        <p14:creationId xmlns:p14="http://schemas.microsoft.com/office/powerpoint/2010/main" val="2591945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https://betterexplained.com/articles/how-to-optimize-your-site-with-http-caching/</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9</a:t>
            </a:fld>
            <a:endParaRPr lang="en-GB" dirty="0"/>
          </a:p>
        </p:txBody>
      </p:sp>
    </p:spTree>
    <p:extLst>
      <p:ext uri="{BB962C8B-B14F-4D97-AF65-F5344CB8AC3E}">
        <p14:creationId xmlns:p14="http://schemas.microsoft.com/office/powerpoint/2010/main" val="88253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https://th.wikipedia.org/wiki/</a:t>
            </a:r>
            <a:r>
              <a:rPr lang="th-TH" dirty="0"/>
              <a:t>รายชื่อรหัสสถานภาพของเอชทีทีพี</a:t>
            </a:r>
            <a:endParaRPr lang="en-US" dirty="0"/>
          </a:p>
          <a:p>
            <a:endParaRPr lang="th-TH" dirty="0"/>
          </a:p>
        </p:txBody>
      </p:sp>
      <p:sp>
        <p:nvSpPr>
          <p:cNvPr id="4" name="Slide Number Placeholder 3"/>
          <p:cNvSpPr>
            <a:spLocks noGrp="1"/>
          </p:cNvSpPr>
          <p:nvPr>
            <p:ph type="sldNum" sz="quarter" idx="5"/>
          </p:nvPr>
        </p:nvSpPr>
        <p:spPr/>
        <p:txBody>
          <a:bodyPr/>
          <a:lstStyle/>
          <a:p>
            <a:fld id="{F6DE8F2A-B3D4-43F2-B39B-CD77F64A1950}" type="slidenum">
              <a:rPr lang="en-GB" smtClean="0"/>
              <a:t>10</a:t>
            </a:fld>
            <a:endParaRPr lang="en-GB" dirty="0"/>
          </a:p>
        </p:txBody>
      </p:sp>
    </p:spTree>
    <p:extLst>
      <p:ext uri="{BB962C8B-B14F-4D97-AF65-F5344CB8AC3E}">
        <p14:creationId xmlns:p14="http://schemas.microsoft.com/office/powerpoint/2010/main" val="268248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https://www.ideagital.com/savepong/http-status-code</a:t>
            </a:r>
            <a:endParaRPr lang="en-US" dirty="0"/>
          </a:p>
        </p:txBody>
      </p:sp>
      <p:sp>
        <p:nvSpPr>
          <p:cNvPr id="4" name="Slide Number Placeholder 3"/>
          <p:cNvSpPr>
            <a:spLocks noGrp="1"/>
          </p:cNvSpPr>
          <p:nvPr>
            <p:ph type="sldNum" sz="quarter" idx="5"/>
          </p:nvPr>
        </p:nvSpPr>
        <p:spPr/>
        <p:txBody>
          <a:bodyPr/>
          <a:lstStyle/>
          <a:p>
            <a:fld id="{F6DE8F2A-B3D4-43F2-B39B-CD77F64A1950}" type="slidenum">
              <a:rPr lang="en-GB" smtClean="0"/>
              <a:t>11</a:t>
            </a:fld>
            <a:endParaRPr lang="en-GB" dirty="0"/>
          </a:p>
        </p:txBody>
      </p:sp>
    </p:spTree>
    <p:extLst>
      <p:ext uri="{BB962C8B-B14F-4D97-AF65-F5344CB8AC3E}">
        <p14:creationId xmlns:p14="http://schemas.microsoft.com/office/powerpoint/2010/main" val="130913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a:t>Click to 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a:t>Click to 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a:t>Click to 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a:t>Click to 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Click to 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Click to 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a:t>Click to 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a:t>Click to 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Click to 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tx1"/>
                </a:solidFill>
              </a:rPr>
              <a:pPr/>
              <a:t>‹#›</a:t>
            </a:fld>
            <a:endParaRPr lang="en-GB" b="1"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500215"/>
            <a:ext cx="3932237" cy="1557185"/>
          </a:xfrm>
        </p:spPr>
        <p:txBody>
          <a:bodyPr/>
          <a:lstStyle/>
          <a:p>
            <a:r>
              <a:rPr lang="en-US"/>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a:t>Click to edit Master text styles</a:t>
            </a:r>
          </a:p>
          <a:p>
            <a:pPr lvl="1"/>
            <a:r>
              <a:rPr lang="en-US"/>
              <a:t>Second level</a:t>
            </a:r>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dirty="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dirty="0"/>
              <a:t>Subtitle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dirty="0"/>
              <a:t>Title</a:t>
            </a:r>
            <a:endParaRPr lang="en-GB" dirty="0"/>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dirty="0"/>
              <a:t>Thank You</a:t>
            </a:r>
            <a:endParaRPr lang="en-GB" dirty="0"/>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dirty="0"/>
              <a:t>Section Header 1</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dirty="0"/>
              <a:t>Insert Image</a:t>
            </a:r>
            <a:endParaRPr lang="en-GB" dirty="0"/>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dirty="0"/>
              <a:t>Section Header 2</a:t>
            </a:r>
            <a:endParaRPr lang="en-GB" dirty="0"/>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p:nvPr>
        </p:nvSpPr>
        <p:spPr>
          <a:xfrm>
            <a:off x="446315" y="1463040"/>
            <a:ext cx="1117418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a:t>Click to edit Master title style</a:t>
            </a:r>
            <a:endParaRPr lang="en-GB" dirty="0"/>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p:nvPr>
        </p:nvSpPr>
        <p:spPr>
          <a:xfrm>
            <a:off x="446315" y="1463040"/>
            <a:ext cx="1117418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a:t>Click to 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Click to 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a:t>Click to 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a:t>Click to edit Master title style</a:t>
            </a:r>
            <a:endParaRPr lang="en-US" dirty="0"/>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a:t>Click to edit Master title style</a:t>
            </a:r>
            <a:endParaRPr lang="en-GB" dirty="0"/>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GB"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GB" b="1" smtClean="0">
                <a:solidFill>
                  <a:schemeClr val="bg1"/>
                </a:solidFill>
              </a:rPr>
              <a:pPr/>
              <a:t>‹#›</a:t>
            </a:fld>
            <a:endParaRPr lang="en-GB" b="1"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h.wikipedia.org/wiki/&#3619;&#3634;&#3618;&#3594;&#3639;&#3656;&#3629;&#3619;&#3627;&#3633;&#3626;&#3626;&#3606;&#3634;&#3609;&#3616;&#3634;&#3614;&#3586;&#3629;&#3591;&#3648;&#3629;&#3594;&#3607;&#3637;&#3607;&#3637;&#3614;&#3637;"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www.ideagital.com/savepong/http-status-cod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seopressor.com/blog/http-vs-https/"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www.google.com/search?q=soap%20rest%20api&amp;tbm=isch"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restful.io/an-introduction-to-api-s-cee90581ca1b" TargetMode="Externa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progress.com/documentation/sitefinity-cms/for-developers-restful-wcf-services-in-sitefinit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lashs10.wordpress.com/2017/03/09/rest-api-and-http-method/"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s://medium.com/hashmapinc/rest-good-practices-for-api-design-881439796dc9" TargetMode="External"/><Relationship Id="rId4" Type="http://schemas.openxmlformats.org/officeDocument/2006/relationships/hyperlink" Target="https://blog.mwaysolutions.com/2014/06/05/10-best-practices-for-better-restful-ap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ntu.edu.sg/home/ehchua/programming/webprogramming/HTTP_Basics.html"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ntu.edu.sg/home/ehchua/programming/webprogramming/HTTP_Basics.html"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n-US/docs/Web/HTTP/https:/th.wikipedia.org/wiki/&#3648;&#3629;&#3594;&#3607;&#3637;&#3607;&#3637;&#3614;&#3637;"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th.wikipedia.org/wiki/&#3648;&#3629;&#3594;&#3607;&#3637;&#3607;&#3637;&#3614;&#3637;" TargetMode="External"/><Relationship Id="rId4" Type="http://schemas.openxmlformats.org/officeDocument/2006/relationships/hyperlink" Target="https://developer.mozilla.org/en-US/docs/Web/HTTP/Messag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en.wikipedia.org/wiki/Media_type" TargetMode="Externa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3" Type="http://schemas.openxmlformats.org/officeDocument/2006/relationships/hyperlink" Target="https://betterexplained.com/articles/how-to-optimize-your-site-with-http-cachin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urtle in ocean">
            <a:extLst>
              <a:ext uri="{FF2B5EF4-FFF2-40B4-BE49-F238E27FC236}">
                <a16:creationId xmlns:a16="http://schemas.microsoft.com/office/drawing/2014/main" id="{1BF8833C-D907-D24E-949C-65190DF62995}"/>
              </a:ext>
            </a:extLst>
          </p:cNvPr>
          <p:cNvPicPr>
            <a:picLocks noGrp="1" noChangeAspect="1"/>
          </p:cNvPicPr>
          <p:nvPr>
            <p:ph type="pic" sz="quarter" idx="10"/>
          </p:nvPr>
        </p:nvPicPr>
        <p:blipFill rotWithShape="1">
          <a:blip r:embed="rId2"/>
          <a:srcRect l="-101" t="28284" r="101" b="22912"/>
          <a:stretch/>
        </p:blipFill>
        <p:spPr>
          <a:xfrm>
            <a:off x="123992" y="124953"/>
            <a:ext cx="11944014" cy="4372387"/>
          </a:xfrm>
        </p:spPr>
      </p:pic>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4884523"/>
            <a:ext cx="10607040" cy="718658"/>
          </a:xfrm>
        </p:spPr>
        <p:txBody>
          <a:bodyPr/>
          <a:lstStyle/>
          <a:p>
            <a:r>
              <a:rPr lang="en-GB" dirty="0"/>
              <a:t>JavaEE Beginner</a:t>
            </a:r>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GB" dirty="0"/>
              <a:t>By Nuttipol</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DA32-B744-4A8E-A3DE-F0E7A45B4858}"/>
              </a:ext>
            </a:extLst>
          </p:cNvPr>
          <p:cNvSpPr>
            <a:spLocks noGrp="1"/>
          </p:cNvSpPr>
          <p:nvPr>
            <p:ph type="title"/>
          </p:nvPr>
        </p:nvSpPr>
        <p:spPr>
          <a:xfrm>
            <a:off x="446314" y="493290"/>
            <a:ext cx="11174186" cy="604781"/>
          </a:xfrm>
        </p:spPr>
        <p:txBody>
          <a:bodyPr/>
          <a:lstStyle/>
          <a:p>
            <a:r>
              <a:rPr lang="en-US" dirty="0"/>
              <a:t>Status Code</a:t>
            </a:r>
          </a:p>
        </p:txBody>
      </p:sp>
      <p:sp>
        <p:nvSpPr>
          <p:cNvPr id="3" name="Content Placeholder 2">
            <a:extLst>
              <a:ext uri="{FF2B5EF4-FFF2-40B4-BE49-F238E27FC236}">
                <a16:creationId xmlns:a16="http://schemas.microsoft.com/office/drawing/2014/main" id="{4D275AAA-1B94-451F-A33A-0AE0DD8EF1E4}"/>
              </a:ext>
            </a:extLst>
          </p:cNvPr>
          <p:cNvSpPr>
            <a:spLocks noGrp="1"/>
          </p:cNvSpPr>
          <p:nvPr>
            <p:ph idx="1"/>
          </p:nvPr>
        </p:nvSpPr>
        <p:spPr/>
        <p:txBody>
          <a:bodyPr/>
          <a:lstStyle/>
          <a:p>
            <a:r>
              <a:rPr lang="en-US" dirty="0"/>
              <a:t>1xx (Informational): Request received, server is continuing the process.</a:t>
            </a:r>
          </a:p>
          <a:p>
            <a:r>
              <a:rPr lang="en-US" dirty="0"/>
              <a:t>2xx (Success): The request was successfully received, understood, accepted and serviced.</a:t>
            </a:r>
          </a:p>
          <a:p>
            <a:r>
              <a:rPr lang="en-US" dirty="0"/>
              <a:t>3xx (Redirection): Further action must be taken in order to complete the request.</a:t>
            </a:r>
          </a:p>
          <a:p>
            <a:r>
              <a:rPr lang="en-US" dirty="0"/>
              <a:t>4xx (Client Error): The request contains bad syntax or cannot be understood.</a:t>
            </a:r>
          </a:p>
          <a:p>
            <a:r>
              <a:rPr lang="en-US" dirty="0"/>
              <a:t>5xx (Server Error): The server failed to fulfill an apparently valid request.</a:t>
            </a:r>
          </a:p>
        </p:txBody>
      </p:sp>
      <p:sp>
        <p:nvSpPr>
          <p:cNvPr id="5" name="Rectangle 4">
            <a:extLst>
              <a:ext uri="{FF2B5EF4-FFF2-40B4-BE49-F238E27FC236}">
                <a16:creationId xmlns:a16="http://schemas.microsoft.com/office/drawing/2014/main" id="{6315DD93-F6F5-4EE3-83E9-37E513856170}"/>
              </a:ext>
            </a:extLst>
          </p:cNvPr>
          <p:cNvSpPr/>
          <p:nvPr/>
        </p:nvSpPr>
        <p:spPr>
          <a:xfrm>
            <a:off x="0" y="6396335"/>
            <a:ext cx="5806846" cy="461665"/>
          </a:xfrm>
          <a:prstGeom prst="rect">
            <a:avLst/>
          </a:prstGeom>
        </p:spPr>
        <p:txBody>
          <a:bodyPr wrap="none">
            <a:spAutoFit/>
          </a:bodyPr>
          <a:lstStyle/>
          <a:p>
            <a:r>
              <a:rPr lang="en-US" u="sng" dirty="0">
                <a:solidFill>
                  <a:srgbClr val="0563C1"/>
                </a:solidFill>
                <a:latin typeface="Calibri" panose="020F0502020204030204" pitchFamily="34" charset="0"/>
                <a:ea typeface="Calibri" panose="020F0502020204030204" pitchFamily="34" charset="0"/>
                <a:cs typeface="Cordia New" panose="020B0304020202020204" pitchFamily="34" charset="-34"/>
                <a:hlinkClick r:id="rId3"/>
              </a:rPr>
              <a:t>https://th.wikipedia.org/wiki/</a:t>
            </a:r>
            <a:r>
              <a:rPr lang="th-TH" sz="2400" u="sng" dirty="0">
                <a:solidFill>
                  <a:srgbClr val="0563C1"/>
                </a:solidFill>
                <a:latin typeface="Calibri" panose="020F0502020204030204" pitchFamily="34" charset="0"/>
                <a:ea typeface="Calibri" panose="020F0502020204030204" pitchFamily="34" charset="0"/>
                <a:cs typeface="Cordia New" panose="020B0304020202020204" pitchFamily="34" charset="-34"/>
                <a:hlinkClick r:id="rId3"/>
              </a:rPr>
              <a:t>รายชื่อรหัสสถานภาพของเอชทีทีพี</a:t>
            </a:r>
            <a:endParaRPr lang="en-US" dirty="0"/>
          </a:p>
        </p:txBody>
      </p:sp>
    </p:spTree>
    <p:extLst>
      <p:ext uri="{BB962C8B-B14F-4D97-AF65-F5344CB8AC3E}">
        <p14:creationId xmlns:p14="http://schemas.microsoft.com/office/powerpoint/2010/main" val="96660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DA32-B744-4A8E-A3DE-F0E7A45B4858}"/>
              </a:ext>
            </a:extLst>
          </p:cNvPr>
          <p:cNvSpPr>
            <a:spLocks noGrp="1"/>
          </p:cNvSpPr>
          <p:nvPr>
            <p:ph type="title"/>
          </p:nvPr>
        </p:nvSpPr>
        <p:spPr/>
        <p:txBody>
          <a:bodyPr/>
          <a:lstStyle/>
          <a:p>
            <a:r>
              <a:rPr lang="en-US" dirty="0"/>
              <a:t>Status Code</a:t>
            </a:r>
          </a:p>
        </p:txBody>
      </p:sp>
      <p:sp>
        <p:nvSpPr>
          <p:cNvPr id="8" name="Text Placeholder 7">
            <a:extLst>
              <a:ext uri="{FF2B5EF4-FFF2-40B4-BE49-F238E27FC236}">
                <a16:creationId xmlns:a16="http://schemas.microsoft.com/office/drawing/2014/main" id="{8C7CD648-67AC-4BF8-B133-6F292AC34684}"/>
              </a:ext>
            </a:extLst>
          </p:cNvPr>
          <p:cNvSpPr>
            <a:spLocks noGrp="1"/>
          </p:cNvSpPr>
          <p:nvPr>
            <p:ph type="body" sz="quarter" idx="17"/>
          </p:nvPr>
        </p:nvSpPr>
        <p:spPr>
          <a:xfrm>
            <a:off x="571499" y="1323975"/>
            <a:ext cx="5045529" cy="5040249"/>
          </a:xfrm>
        </p:spPr>
        <p:txBody>
          <a:bodyPr numCol="2"/>
          <a:lstStyle/>
          <a:p>
            <a:r>
              <a:rPr lang="en-US" sz="1600" dirty="0"/>
              <a:t>200 OK</a:t>
            </a:r>
          </a:p>
          <a:p>
            <a:r>
              <a:rPr lang="en-US" sz="1600" dirty="0"/>
              <a:t>201 Created</a:t>
            </a:r>
          </a:p>
          <a:p>
            <a:r>
              <a:rPr lang="en-US" sz="1600" dirty="0"/>
              <a:t>204 No Content</a:t>
            </a:r>
            <a:endParaRPr lang="th-TH" sz="1600" dirty="0"/>
          </a:p>
          <a:p>
            <a:endParaRPr lang="en-US" sz="1600" dirty="0"/>
          </a:p>
          <a:p>
            <a:r>
              <a:rPr lang="en-US" sz="1600" dirty="0"/>
              <a:t>301 Move Permanently</a:t>
            </a:r>
          </a:p>
          <a:p>
            <a:r>
              <a:rPr lang="en-US" sz="1600" dirty="0"/>
              <a:t>304 Not Modified</a:t>
            </a:r>
          </a:p>
          <a:p>
            <a:r>
              <a:rPr lang="en-US" sz="1600" dirty="0"/>
              <a:t>305 Use Proxy</a:t>
            </a:r>
          </a:p>
          <a:p>
            <a:r>
              <a:rPr lang="en-US" sz="1600" dirty="0"/>
              <a:t>307 Temporary Redirect</a:t>
            </a:r>
            <a:endParaRPr lang="th-TH" sz="1600" dirty="0"/>
          </a:p>
          <a:p>
            <a:endParaRPr lang="en-US" sz="1600" dirty="0"/>
          </a:p>
          <a:p>
            <a:r>
              <a:rPr lang="en-US" sz="1600" dirty="0"/>
              <a:t>400 Bad Request</a:t>
            </a:r>
          </a:p>
          <a:p>
            <a:r>
              <a:rPr lang="en-US" sz="1600" dirty="0"/>
              <a:t>401 Authentication Required</a:t>
            </a:r>
          </a:p>
          <a:p>
            <a:r>
              <a:rPr lang="en-US" sz="1600" dirty="0"/>
              <a:t>403 Forbidden</a:t>
            </a:r>
          </a:p>
          <a:p>
            <a:r>
              <a:rPr lang="en-US" sz="1600" dirty="0"/>
              <a:t>404 Not Found</a:t>
            </a:r>
          </a:p>
          <a:p>
            <a:r>
              <a:rPr lang="en-US" sz="1600" dirty="0"/>
              <a:t>405 Method Not Allowed</a:t>
            </a:r>
          </a:p>
          <a:p>
            <a:r>
              <a:rPr lang="en-US" sz="1600" dirty="0"/>
              <a:t>406 Not Acceptable</a:t>
            </a:r>
          </a:p>
          <a:p>
            <a:r>
              <a:rPr lang="en-US" sz="1600" dirty="0"/>
              <a:t>408 Request Timeout</a:t>
            </a:r>
          </a:p>
          <a:p>
            <a:r>
              <a:rPr lang="en-US" sz="1600" dirty="0"/>
              <a:t>413 Request Entity Too Large</a:t>
            </a:r>
          </a:p>
          <a:p>
            <a:r>
              <a:rPr lang="en-US" sz="1600" dirty="0"/>
              <a:t>414 Request URI too Large</a:t>
            </a:r>
          </a:p>
          <a:p>
            <a:r>
              <a:rPr lang="en-US" sz="1600" dirty="0"/>
              <a:t>417 Expectation Failed</a:t>
            </a:r>
            <a:endParaRPr lang="th-TH" sz="1600" dirty="0"/>
          </a:p>
          <a:p>
            <a:endParaRPr lang="en-US" sz="1600" dirty="0"/>
          </a:p>
          <a:p>
            <a:r>
              <a:rPr lang="en-US" sz="1600" dirty="0"/>
              <a:t>500 Internal Server Error</a:t>
            </a:r>
          </a:p>
          <a:p>
            <a:r>
              <a:rPr lang="en-US" sz="1600" dirty="0"/>
              <a:t>503 Service Unavailable</a:t>
            </a:r>
          </a:p>
          <a:p>
            <a:r>
              <a:rPr lang="en-US" sz="1600" dirty="0"/>
              <a:t>504 Gateway Timeout</a:t>
            </a:r>
          </a:p>
        </p:txBody>
      </p:sp>
      <p:pic>
        <p:nvPicPr>
          <p:cNvPr id="11" name="Picture 4" descr="à¸à¸¥à¸à¸²à¸£à¸à¹à¸à¸«à¸²à¸£à¸¹à¸à¸ à¸²à¸à¸ªà¸³à¸«à¸£à¸±à¸ HTTP status code">
            <a:extLst>
              <a:ext uri="{FF2B5EF4-FFF2-40B4-BE49-F238E27FC236}">
                <a16:creationId xmlns:a16="http://schemas.microsoft.com/office/drawing/2014/main" id="{88FD7BA8-E668-4A71-807F-C6147EC59A94}"/>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306" r="306" b="7200"/>
          <a:stretch/>
        </p:blipFill>
        <p:spPr bwMode="auto">
          <a:xfrm>
            <a:off x="6299200" y="0"/>
            <a:ext cx="5892800" cy="636422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F22D1B7-722C-4876-A28C-4AB0158C52A8}"/>
              </a:ext>
            </a:extLst>
          </p:cNvPr>
          <p:cNvSpPr/>
          <p:nvPr/>
        </p:nvSpPr>
        <p:spPr>
          <a:xfrm>
            <a:off x="6372225" y="493776"/>
            <a:ext cx="4953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DBBC3F00-D32F-46D9-9919-63554E8D7738}"/>
              </a:ext>
            </a:extLst>
          </p:cNvPr>
          <p:cNvSpPr/>
          <p:nvPr/>
        </p:nvSpPr>
        <p:spPr>
          <a:xfrm>
            <a:off x="8324850" y="493775"/>
            <a:ext cx="6096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FC937386-826C-40DB-A262-A5F396AC170A}"/>
              </a:ext>
            </a:extLst>
          </p:cNvPr>
          <p:cNvSpPr/>
          <p:nvPr/>
        </p:nvSpPr>
        <p:spPr>
          <a:xfrm>
            <a:off x="10350500" y="493775"/>
            <a:ext cx="4953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CA1EA05E-CD38-44CC-AAC0-38C6A713132F}"/>
              </a:ext>
            </a:extLst>
          </p:cNvPr>
          <p:cNvSpPr/>
          <p:nvPr/>
        </p:nvSpPr>
        <p:spPr>
          <a:xfrm>
            <a:off x="6372225" y="2494026"/>
            <a:ext cx="4953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496D7D86-7EAA-4939-8B1D-DF1E4B1AC268}"/>
              </a:ext>
            </a:extLst>
          </p:cNvPr>
          <p:cNvSpPr/>
          <p:nvPr/>
        </p:nvSpPr>
        <p:spPr>
          <a:xfrm>
            <a:off x="8324850" y="2484500"/>
            <a:ext cx="6096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66150769-B06E-4A9B-9A27-EF70D90FD221}"/>
              </a:ext>
            </a:extLst>
          </p:cNvPr>
          <p:cNvSpPr/>
          <p:nvPr/>
        </p:nvSpPr>
        <p:spPr>
          <a:xfrm>
            <a:off x="10274300" y="2494026"/>
            <a:ext cx="403225" cy="211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F29A37A5-09F1-41C6-A0CE-2E568D23B465}"/>
              </a:ext>
            </a:extLst>
          </p:cNvPr>
          <p:cNvSpPr/>
          <p:nvPr/>
        </p:nvSpPr>
        <p:spPr>
          <a:xfrm>
            <a:off x="6362700" y="4456175"/>
            <a:ext cx="4953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CAF44AA0-4775-4876-B670-B355ADEBD39D}"/>
              </a:ext>
            </a:extLst>
          </p:cNvPr>
          <p:cNvSpPr/>
          <p:nvPr/>
        </p:nvSpPr>
        <p:spPr>
          <a:xfrm>
            <a:off x="8375650" y="4456174"/>
            <a:ext cx="609600" cy="296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64072B11-4207-4663-938D-3198AD1406DD}"/>
              </a:ext>
            </a:extLst>
          </p:cNvPr>
          <p:cNvSpPr/>
          <p:nvPr/>
        </p:nvSpPr>
        <p:spPr>
          <a:xfrm>
            <a:off x="10340975" y="4456175"/>
            <a:ext cx="495300" cy="211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C6334EA7-691F-451C-BB8A-E77AADCA42E1}"/>
              </a:ext>
            </a:extLst>
          </p:cNvPr>
          <p:cNvSpPr/>
          <p:nvPr/>
        </p:nvSpPr>
        <p:spPr>
          <a:xfrm>
            <a:off x="0" y="6488668"/>
            <a:ext cx="5070619" cy="369332"/>
          </a:xfrm>
          <a:prstGeom prst="rect">
            <a:avLst/>
          </a:prstGeom>
        </p:spPr>
        <p:txBody>
          <a:bodyPr wrap="none">
            <a:spAutoFit/>
          </a:bodyPr>
          <a:lstStyle/>
          <a:p>
            <a:r>
              <a:rPr lang="en-US" dirty="0">
                <a:hlinkClick r:id="rId4"/>
              </a:rPr>
              <a:t>https://www.ideagital.com/savepong/http-status-code</a:t>
            </a:r>
            <a:endParaRPr lang="en-US" dirty="0"/>
          </a:p>
        </p:txBody>
      </p:sp>
    </p:spTree>
    <p:extLst>
      <p:ext uri="{BB962C8B-B14F-4D97-AF65-F5344CB8AC3E}">
        <p14:creationId xmlns:p14="http://schemas.microsoft.com/office/powerpoint/2010/main" val="15950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D93B-E580-43E9-AE43-BD7067F89750}"/>
              </a:ext>
            </a:extLst>
          </p:cNvPr>
          <p:cNvSpPr>
            <a:spLocks noGrp="1"/>
          </p:cNvSpPr>
          <p:nvPr>
            <p:ph type="title"/>
          </p:nvPr>
        </p:nvSpPr>
        <p:spPr>
          <a:xfrm>
            <a:off x="446314" y="493290"/>
            <a:ext cx="11174186" cy="604781"/>
          </a:xfrm>
        </p:spPr>
        <p:txBody>
          <a:bodyPr/>
          <a:lstStyle/>
          <a:p>
            <a:r>
              <a:rPr lang="en-US" dirty="0"/>
              <a:t>HTTP vs HTTPS</a:t>
            </a:r>
          </a:p>
        </p:txBody>
      </p:sp>
      <p:pic>
        <p:nvPicPr>
          <p:cNvPr id="3074" name="Picture 2" descr="à¸à¸¥à¸à¸²à¸£à¸à¹à¸à¸«à¸²à¸£à¸¹à¸à¸ à¸²à¸à¸ªà¸³à¸«à¸£à¸±à¸ http">
            <a:extLst>
              <a:ext uri="{FF2B5EF4-FFF2-40B4-BE49-F238E27FC236}">
                <a16:creationId xmlns:a16="http://schemas.microsoft.com/office/drawing/2014/main" id="{C7707C5B-D154-4126-A785-B857E7A6A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61935"/>
            <a:ext cx="6172200" cy="4953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HTTP">
            <a:extLst>
              <a:ext uri="{FF2B5EF4-FFF2-40B4-BE49-F238E27FC236}">
                <a16:creationId xmlns:a16="http://schemas.microsoft.com/office/drawing/2014/main" id="{9A489DDC-3DD0-4024-8CBE-C609CDF47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260" y="1461935"/>
            <a:ext cx="4573339" cy="23290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HTTPS">
            <a:extLst>
              <a:ext uri="{FF2B5EF4-FFF2-40B4-BE49-F238E27FC236}">
                <a16:creationId xmlns:a16="http://schemas.microsoft.com/office/drawing/2014/main" id="{E4762259-B9F1-4AE6-91F5-B41CCE8FF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5258" y="3914469"/>
            <a:ext cx="4573341" cy="23290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C8CB387-2432-4BA6-8CA9-38285FD361C5}"/>
              </a:ext>
            </a:extLst>
          </p:cNvPr>
          <p:cNvSpPr/>
          <p:nvPr/>
        </p:nvSpPr>
        <p:spPr>
          <a:xfrm>
            <a:off x="0" y="6488668"/>
            <a:ext cx="4006225" cy="369332"/>
          </a:xfrm>
          <a:prstGeom prst="rect">
            <a:avLst/>
          </a:prstGeom>
        </p:spPr>
        <p:txBody>
          <a:bodyPr wrap="none">
            <a:spAutoFit/>
          </a:bodyPr>
          <a:lstStyle/>
          <a:p>
            <a:r>
              <a:rPr lang="en-US" dirty="0">
                <a:hlinkClick r:id="rId6"/>
              </a:rPr>
              <a:t>https://seopressor.com/blog/http-vs-https/</a:t>
            </a:r>
            <a:endParaRPr lang="en-US" dirty="0"/>
          </a:p>
        </p:txBody>
      </p:sp>
    </p:spTree>
    <p:extLst>
      <p:ext uri="{BB962C8B-B14F-4D97-AF65-F5344CB8AC3E}">
        <p14:creationId xmlns:p14="http://schemas.microsoft.com/office/powerpoint/2010/main" val="193655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DA22-53B9-485D-9DAD-87B7D7317876}"/>
              </a:ext>
            </a:extLst>
          </p:cNvPr>
          <p:cNvSpPr>
            <a:spLocks noGrp="1"/>
          </p:cNvSpPr>
          <p:nvPr>
            <p:ph type="title"/>
          </p:nvPr>
        </p:nvSpPr>
        <p:spPr>
          <a:xfrm>
            <a:off x="446314" y="493290"/>
            <a:ext cx="11174186" cy="604781"/>
          </a:xfrm>
        </p:spPr>
        <p:txBody>
          <a:bodyPr/>
          <a:lstStyle/>
          <a:p>
            <a:r>
              <a:rPr lang="en-US" dirty="0"/>
              <a:t>Apache Maven</a:t>
            </a:r>
          </a:p>
        </p:txBody>
      </p:sp>
      <p:sp>
        <p:nvSpPr>
          <p:cNvPr id="3" name="Content Placeholder 2">
            <a:extLst>
              <a:ext uri="{FF2B5EF4-FFF2-40B4-BE49-F238E27FC236}">
                <a16:creationId xmlns:a16="http://schemas.microsoft.com/office/drawing/2014/main" id="{E6E291CA-9F2F-41C0-8313-E81CBC1DC093}"/>
              </a:ext>
            </a:extLst>
          </p:cNvPr>
          <p:cNvSpPr>
            <a:spLocks noGrp="1"/>
          </p:cNvSpPr>
          <p:nvPr>
            <p:ph idx="1"/>
          </p:nvPr>
        </p:nvSpPr>
        <p:spPr/>
        <p:txBody>
          <a:bodyPr/>
          <a:lstStyle/>
          <a:p>
            <a:r>
              <a:rPr lang="en-US" b="1" dirty="0"/>
              <a:t>Apache Maven</a:t>
            </a:r>
            <a:r>
              <a:rPr lang="en-US" dirty="0"/>
              <a:t> is a software project management and comprehension tool. Based on the concept of a project object model (POM), Maven can manage a project's build, reporting and documentation from a central piece of information.</a:t>
            </a:r>
          </a:p>
        </p:txBody>
      </p:sp>
      <p:pic>
        <p:nvPicPr>
          <p:cNvPr id="1028" name="Picture 4" descr="Maven Project Layout">
            <a:extLst>
              <a:ext uri="{FF2B5EF4-FFF2-40B4-BE49-F238E27FC236}">
                <a16:creationId xmlns:a16="http://schemas.microsoft.com/office/drawing/2014/main" id="{148076EF-70BE-4EF7-B012-4B90FC5ED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514" y="2520700"/>
            <a:ext cx="380047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à¸£à¸¹à¸à¸ à¸²à¸à¸à¸µà¹à¹à¸à¸µà¹à¸¢à¸§à¸à¹à¸­à¸">
            <a:extLst>
              <a:ext uri="{FF2B5EF4-FFF2-40B4-BE49-F238E27FC236}">
                <a16:creationId xmlns:a16="http://schemas.microsoft.com/office/drawing/2014/main" id="{4BC1EE4C-FF9B-4858-87DA-382D520BA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9536" y="2520700"/>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6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D93B-E580-43E9-AE43-BD7067F89750}"/>
              </a:ext>
            </a:extLst>
          </p:cNvPr>
          <p:cNvSpPr>
            <a:spLocks noGrp="1"/>
          </p:cNvSpPr>
          <p:nvPr>
            <p:ph type="title"/>
          </p:nvPr>
        </p:nvSpPr>
        <p:spPr>
          <a:xfrm>
            <a:off x="446314" y="493290"/>
            <a:ext cx="11174186" cy="604781"/>
          </a:xfrm>
        </p:spPr>
        <p:txBody>
          <a:bodyPr/>
          <a:lstStyle/>
          <a:p>
            <a:r>
              <a:rPr lang="en-US" dirty="0"/>
              <a:t>SOAP vs REST</a:t>
            </a:r>
          </a:p>
        </p:txBody>
      </p:sp>
      <p:pic>
        <p:nvPicPr>
          <p:cNvPr id="1026" name="Picture 2" descr="à¸à¸¥à¸à¸²à¸£à¸à¹à¸à¸«à¸²à¸£à¸¹à¸à¸ à¸²à¸à¸ªà¸³à¸«à¸£à¸±à¸ soap rest">
            <a:extLst>
              <a:ext uri="{FF2B5EF4-FFF2-40B4-BE49-F238E27FC236}">
                <a16:creationId xmlns:a16="http://schemas.microsoft.com/office/drawing/2014/main" id="{B5623EAC-B08B-4F6B-90EA-8462741E24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82450" y="1503994"/>
            <a:ext cx="4733350" cy="4768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327792-03AE-45D6-B7E7-1814491CA1F1}"/>
              </a:ext>
            </a:extLst>
          </p:cNvPr>
          <p:cNvPicPr>
            <a:picLocks noChangeAspect="1"/>
          </p:cNvPicPr>
          <p:nvPr/>
        </p:nvPicPr>
        <p:blipFill rotWithShape="1">
          <a:blip r:embed="rId4"/>
          <a:srcRect b="8130"/>
          <a:stretch/>
        </p:blipFill>
        <p:spPr>
          <a:xfrm>
            <a:off x="5280731" y="798456"/>
            <a:ext cx="2198102" cy="2423273"/>
          </a:xfrm>
          <a:prstGeom prst="rect">
            <a:avLst/>
          </a:prstGeom>
        </p:spPr>
      </p:pic>
      <p:pic>
        <p:nvPicPr>
          <p:cNvPr id="1028" name="Picture 4" descr="à¸à¸¥à¸à¸²à¸£à¸à¹à¸à¸«à¸²à¸£à¸¹à¸à¸ à¸²à¸à¸ªà¸³à¸«à¸£à¸±à¸ soap rest">
            <a:extLst>
              <a:ext uri="{FF2B5EF4-FFF2-40B4-BE49-F238E27FC236}">
                <a16:creationId xmlns:a16="http://schemas.microsoft.com/office/drawing/2014/main" id="{FBF2DB40-95C1-463F-9134-C084B2E7AC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9725" y="3796344"/>
            <a:ext cx="4905375"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à¸à¸¥à¸à¸²à¸£à¸à¹à¸à¸«à¸²à¸£à¸¹à¸à¸ à¸²à¸à¸ªà¸³à¸«à¸£à¸±à¸ soap rest">
            <a:extLst>
              <a:ext uri="{FF2B5EF4-FFF2-40B4-BE49-F238E27FC236}">
                <a16:creationId xmlns:a16="http://schemas.microsoft.com/office/drawing/2014/main" id="{0CE360E6-C522-4C86-8057-D1235A011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857" y="1269104"/>
            <a:ext cx="3619500" cy="1952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C3FBE3B-A703-4F6F-BC90-1434335F6E51}"/>
              </a:ext>
            </a:extLst>
          </p:cNvPr>
          <p:cNvSpPr/>
          <p:nvPr/>
        </p:nvSpPr>
        <p:spPr>
          <a:xfrm>
            <a:off x="68312" y="6478127"/>
            <a:ext cx="5965095" cy="369332"/>
          </a:xfrm>
          <a:prstGeom prst="rect">
            <a:avLst/>
          </a:prstGeom>
        </p:spPr>
        <p:txBody>
          <a:bodyPr wrap="none">
            <a:spAutoFit/>
          </a:bodyPr>
          <a:lstStyle/>
          <a:p>
            <a:r>
              <a:rPr lang="en-US" u="sng" dirty="0">
                <a:hlinkClick r:id="rId7"/>
              </a:rPr>
              <a:t>https://www.google.com/search?q=soap%20rest%20api&amp;tbm=isch</a:t>
            </a:r>
            <a:endParaRPr lang="en-US" dirty="0"/>
          </a:p>
        </p:txBody>
      </p:sp>
    </p:spTree>
    <p:extLst>
      <p:ext uri="{BB962C8B-B14F-4D97-AF65-F5344CB8AC3E}">
        <p14:creationId xmlns:p14="http://schemas.microsoft.com/office/powerpoint/2010/main" val="309539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112F06-9D37-42F0-9EB0-8C440DBD78BF}"/>
              </a:ext>
            </a:extLst>
          </p:cNvPr>
          <p:cNvSpPr/>
          <p:nvPr/>
        </p:nvSpPr>
        <p:spPr>
          <a:xfrm>
            <a:off x="6047014" y="2508865"/>
            <a:ext cx="5691188" cy="37693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804F9601-71B4-486D-B2E2-F977891CC827}"/>
              </a:ext>
            </a:extLst>
          </p:cNvPr>
          <p:cNvSpPr/>
          <p:nvPr/>
        </p:nvSpPr>
        <p:spPr>
          <a:xfrm>
            <a:off x="453798" y="3510086"/>
            <a:ext cx="5353050" cy="276809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E8D8D53-69AA-4F0A-949E-E755BE463857}"/>
              </a:ext>
            </a:extLst>
          </p:cNvPr>
          <p:cNvSpPr/>
          <p:nvPr/>
        </p:nvSpPr>
        <p:spPr>
          <a:xfrm>
            <a:off x="6047014" y="1771650"/>
            <a:ext cx="5691188" cy="75247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A2E0F6DA-BD4F-4C04-991F-7D51956AB7B8}"/>
              </a:ext>
            </a:extLst>
          </p:cNvPr>
          <p:cNvSpPr/>
          <p:nvPr/>
        </p:nvSpPr>
        <p:spPr>
          <a:xfrm rot="10800000" flipV="1">
            <a:off x="6047014" y="1466850"/>
            <a:ext cx="5691188" cy="3428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FCD8B004-CD66-4DA1-B1BA-5A30C1799DFA}"/>
              </a:ext>
            </a:extLst>
          </p:cNvPr>
          <p:cNvSpPr/>
          <p:nvPr/>
        </p:nvSpPr>
        <p:spPr>
          <a:xfrm>
            <a:off x="446314" y="1771650"/>
            <a:ext cx="5353050" cy="17621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590F7539-6B2D-4810-9769-4216BE5C5437}"/>
              </a:ext>
            </a:extLst>
          </p:cNvPr>
          <p:cNvSpPr/>
          <p:nvPr/>
        </p:nvSpPr>
        <p:spPr>
          <a:xfrm rot="10800000" flipV="1">
            <a:off x="446314" y="1466851"/>
            <a:ext cx="5353050" cy="3428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B2A0AC-C6C0-4F76-B204-9FFE996AD7CD}"/>
              </a:ext>
            </a:extLst>
          </p:cNvPr>
          <p:cNvSpPr>
            <a:spLocks noGrp="1"/>
          </p:cNvSpPr>
          <p:nvPr>
            <p:ph type="title"/>
          </p:nvPr>
        </p:nvSpPr>
        <p:spPr>
          <a:xfrm>
            <a:off x="446314" y="493290"/>
            <a:ext cx="11174186" cy="604781"/>
          </a:xfrm>
        </p:spPr>
        <p:txBody>
          <a:bodyPr/>
          <a:lstStyle/>
          <a:p>
            <a:r>
              <a:rPr lang="en-US" dirty="0"/>
              <a:t>HTTP Message (SOAP)</a:t>
            </a:r>
          </a:p>
        </p:txBody>
      </p:sp>
      <p:sp>
        <p:nvSpPr>
          <p:cNvPr id="3" name="Rectangle 2">
            <a:extLst>
              <a:ext uri="{FF2B5EF4-FFF2-40B4-BE49-F238E27FC236}">
                <a16:creationId xmlns:a16="http://schemas.microsoft.com/office/drawing/2014/main" id="{A37426EF-3ADE-4397-8D4E-4507CC056D55}"/>
              </a:ext>
            </a:extLst>
          </p:cNvPr>
          <p:cNvSpPr/>
          <p:nvPr/>
        </p:nvSpPr>
        <p:spPr>
          <a:xfrm>
            <a:off x="446314" y="1507646"/>
            <a:ext cx="5353050" cy="4770537"/>
          </a:xfrm>
          <a:prstGeom prst="rect">
            <a:avLst/>
          </a:prstGeom>
          <a:noFill/>
        </p:spPr>
        <p:txBody>
          <a:bodyPr wrap="square">
            <a:spAutoFit/>
          </a:bodyPr>
          <a:lstStyle/>
          <a:p>
            <a:r>
              <a:rPr lang="en-US" sz="1600" dirty="0"/>
              <a:t>POST http://localhost:8080/ws-server-jax-ws/Calculator HTTP/1.1</a:t>
            </a:r>
          </a:p>
          <a:p>
            <a:r>
              <a:rPr lang="en-US" sz="1600" dirty="0"/>
              <a:t>Accept-Encoding: gzip,deflate</a:t>
            </a:r>
          </a:p>
          <a:p>
            <a:r>
              <a:rPr lang="en-US" sz="1600" dirty="0"/>
              <a:t>Content-Type: text/xml;charset=UTF-8</a:t>
            </a:r>
          </a:p>
          <a:p>
            <a:r>
              <a:rPr lang="en-US" sz="1600" dirty="0" err="1"/>
              <a:t>SOAPAction</a:t>
            </a:r>
            <a:r>
              <a:rPr lang="en-US" sz="1600" dirty="0"/>
              <a:t>: ""</a:t>
            </a:r>
          </a:p>
          <a:p>
            <a:r>
              <a:rPr lang="en-US" sz="1600" dirty="0"/>
              <a:t>Content-Length: 328</a:t>
            </a:r>
          </a:p>
          <a:p>
            <a:r>
              <a:rPr lang="en-US" sz="1600" dirty="0"/>
              <a:t>Host: localhost:8080</a:t>
            </a:r>
          </a:p>
          <a:p>
            <a:r>
              <a:rPr lang="en-US" sz="1600" dirty="0"/>
              <a:t>Connection: Keep-Alive</a:t>
            </a:r>
          </a:p>
          <a:p>
            <a:r>
              <a:rPr lang="en-US" sz="1600" dirty="0"/>
              <a:t>User-Agent: Apache-</a:t>
            </a:r>
            <a:r>
              <a:rPr lang="en-US" sz="1600" dirty="0" err="1"/>
              <a:t>HttpClient</a:t>
            </a:r>
            <a:r>
              <a:rPr lang="en-US" sz="1600" dirty="0"/>
              <a:t>/4.1.1 (java 1.5)</a:t>
            </a:r>
          </a:p>
          <a:p>
            <a:r>
              <a:rPr lang="en-US" sz="1600" dirty="0"/>
              <a:t>&lt;</a:t>
            </a:r>
            <a:r>
              <a:rPr lang="en-US" sz="1600" dirty="0" err="1"/>
              <a:t>soapenv:Envelope</a:t>
            </a:r>
            <a:r>
              <a:rPr lang="en-US" sz="1600" dirty="0"/>
              <a:t> </a:t>
            </a:r>
            <a:r>
              <a:rPr lang="en-US" sz="1600" dirty="0" err="1"/>
              <a:t>xmlns:soapenv</a:t>
            </a:r>
            <a:r>
              <a:rPr lang="en-US" sz="1600" dirty="0"/>
              <a:t>="http://schemas.xmlsoap.org/soap/envelope/" </a:t>
            </a:r>
            <a:r>
              <a:rPr lang="en-US" sz="1600" dirty="0" err="1"/>
              <a:t>xmlns:ws</a:t>
            </a:r>
            <a:r>
              <a:rPr lang="en-US" sz="1600" dirty="0"/>
              <a:t>="http://ws.example.my/"&gt;</a:t>
            </a:r>
          </a:p>
          <a:p>
            <a:r>
              <a:rPr lang="en-US" sz="1600" dirty="0"/>
              <a:t>   &lt;</a:t>
            </a:r>
            <a:r>
              <a:rPr lang="en-US" sz="1600" dirty="0" err="1"/>
              <a:t>soapenv:Header</a:t>
            </a:r>
            <a:r>
              <a:rPr lang="en-US" sz="1600" dirty="0"/>
              <a:t>/&gt;</a:t>
            </a:r>
          </a:p>
          <a:p>
            <a:r>
              <a:rPr lang="en-US" sz="1600" dirty="0"/>
              <a:t>   &lt;</a:t>
            </a:r>
            <a:r>
              <a:rPr lang="en-US" sz="1600" dirty="0" err="1"/>
              <a:t>soapenv:Body</a:t>
            </a:r>
            <a:r>
              <a:rPr lang="en-US" sz="1600" dirty="0"/>
              <a:t>&gt;</a:t>
            </a:r>
          </a:p>
          <a:p>
            <a:r>
              <a:rPr lang="en-US" sz="1600" dirty="0"/>
              <a:t>      &lt;</a:t>
            </a:r>
            <a:r>
              <a:rPr lang="en-US" sz="1600" dirty="0" err="1"/>
              <a:t>ws:add</a:t>
            </a:r>
            <a:r>
              <a:rPr lang="en-US" sz="1600" dirty="0"/>
              <a:t>&gt;</a:t>
            </a:r>
          </a:p>
          <a:p>
            <a:r>
              <a:rPr lang="en-US" sz="1600" dirty="0"/>
              <a:t>         &lt;arg0&gt;1&lt;/arg0&gt;</a:t>
            </a:r>
          </a:p>
          <a:p>
            <a:r>
              <a:rPr lang="en-US" sz="1600" dirty="0"/>
              <a:t>         &lt;arg1&gt;1&lt;/arg1&gt;</a:t>
            </a:r>
          </a:p>
          <a:p>
            <a:r>
              <a:rPr lang="en-US" sz="1600" dirty="0"/>
              <a:t>      &lt;/</a:t>
            </a:r>
            <a:r>
              <a:rPr lang="en-US" sz="1600" dirty="0" err="1"/>
              <a:t>ws:add</a:t>
            </a:r>
            <a:r>
              <a:rPr lang="en-US" sz="1600" dirty="0"/>
              <a:t>&gt;</a:t>
            </a:r>
          </a:p>
          <a:p>
            <a:r>
              <a:rPr lang="en-US" sz="1600" dirty="0"/>
              <a:t>   &lt;/</a:t>
            </a:r>
            <a:r>
              <a:rPr lang="en-US" sz="1600" dirty="0" err="1"/>
              <a:t>soapenv:Body</a:t>
            </a:r>
            <a:r>
              <a:rPr lang="en-US" sz="1600" dirty="0"/>
              <a:t>&gt;</a:t>
            </a:r>
          </a:p>
          <a:p>
            <a:r>
              <a:rPr lang="en-US" sz="1600" dirty="0"/>
              <a:t>&lt;/</a:t>
            </a:r>
            <a:r>
              <a:rPr lang="en-US" sz="1600" dirty="0" err="1"/>
              <a:t>soapenv:Envelope</a:t>
            </a:r>
            <a:r>
              <a:rPr lang="en-US" sz="1600" dirty="0"/>
              <a:t>&gt;</a:t>
            </a:r>
          </a:p>
        </p:txBody>
      </p:sp>
      <p:sp>
        <p:nvSpPr>
          <p:cNvPr id="10" name="Rectangle 9">
            <a:extLst>
              <a:ext uri="{FF2B5EF4-FFF2-40B4-BE49-F238E27FC236}">
                <a16:creationId xmlns:a16="http://schemas.microsoft.com/office/drawing/2014/main" id="{8A292462-01E9-4E88-99A7-FC3F91D459E8}"/>
              </a:ext>
            </a:extLst>
          </p:cNvPr>
          <p:cNvSpPr/>
          <p:nvPr/>
        </p:nvSpPr>
        <p:spPr>
          <a:xfrm>
            <a:off x="6032046" y="1507646"/>
            <a:ext cx="5706156" cy="2800767"/>
          </a:xfrm>
          <a:prstGeom prst="rect">
            <a:avLst/>
          </a:prstGeom>
          <a:noFill/>
        </p:spPr>
        <p:txBody>
          <a:bodyPr wrap="square">
            <a:spAutoFit/>
          </a:bodyPr>
          <a:lstStyle/>
          <a:p>
            <a:r>
              <a:rPr lang="en-US" sz="1600" dirty="0"/>
              <a:t>HTTP/1.1 200 </a:t>
            </a:r>
          </a:p>
          <a:p>
            <a:r>
              <a:rPr lang="en-US" sz="1600" dirty="0"/>
              <a:t>Content-Type: text/xml;charset=utf-8</a:t>
            </a:r>
          </a:p>
          <a:p>
            <a:r>
              <a:rPr lang="en-US" sz="1600" dirty="0"/>
              <a:t>Transfer-Encoding: chunked</a:t>
            </a:r>
          </a:p>
          <a:p>
            <a:r>
              <a:rPr lang="en-US" sz="1600" dirty="0"/>
              <a:t>Date: Tue, 30 Apr 2019 10:31:45 GMT</a:t>
            </a:r>
          </a:p>
          <a:p>
            <a:r>
              <a:rPr lang="en-US" sz="1600" dirty="0"/>
              <a:t>&lt;</a:t>
            </a:r>
            <a:r>
              <a:rPr lang="en-US" sz="1600" dirty="0" err="1"/>
              <a:t>S:Envelope</a:t>
            </a:r>
            <a:r>
              <a:rPr lang="en-US" sz="1600" dirty="0"/>
              <a:t> </a:t>
            </a:r>
            <a:r>
              <a:rPr lang="en-US" sz="1600" dirty="0" err="1"/>
              <a:t>xmlns:S</a:t>
            </a:r>
            <a:r>
              <a:rPr lang="en-US" sz="1600" dirty="0"/>
              <a:t>="http://schemas.xmlsoap.org/soap/envelope/"&gt;</a:t>
            </a:r>
          </a:p>
          <a:p>
            <a:r>
              <a:rPr lang="en-US" sz="1600" dirty="0"/>
              <a:t>   &lt;</a:t>
            </a:r>
            <a:r>
              <a:rPr lang="en-US" sz="1600" dirty="0" err="1"/>
              <a:t>S:Body</a:t>
            </a:r>
            <a:r>
              <a:rPr lang="en-US" sz="1600" dirty="0"/>
              <a:t>&gt;</a:t>
            </a:r>
          </a:p>
          <a:p>
            <a:r>
              <a:rPr lang="en-US" sz="1600" dirty="0"/>
              <a:t>      &lt;ns2:addResponse xmlns:ns2="http://ws.example.my/"&gt;</a:t>
            </a:r>
          </a:p>
          <a:p>
            <a:r>
              <a:rPr lang="en-US" sz="1600" dirty="0"/>
              <a:t>         &lt;return&gt;2&lt;/return&gt;</a:t>
            </a:r>
          </a:p>
          <a:p>
            <a:r>
              <a:rPr lang="en-US" sz="1600" dirty="0"/>
              <a:t>      &lt;/ns2:addResponse&gt;</a:t>
            </a:r>
          </a:p>
          <a:p>
            <a:r>
              <a:rPr lang="en-US" sz="1600" dirty="0"/>
              <a:t>   &lt;/</a:t>
            </a:r>
            <a:r>
              <a:rPr lang="en-US" sz="1600" dirty="0" err="1"/>
              <a:t>S:Body</a:t>
            </a:r>
            <a:r>
              <a:rPr lang="en-US" sz="1600" dirty="0"/>
              <a:t>&gt;</a:t>
            </a:r>
          </a:p>
          <a:p>
            <a:r>
              <a:rPr lang="en-US" sz="1600" dirty="0"/>
              <a:t>&lt;/</a:t>
            </a:r>
            <a:r>
              <a:rPr lang="en-US" sz="1600" dirty="0" err="1"/>
              <a:t>S:Envelope</a:t>
            </a:r>
            <a:r>
              <a:rPr lang="en-US" sz="1600" dirty="0"/>
              <a:t>&gt;</a:t>
            </a:r>
          </a:p>
        </p:txBody>
      </p:sp>
    </p:spTree>
    <p:extLst>
      <p:ext uri="{BB962C8B-B14F-4D97-AF65-F5344CB8AC3E}">
        <p14:creationId xmlns:p14="http://schemas.microsoft.com/office/powerpoint/2010/main" val="404321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9112F06-9D37-42F0-9EB0-8C440DBD78BF}"/>
              </a:ext>
            </a:extLst>
          </p:cNvPr>
          <p:cNvSpPr/>
          <p:nvPr/>
        </p:nvSpPr>
        <p:spPr>
          <a:xfrm>
            <a:off x="6047014" y="2508865"/>
            <a:ext cx="5691188" cy="376931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804F9601-71B4-486D-B2E2-F977891CC827}"/>
              </a:ext>
            </a:extLst>
          </p:cNvPr>
          <p:cNvSpPr/>
          <p:nvPr/>
        </p:nvSpPr>
        <p:spPr>
          <a:xfrm>
            <a:off x="453798" y="3477416"/>
            <a:ext cx="5353050" cy="280076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EE8D8D53-69AA-4F0A-949E-E755BE463857}"/>
              </a:ext>
            </a:extLst>
          </p:cNvPr>
          <p:cNvSpPr/>
          <p:nvPr/>
        </p:nvSpPr>
        <p:spPr>
          <a:xfrm>
            <a:off x="6047014" y="1771650"/>
            <a:ext cx="5691188" cy="75247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A2E0F6DA-BD4F-4C04-991F-7D51956AB7B8}"/>
              </a:ext>
            </a:extLst>
          </p:cNvPr>
          <p:cNvSpPr/>
          <p:nvPr/>
        </p:nvSpPr>
        <p:spPr>
          <a:xfrm rot="10800000" flipV="1">
            <a:off x="6047014" y="1466850"/>
            <a:ext cx="5691188" cy="3428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FCD8B004-CD66-4DA1-B1BA-5A30C1799DFA}"/>
              </a:ext>
            </a:extLst>
          </p:cNvPr>
          <p:cNvSpPr/>
          <p:nvPr/>
        </p:nvSpPr>
        <p:spPr>
          <a:xfrm>
            <a:off x="446314" y="1771651"/>
            <a:ext cx="5353050" cy="17057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590F7539-6B2D-4810-9769-4216BE5C5437}"/>
              </a:ext>
            </a:extLst>
          </p:cNvPr>
          <p:cNvSpPr/>
          <p:nvPr/>
        </p:nvSpPr>
        <p:spPr>
          <a:xfrm rot="10800000" flipV="1">
            <a:off x="446314" y="1466851"/>
            <a:ext cx="5353050" cy="3428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1B2A0AC-C6C0-4F76-B204-9FFE996AD7CD}"/>
              </a:ext>
            </a:extLst>
          </p:cNvPr>
          <p:cNvSpPr>
            <a:spLocks noGrp="1"/>
          </p:cNvSpPr>
          <p:nvPr>
            <p:ph type="title"/>
          </p:nvPr>
        </p:nvSpPr>
        <p:spPr>
          <a:xfrm>
            <a:off x="446314" y="493290"/>
            <a:ext cx="11174186" cy="604781"/>
          </a:xfrm>
        </p:spPr>
        <p:txBody>
          <a:bodyPr/>
          <a:lstStyle/>
          <a:p>
            <a:r>
              <a:rPr lang="en-US" dirty="0"/>
              <a:t>HTTP Message (REST)</a:t>
            </a:r>
          </a:p>
        </p:txBody>
      </p:sp>
      <p:sp>
        <p:nvSpPr>
          <p:cNvPr id="3" name="Rectangle 2">
            <a:extLst>
              <a:ext uri="{FF2B5EF4-FFF2-40B4-BE49-F238E27FC236}">
                <a16:creationId xmlns:a16="http://schemas.microsoft.com/office/drawing/2014/main" id="{A37426EF-3ADE-4397-8D4E-4507CC056D55}"/>
              </a:ext>
            </a:extLst>
          </p:cNvPr>
          <p:cNvSpPr/>
          <p:nvPr/>
        </p:nvSpPr>
        <p:spPr>
          <a:xfrm>
            <a:off x="446314" y="1507646"/>
            <a:ext cx="5353050" cy="2062103"/>
          </a:xfrm>
          <a:prstGeom prst="rect">
            <a:avLst/>
          </a:prstGeom>
          <a:noFill/>
        </p:spPr>
        <p:txBody>
          <a:bodyPr wrap="square">
            <a:spAutoFit/>
          </a:bodyPr>
          <a:lstStyle/>
          <a:p>
            <a:r>
              <a:rPr lang="en-US" sz="1600" dirty="0"/>
              <a:t>GET http://localhost:8080/ws-server-rest/users HTTP/1.1</a:t>
            </a:r>
          </a:p>
          <a:p>
            <a:r>
              <a:rPr lang="en-US" sz="1600" dirty="0"/>
              <a:t>accept: */*</a:t>
            </a:r>
          </a:p>
          <a:p>
            <a:r>
              <a:rPr lang="en-US" sz="1600" dirty="0"/>
              <a:t>accept-encoding: </a:t>
            </a:r>
            <a:r>
              <a:rPr lang="en-US" sz="1600" dirty="0" err="1"/>
              <a:t>gzip</a:t>
            </a:r>
            <a:r>
              <a:rPr lang="en-US" sz="1600" dirty="0"/>
              <a:t>, deflate</a:t>
            </a:r>
          </a:p>
          <a:p>
            <a:r>
              <a:rPr lang="en-US" sz="1600" dirty="0"/>
              <a:t>cache-control: no-cache</a:t>
            </a:r>
          </a:p>
          <a:p>
            <a:r>
              <a:rPr lang="en-US" sz="1600" dirty="0"/>
              <a:t>connection: keep-alive</a:t>
            </a:r>
          </a:p>
          <a:p>
            <a:r>
              <a:rPr lang="en-US" sz="1600" dirty="0"/>
              <a:t>host: localhost:8080</a:t>
            </a:r>
          </a:p>
          <a:p>
            <a:r>
              <a:rPr lang="en-US" sz="1600" dirty="0"/>
              <a:t>postman-token: 179fea94-b184-4dae-9547-92f83d0781cb</a:t>
            </a:r>
          </a:p>
          <a:p>
            <a:r>
              <a:rPr lang="en-US" sz="1600" dirty="0"/>
              <a:t>user-agent: </a:t>
            </a:r>
            <a:r>
              <a:rPr lang="en-US" sz="1600" dirty="0" err="1"/>
              <a:t>PostmanRuntime</a:t>
            </a:r>
            <a:r>
              <a:rPr lang="en-US" sz="1600" dirty="0"/>
              <a:t>/7.11.0</a:t>
            </a:r>
          </a:p>
        </p:txBody>
      </p:sp>
      <p:sp>
        <p:nvSpPr>
          <p:cNvPr id="10" name="Rectangle 9">
            <a:extLst>
              <a:ext uri="{FF2B5EF4-FFF2-40B4-BE49-F238E27FC236}">
                <a16:creationId xmlns:a16="http://schemas.microsoft.com/office/drawing/2014/main" id="{8A292462-01E9-4E88-99A7-FC3F91D459E8}"/>
              </a:ext>
            </a:extLst>
          </p:cNvPr>
          <p:cNvSpPr/>
          <p:nvPr/>
        </p:nvSpPr>
        <p:spPr>
          <a:xfrm>
            <a:off x="6032046" y="1507646"/>
            <a:ext cx="5706156" cy="1323439"/>
          </a:xfrm>
          <a:prstGeom prst="rect">
            <a:avLst/>
          </a:prstGeom>
          <a:noFill/>
        </p:spPr>
        <p:txBody>
          <a:bodyPr wrap="square">
            <a:spAutoFit/>
          </a:bodyPr>
          <a:lstStyle/>
          <a:p>
            <a:r>
              <a:rPr lang="en-US" sz="1600" dirty="0"/>
              <a:t>HTTP/1.1 200 </a:t>
            </a:r>
          </a:p>
          <a:p>
            <a:r>
              <a:rPr lang="en-US" sz="1600" dirty="0"/>
              <a:t>Content-Type: application/json</a:t>
            </a:r>
          </a:p>
          <a:p>
            <a:r>
              <a:rPr lang="en-US" sz="1600" dirty="0"/>
              <a:t>Content-Length: 99</a:t>
            </a:r>
          </a:p>
          <a:p>
            <a:r>
              <a:rPr lang="en-US" sz="1600" dirty="0"/>
              <a:t>Date: Thu, 02 May 2019 10:03:10 GMT</a:t>
            </a:r>
          </a:p>
          <a:p>
            <a:r>
              <a:rPr lang="en-US" sz="1600" dirty="0"/>
              <a:t>{ "</a:t>
            </a:r>
            <a:r>
              <a:rPr lang="en-US" sz="1600" dirty="0" err="1"/>
              <a:t>name":"John</a:t>
            </a:r>
            <a:r>
              <a:rPr lang="en-US" sz="1600" dirty="0"/>
              <a:t>", "age":30, "</a:t>
            </a:r>
            <a:r>
              <a:rPr lang="en-US" sz="1600" dirty="0" err="1"/>
              <a:t>car":null</a:t>
            </a:r>
            <a:r>
              <a:rPr lang="en-US" sz="1600" dirty="0"/>
              <a:t> }</a:t>
            </a:r>
          </a:p>
        </p:txBody>
      </p:sp>
    </p:spTree>
    <p:extLst>
      <p:ext uri="{BB962C8B-B14F-4D97-AF65-F5344CB8AC3E}">
        <p14:creationId xmlns:p14="http://schemas.microsoft.com/office/powerpoint/2010/main" val="3278286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493290"/>
            <a:ext cx="11174186" cy="604781"/>
          </a:xfrm>
        </p:spPr>
        <p:txBody>
          <a:bodyPr/>
          <a:lstStyle/>
          <a:p>
            <a:r>
              <a:rPr lang="en-US" dirty="0"/>
              <a:t>SOAP vs REST</a:t>
            </a:r>
            <a:endParaRPr lang="en-GB" dirty="0"/>
          </a:p>
        </p:txBody>
      </p:sp>
      <p:sp>
        <p:nvSpPr>
          <p:cNvPr id="3" name="Content Placeholder 2">
            <a:extLst>
              <a:ext uri="{FF2B5EF4-FFF2-40B4-BE49-F238E27FC236}">
                <a16:creationId xmlns:a16="http://schemas.microsoft.com/office/drawing/2014/main" id="{D3E6D584-E4C3-4066-9F5C-30326AFDF413}"/>
              </a:ext>
            </a:extLst>
          </p:cNvPr>
          <p:cNvSpPr>
            <a:spLocks noGrp="1"/>
          </p:cNvSpPr>
          <p:nvPr>
            <p:ph idx="1"/>
          </p:nvPr>
        </p:nvSpPr>
        <p:spPr/>
        <p:txBody>
          <a:bodyPr/>
          <a:lstStyle/>
          <a:p>
            <a:pPr>
              <a:spcBef>
                <a:spcPts val="0"/>
              </a:spcBef>
              <a:spcAft>
                <a:spcPts val="0"/>
              </a:spcAft>
            </a:pPr>
            <a:r>
              <a:rPr lang="en-US" b="1" dirty="0"/>
              <a:t>SOAP</a:t>
            </a:r>
            <a:r>
              <a:rPr lang="en-US" dirty="0"/>
              <a:t> (Simple Object Access Protocol) is a messaging protocol specification for exchanging structured information in the implementation of web services in computer networks. Its purpose is to provide extensibility, neutrality and independence. It uses XML Information Set for its message format, and relies on application layer protocols, most often Hypertext Transfer Protocol (HTTP) or Simple Mail Transfer Protocol (SMTP), for message negotiation and transmission.</a:t>
            </a:r>
          </a:p>
          <a:p>
            <a:pPr>
              <a:spcBef>
                <a:spcPts val="0"/>
              </a:spcBef>
              <a:spcAft>
                <a:spcPts val="0"/>
              </a:spcAft>
            </a:pPr>
            <a:r>
              <a:rPr lang="en-US" b="1" dirty="0"/>
              <a:t>REST</a:t>
            </a:r>
            <a:r>
              <a:rPr lang="en-US" dirty="0"/>
              <a:t> (Representational State Transfer) is a software architectural style that defines a set of constraints to be used for creating Web services.</a:t>
            </a:r>
          </a:p>
        </p:txBody>
      </p:sp>
      <p:pic>
        <p:nvPicPr>
          <p:cNvPr id="4" name="Picture 3">
            <a:extLst>
              <a:ext uri="{FF2B5EF4-FFF2-40B4-BE49-F238E27FC236}">
                <a16:creationId xmlns:a16="http://schemas.microsoft.com/office/drawing/2014/main" id="{25CC61D7-E8D3-4FEC-9240-B4A862ED92F0}"/>
              </a:ext>
            </a:extLst>
          </p:cNvPr>
          <p:cNvPicPr>
            <a:picLocks noChangeAspect="1"/>
          </p:cNvPicPr>
          <p:nvPr/>
        </p:nvPicPr>
        <p:blipFill rotWithShape="1">
          <a:blip r:embed="rId2"/>
          <a:srcRect b="8130"/>
          <a:stretch/>
        </p:blipFill>
        <p:spPr>
          <a:xfrm>
            <a:off x="692782" y="3500944"/>
            <a:ext cx="2198102" cy="2423273"/>
          </a:xfrm>
          <a:prstGeom prst="rect">
            <a:avLst/>
          </a:prstGeom>
        </p:spPr>
      </p:pic>
      <p:pic>
        <p:nvPicPr>
          <p:cNvPr id="5" name="Picture 2" descr="à¸à¸¥à¸à¸²à¸£à¸à¹à¸à¸«à¸²à¸£à¸¹à¸à¸ à¸²à¸à¸ªà¸³à¸«à¸£à¸±à¸ rest soap">
            <a:extLst>
              <a:ext uri="{FF2B5EF4-FFF2-40B4-BE49-F238E27FC236}">
                <a16:creationId xmlns:a16="http://schemas.microsoft.com/office/drawing/2014/main" id="{D5A7DE58-B01C-4CEE-A081-9129DE281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330" y="3342959"/>
            <a:ext cx="7862888" cy="2518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40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E24F-A3D8-45CF-869A-D4437509BA90}"/>
              </a:ext>
            </a:extLst>
          </p:cNvPr>
          <p:cNvSpPr>
            <a:spLocks noGrp="1"/>
          </p:cNvSpPr>
          <p:nvPr>
            <p:ph type="title"/>
          </p:nvPr>
        </p:nvSpPr>
        <p:spPr>
          <a:xfrm>
            <a:off x="446314" y="493290"/>
            <a:ext cx="11174186" cy="604781"/>
          </a:xfrm>
        </p:spPr>
        <p:txBody>
          <a:bodyPr/>
          <a:lstStyle/>
          <a:p>
            <a:r>
              <a:rPr lang="en-US" dirty="0"/>
              <a:t>Idempotent &amp; non-Idempotent</a:t>
            </a:r>
          </a:p>
        </p:txBody>
      </p:sp>
      <p:pic>
        <p:nvPicPr>
          <p:cNvPr id="1028" name="Picture 4" descr="à¸à¸¥à¸à¸²à¸£à¸à¹à¸à¸«à¸²à¸£à¸¹à¸à¸ à¸²à¸à¸ªà¸³à¸«à¸£à¸±à¸ Idempotence">
            <a:extLst>
              <a:ext uri="{FF2B5EF4-FFF2-40B4-BE49-F238E27FC236}">
                <a16:creationId xmlns:a16="http://schemas.microsoft.com/office/drawing/2014/main" id="{EFF627EC-A892-48C3-8D91-4E3C37D4A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4987" y="578569"/>
            <a:ext cx="2195513" cy="14636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B710477-CAE9-420F-827F-BE5D2BAA14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4386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E24F-A3D8-45CF-869A-D4437509BA90}"/>
              </a:ext>
            </a:extLst>
          </p:cNvPr>
          <p:cNvSpPr>
            <a:spLocks noGrp="1"/>
          </p:cNvSpPr>
          <p:nvPr>
            <p:ph type="title"/>
          </p:nvPr>
        </p:nvSpPr>
        <p:spPr>
          <a:xfrm>
            <a:off x="446314" y="493290"/>
            <a:ext cx="11174186" cy="604781"/>
          </a:xfrm>
        </p:spPr>
        <p:txBody>
          <a:bodyPr/>
          <a:lstStyle/>
          <a:p>
            <a:r>
              <a:rPr lang="en-US" dirty="0"/>
              <a:t>Idempotent &amp; non-Idempotent</a:t>
            </a:r>
          </a:p>
        </p:txBody>
      </p:sp>
      <p:pic>
        <p:nvPicPr>
          <p:cNvPr id="1028" name="Picture 4" descr="à¸à¸¥à¸à¸²à¸£à¸à¹à¸à¸«à¸²à¸£à¸¹à¸à¸ à¸²à¸à¸ªà¸³à¸«à¸£à¸±à¸ Idempotence">
            <a:extLst>
              <a:ext uri="{FF2B5EF4-FFF2-40B4-BE49-F238E27FC236}">
                <a16:creationId xmlns:a16="http://schemas.microsoft.com/office/drawing/2014/main" id="{EFF627EC-A892-48C3-8D91-4E3C37D4A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4987" y="578569"/>
            <a:ext cx="2195513" cy="14636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à¸à¸¥à¸à¸²à¸£à¸à¹à¸à¸«à¸²à¸£à¸¹à¸à¸ à¸²à¸à¸ªà¸³à¸«à¸£à¸±à¸ Idempotence rest api">
            <a:extLst>
              <a:ext uri="{FF2B5EF4-FFF2-40B4-BE49-F238E27FC236}">
                <a16:creationId xmlns:a16="http://schemas.microsoft.com/office/drawing/2014/main" id="{2B929697-EC32-4645-8687-84EFF890DA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1858" y="1590675"/>
            <a:ext cx="6748168" cy="424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33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06E4DC-711E-4A38-A10C-389CD1999EF8}"/>
              </a:ext>
            </a:extLst>
          </p:cNvPr>
          <p:cNvSpPr/>
          <p:nvPr/>
        </p:nvSpPr>
        <p:spPr>
          <a:xfrm>
            <a:off x="3009899" y="1160539"/>
            <a:ext cx="6232752" cy="517615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0A289912-E7D3-45EB-9F9E-F212F8E990CC}"/>
              </a:ext>
            </a:extLst>
          </p:cNvPr>
          <p:cNvSpPr/>
          <p:nvPr/>
        </p:nvSpPr>
        <p:spPr>
          <a:xfrm>
            <a:off x="9242651" y="1160539"/>
            <a:ext cx="2486025" cy="517615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07C82170-5CAF-4EFC-94FA-0481CCFA7ED8}"/>
              </a:ext>
            </a:extLst>
          </p:cNvPr>
          <p:cNvSpPr/>
          <p:nvPr/>
        </p:nvSpPr>
        <p:spPr>
          <a:xfrm>
            <a:off x="523874" y="1160539"/>
            <a:ext cx="2486025" cy="517615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itle 6">
            <a:extLst>
              <a:ext uri="{FF2B5EF4-FFF2-40B4-BE49-F238E27FC236}">
                <a16:creationId xmlns:a16="http://schemas.microsoft.com/office/drawing/2014/main" id="{2155D969-6B36-4092-B225-50C7DB341EA2}"/>
              </a:ext>
            </a:extLst>
          </p:cNvPr>
          <p:cNvSpPr>
            <a:spLocks noGrp="1"/>
          </p:cNvSpPr>
          <p:nvPr>
            <p:ph type="title"/>
          </p:nvPr>
        </p:nvSpPr>
        <p:spPr>
          <a:xfrm>
            <a:off x="446314" y="493290"/>
            <a:ext cx="11174186" cy="604781"/>
          </a:xfrm>
        </p:spPr>
        <p:txBody>
          <a:bodyPr/>
          <a:lstStyle/>
          <a:p>
            <a:r>
              <a:rPr lang="en-US" dirty="0"/>
              <a:t>HTTP Protocol</a:t>
            </a:r>
          </a:p>
        </p:txBody>
      </p:sp>
      <p:sp>
        <p:nvSpPr>
          <p:cNvPr id="21" name="TextBox 20">
            <a:extLst>
              <a:ext uri="{FF2B5EF4-FFF2-40B4-BE49-F238E27FC236}">
                <a16:creationId xmlns:a16="http://schemas.microsoft.com/office/drawing/2014/main" id="{C450AF56-69F3-49A9-9A07-B1D13AD14C66}"/>
              </a:ext>
            </a:extLst>
          </p:cNvPr>
          <p:cNvSpPr txBox="1"/>
          <p:nvPr/>
        </p:nvSpPr>
        <p:spPr>
          <a:xfrm flipH="1">
            <a:off x="523873" y="1160540"/>
            <a:ext cx="1408339" cy="584775"/>
          </a:xfrm>
          <a:prstGeom prst="rect">
            <a:avLst/>
          </a:prstGeom>
          <a:noFill/>
        </p:spPr>
        <p:txBody>
          <a:bodyPr wrap="square" rtlCol="0">
            <a:spAutoFit/>
          </a:bodyPr>
          <a:lstStyle/>
          <a:p>
            <a:r>
              <a:rPr lang="en-US" sz="3200" dirty="0"/>
              <a:t>Client</a:t>
            </a:r>
          </a:p>
        </p:txBody>
      </p:sp>
      <p:sp>
        <p:nvSpPr>
          <p:cNvPr id="22" name="TextBox 21">
            <a:extLst>
              <a:ext uri="{FF2B5EF4-FFF2-40B4-BE49-F238E27FC236}">
                <a16:creationId xmlns:a16="http://schemas.microsoft.com/office/drawing/2014/main" id="{B5F647FA-461B-42A5-9C59-D033546DC70D}"/>
              </a:ext>
            </a:extLst>
          </p:cNvPr>
          <p:cNvSpPr txBox="1"/>
          <p:nvPr/>
        </p:nvSpPr>
        <p:spPr>
          <a:xfrm flipH="1">
            <a:off x="10242777" y="1160539"/>
            <a:ext cx="1485899" cy="584775"/>
          </a:xfrm>
          <a:prstGeom prst="rect">
            <a:avLst/>
          </a:prstGeom>
          <a:noFill/>
        </p:spPr>
        <p:txBody>
          <a:bodyPr wrap="square" rtlCol="0">
            <a:spAutoFit/>
          </a:bodyPr>
          <a:lstStyle/>
          <a:p>
            <a:pPr algn="r"/>
            <a:r>
              <a:rPr lang="en-US" sz="3200" dirty="0"/>
              <a:t>Server</a:t>
            </a:r>
          </a:p>
        </p:txBody>
      </p:sp>
      <p:pic>
        <p:nvPicPr>
          <p:cNvPr id="23" name="Picture 22">
            <a:extLst>
              <a:ext uri="{FF2B5EF4-FFF2-40B4-BE49-F238E27FC236}">
                <a16:creationId xmlns:a16="http://schemas.microsoft.com/office/drawing/2014/main" id="{6CA06B85-0879-43A7-9BD6-4FE26A28FADE}"/>
              </a:ext>
            </a:extLst>
          </p:cNvPr>
          <p:cNvPicPr>
            <a:picLocks noChangeAspect="1"/>
          </p:cNvPicPr>
          <p:nvPr/>
        </p:nvPicPr>
        <p:blipFill rotWithShape="1">
          <a:blip r:embed="rId3"/>
          <a:srcRect b="9636"/>
          <a:stretch/>
        </p:blipFill>
        <p:spPr>
          <a:xfrm>
            <a:off x="3166942" y="1282737"/>
            <a:ext cx="3252442" cy="2057310"/>
          </a:xfrm>
          <a:prstGeom prst="rect">
            <a:avLst/>
          </a:prstGeom>
        </p:spPr>
      </p:pic>
      <p:cxnSp>
        <p:nvCxnSpPr>
          <p:cNvPr id="9" name="Straight Arrow Connector 8">
            <a:extLst>
              <a:ext uri="{FF2B5EF4-FFF2-40B4-BE49-F238E27FC236}">
                <a16:creationId xmlns:a16="http://schemas.microsoft.com/office/drawing/2014/main" id="{ADF24B51-1FF3-4865-99AE-6A2F726C9E4E}"/>
              </a:ext>
            </a:extLst>
          </p:cNvPr>
          <p:cNvCxnSpPr>
            <a:cxnSpLocks/>
            <a:stCxn id="14" idx="1"/>
          </p:cNvCxnSpPr>
          <p:nvPr/>
        </p:nvCxnSpPr>
        <p:spPr>
          <a:xfrm flipV="1">
            <a:off x="4540982" y="3515786"/>
            <a:ext cx="4571263" cy="18682"/>
          </a:xfrm>
          <a:prstGeom prst="straightConnector1">
            <a:avLst/>
          </a:prstGeom>
          <a:ln w="76200">
            <a:solidFill>
              <a:srgbClr val="03556D"/>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51CFFAE-7CF5-4573-9BF1-51C93401E3C1}"/>
              </a:ext>
            </a:extLst>
          </p:cNvPr>
          <p:cNvSpPr txBox="1"/>
          <p:nvPr/>
        </p:nvSpPr>
        <p:spPr>
          <a:xfrm flipH="1">
            <a:off x="3055083" y="3349802"/>
            <a:ext cx="1485899" cy="369332"/>
          </a:xfrm>
          <a:prstGeom prst="rect">
            <a:avLst/>
          </a:prstGeom>
          <a:noFill/>
        </p:spPr>
        <p:txBody>
          <a:bodyPr wrap="square" rtlCol="0">
            <a:spAutoFit/>
          </a:bodyPr>
          <a:lstStyle/>
          <a:p>
            <a:r>
              <a:rPr lang="en-US" dirty="0"/>
              <a:t>HTTP Request</a:t>
            </a:r>
          </a:p>
        </p:txBody>
      </p:sp>
      <p:pic>
        <p:nvPicPr>
          <p:cNvPr id="2052" name="Picture 4" descr="https://cdn-images-1.medium.com/max/800/0*EEhV9BlXgsTFnBW8.gif">
            <a:extLst>
              <a:ext uri="{FF2B5EF4-FFF2-40B4-BE49-F238E27FC236}">
                <a16:creationId xmlns:a16="http://schemas.microsoft.com/office/drawing/2014/main" id="{69842CF4-C27E-463E-997E-726892E880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042"/>
          <a:stretch/>
        </p:blipFill>
        <p:spPr bwMode="auto">
          <a:xfrm>
            <a:off x="5257799" y="4176440"/>
            <a:ext cx="3854445" cy="205731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8B41DA76-F2D1-40D8-905B-8B19E4D6AFA0}"/>
              </a:ext>
            </a:extLst>
          </p:cNvPr>
          <p:cNvCxnSpPr>
            <a:cxnSpLocks/>
            <a:endCxn id="15" idx="3"/>
          </p:cNvCxnSpPr>
          <p:nvPr/>
        </p:nvCxnSpPr>
        <p:spPr>
          <a:xfrm flipV="1">
            <a:off x="3166942" y="3978198"/>
            <a:ext cx="4354629" cy="7006"/>
          </a:xfrm>
          <a:prstGeom prst="straightConnector1">
            <a:avLst/>
          </a:prstGeom>
          <a:ln w="76200">
            <a:solidFill>
              <a:srgbClr val="03556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A3370AE-73F7-499D-AB9E-3D8E3F264E20}"/>
              </a:ext>
            </a:extLst>
          </p:cNvPr>
          <p:cNvSpPr txBox="1"/>
          <p:nvPr/>
        </p:nvSpPr>
        <p:spPr>
          <a:xfrm flipH="1">
            <a:off x="7521571" y="3793532"/>
            <a:ext cx="1619249" cy="369332"/>
          </a:xfrm>
          <a:prstGeom prst="rect">
            <a:avLst/>
          </a:prstGeom>
          <a:noFill/>
        </p:spPr>
        <p:txBody>
          <a:bodyPr wrap="square" rtlCol="0">
            <a:spAutoFit/>
          </a:bodyPr>
          <a:lstStyle/>
          <a:p>
            <a:pPr algn="r"/>
            <a:r>
              <a:rPr lang="en-US" dirty="0"/>
              <a:t>HTTP Response</a:t>
            </a:r>
          </a:p>
        </p:txBody>
      </p:sp>
      <p:sp>
        <p:nvSpPr>
          <p:cNvPr id="30" name="TextBox 29">
            <a:extLst>
              <a:ext uri="{FF2B5EF4-FFF2-40B4-BE49-F238E27FC236}">
                <a16:creationId xmlns:a16="http://schemas.microsoft.com/office/drawing/2014/main" id="{08E59F15-669A-4822-9FE0-E533600FA2BD}"/>
              </a:ext>
            </a:extLst>
          </p:cNvPr>
          <p:cNvSpPr txBox="1"/>
          <p:nvPr/>
        </p:nvSpPr>
        <p:spPr>
          <a:xfrm flipH="1">
            <a:off x="546464" y="1684028"/>
            <a:ext cx="2463434" cy="4524315"/>
          </a:xfrm>
          <a:prstGeom prst="rect">
            <a:avLst/>
          </a:prstGeom>
          <a:noFill/>
        </p:spPr>
        <p:txBody>
          <a:bodyPr wrap="square" rtlCol="0">
            <a:spAutoFit/>
          </a:bodyPr>
          <a:lstStyle/>
          <a:p>
            <a:r>
              <a:rPr lang="en-US" dirty="0"/>
              <a:t>Browser</a:t>
            </a:r>
          </a:p>
          <a:p>
            <a:pPr marL="285750" indent="-285750">
              <a:buFontTx/>
              <a:buChar char="-"/>
            </a:pPr>
            <a:r>
              <a:rPr lang="en-US" dirty="0"/>
              <a:t>Chrome</a:t>
            </a:r>
          </a:p>
          <a:p>
            <a:pPr marL="285750" indent="-285750">
              <a:buFontTx/>
              <a:buChar char="-"/>
            </a:pPr>
            <a:r>
              <a:rPr lang="en-US" dirty="0"/>
              <a:t>Firefox</a:t>
            </a:r>
          </a:p>
          <a:p>
            <a:pPr marL="285750" indent="-285750">
              <a:buFontTx/>
              <a:buChar char="-"/>
            </a:pPr>
            <a:r>
              <a:rPr lang="en-US" dirty="0"/>
              <a:t>Edge</a:t>
            </a:r>
          </a:p>
          <a:p>
            <a:pPr marL="285750" indent="-285750">
              <a:buFontTx/>
              <a:buChar char="-"/>
            </a:pPr>
            <a:r>
              <a:rPr lang="en-US" dirty="0"/>
              <a:t>IE</a:t>
            </a:r>
          </a:p>
          <a:p>
            <a:pPr marL="285750" indent="-285750">
              <a:buFontTx/>
              <a:buChar char="-"/>
            </a:pPr>
            <a:r>
              <a:rPr lang="en-US" dirty="0"/>
              <a:t>Safari</a:t>
            </a:r>
          </a:p>
          <a:p>
            <a:pPr marL="285750" indent="-285750">
              <a:buFontTx/>
              <a:buChar char="-"/>
            </a:pPr>
            <a:r>
              <a:rPr lang="en-US" dirty="0"/>
              <a:t>Opera</a:t>
            </a:r>
          </a:p>
          <a:p>
            <a:r>
              <a:rPr lang="en-US" dirty="0"/>
              <a:t>Mobile</a:t>
            </a:r>
          </a:p>
          <a:p>
            <a:r>
              <a:rPr lang="en-US" dirty="0"/>
              <a:t>Java API</a:t>
            </a:r>
          </a:p>
          <a:p>
            <a:r>
              <a:rPr lang="en-US" dirty="0"/>
              <a:t>POSTMAN</a:t>
            </a:r>
          </a:p>
          <a:p>
            <a:r>
              <a:rPr lang="en-US" dirty="0"/>
              <a:t>SOAP-UI</a:t>
            </a:r>
          </a:p>
          <a:p>
            <a:r>
              <a:rPr lang="en-US" dirty="0"/>
              <a:t>.NET</a:t>
            </a:r>
          </a:p>
          <a:p>
            <a:endParaRPr lang="en-US" dirty="0"/>
          </a:p>
          <a:p>
            <a:endParaRPr lang="en-US" dirty="0"/>
          </a:p>
          <a:p>
            <a:endParaRPr lang="en-US" dirty="0"/>
          </a:p>
          <a:p>
            <a:r>
              <a:rPr lang="en-US" dirty="0"/>
              <a:t>etc.</a:t>
            </a:r>
          </a:p>
        </p:txBody>
      </p:sp>
      <p:sp>
        <p:nvSpPr>
          <p:cNvPr id="31" name="TextBox 30">
            <a:extLst>
              <a:ext uri="{FF2B5EF4-FFF2-40B4-BE49-F238E27FC236}">
                <a16:creationId xmlns:a16="http://schemas.microsoft.com/office/drawing/2014/main" id="{904B0560-181B-411E-9E12-4F6DE5528986}"/>
              </a:ext>
            </a:extLst>
          </p:cNvPr>
          <p:cNvSpPr txBox="1"/>
          <p:nvPr/>
        </p:nvSpPr>
        <p:spPr>
          <a:xfrm flipH="1">
            <a:off x="9241430" y="1658043"/>
            <a:ext cx="2463434" cy="4524315"/>
          </a:xfrm>
          <a:prstGeom prst="rect">
            <a:avLst/>
          </a:prstGeom>
          <a:noFill/>
        </p:spPr>
        <p:txBody>
          <a:bodyPr wrap="square" rtlCol="0">
            <a:spAutoFit/>
          </a:bodyPr>
          <a:lstStyle/>
          <a:p>
            <a:pPr algn="r"/>
            <a:r>
              <a:rPr lang="en-US" dirty="0"/>
              <a:t>Apache HTTP</a:t>
            </a:r>
          </a:p>
          <a:p>
            <a:pPr algn="r"/>
            <a:r>
              <a:rPr lang="en-US" dirty="0"/>
              <a:t>Apache Tomcat</a:t>
            </a:r>
          </a:p>
          <a:p>
            <a:pPr algn="r"/>
            <a:r>
              <a:rPr lang="en-US" dirty="0"/>
              <a:t>Weblogic</a:t>
            </a:r>
          </a:p>
          <a:p>
            <a:pPr algn="r"/>
            <a:r>
              <a:rPr lang="en-US" dirty="0"/>
              <a:t>Websphere</a:t>
            </a:r>
          </a:p>
          <a:p>
            <a:pPr algn="r"/>
            <a:r>
              <a:rPr lang="en-US" dirty="0"/>
              <a:t>IIS</a:t>
            </a:r>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r>
              <a:rPr lang="en-US" dirty="0"/>
              <a:t>etc.</a:t>
            </a:r>
          </a:p>
        </p:txBody>
      </p:sp>
      <p:sp>
        <p:nvSpPr>
          <p:cNvPr id="32" name="TextBox 31">
            <a:extLst>
              <a:ext uri="{FF2B5EF4-FFF2-40B4-BE49-F238E27FC236}">
                <a16:creationId xmlns:a16="http://schemas.microsoft.com/office/drawing/2014/main" id="{6B6BC6C1-EC43-4D95-8F65-A2F12624B23A}"/>
              </a:ext>
            </a:extLst>
          </p:cNvPr>
          <p:cNvSpPr txBox="1"/>
          <p:nvPr/>
        </p:nvSpPr>
        <p:spPr>
          <a:xfrm flipH="1">
            <a:off x="7170077" y="1797613"/>
            <a:ext cx="1282022" cy="923330"/>
          </a:xfrm>
          <a:prstGeom prst="rect">
            <a:avLst/>
          </a:prstGeom>
          <a:noFill/>
        </p:spPr>
        <p:txBody>
          <a:bodyPr wrap="square" rtlCol="0">
            <a:spAutoFit/>
          </a:bodyPr>
          <a:lstStyle/>
          <a:p>
            <a:pPr algn="ctr"/>
            <a:r>
              <a:rPr lang="en-US" b="1" dirty="0"/>
              <a:t>HTML</a:t>
            </a:r>
          </a:p>
          <a:p>
            <a:pPr algn="ctr"/>
            <a:r>
              <a:rPr lang="en-US" b="1" dirty="0"/>
              <a:t>SOAP</a:t>
            </a:r>
          </a:p>
          <a:p>
            <a:pPr algn="ctr"/>
            <a:r>
              <a:rPr lang="en-US" b="1" dirty="0"/>
              <a:t>REST API</a:t>
            </a:r>
          </a:p>
        </p:txBody>
      </p:sp>
      <p:sp>
        <p:nvSpPr>
          <p:cNvPr id="2" name="Rectangle 1">
            <a:extLst>
              <a:ext uri="{FF2B5EF4-FFF2-40B4-BE49-F238E27FC236}">
                <a16:creationId xmlns:a16="http://schemas.microsoft.com/office/drawing/2014/main" id="{E8D8B65F-1946-468A-AAA9-6DD44B367DD0}"/>
              </a:ext>
            </a:extLst>
          </p:cNvPr>
          <p:cNvSpPr/>
          <p:nvPr/>
        </p:nvSpPr>
        <p:spPr>
          <a:xfrm>
            <a:off x="0" y="6488668"/>
            <a:ext cx="5121915" cy="369332"/>
          </a:xfrm>
          <a:prstGeom prst="rect">
            <a:avLst/>
          </a:prstGeom>
        </p:spPr>
        <p:txBody>
          <a:bodyPr wrap="none">
            <a:spAutoFit/>
          </a:bodyPr>
          <a:lstStyle/>
          <a:p>
            <a:r>
              <a:rPr lang="en-US" dirty="0">
                <a:hlinkClick r:id="rId5"/>
              </a:rPr>
              <a:t>https://restful.io/an-introduction-to-api-s-cee90581ca1b</a:t>
            </a:r>
            <a:endParaRPr lang="en-US" dirty="0"/>
          </a:p>
        </p:txBody>
      </p:sp>
    </p:spTree>
    <p:extLst>
      <p:ext uri="{BB962C8B-B14F-4D97-AF65-F5344CB8AC3E}">
        <p14:creationId xmlns:p14="http://schemas.microsoft.com/office/powerpoint/2010/main" val="244103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dirty="0"/>
              <a:t>SOAP vs REST</a:t>
            </a:r>
            <a:endParaRPr lang="en-GB" dirty="0"/>
          </a:p>
        </p:txBody>
      </p:sp>
      <p:pic>
        <p:nvPicPr>
          <p:cNvPr id="1026" name="Picture 2" descr="REST vs. SOAP">
            <a:extLst>
              <a:ext uri="{FF2B5EF4-FFF2-40B4-BE49-F238E27FC236}">
                <a16:creationId xmlns:a16="http://schemas.microsoft.com/office/drawing/2014/main" id="{4FB1C592-45E3-4D53-9BB7-6A898B30A9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174638" y="1565940"/>
            <a:ext cx="5717311" cy="45643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86DAC39-796E-4653-BA15-5EE6D2454FB1}"/>
              </a:ext>
            </a:extLst>
          </p:cNvPr>
          <p:cNvSpPr/>
          <p:nvPr/>
        </p:nvSpPr>
        <p:spPr>
          <a:xfrm>
            <a:off x="126638" y="6353008"/>
            <a:ext cx="10947762" cy="369332"/>
          </a:xfrm>
          <a:prstGeom prst="rect">
            <a:avLst/>
          </a:prstGeom>
        </p:spPr>
        <p:txBody>
          <a:bodyPr wrap="square">
            <a:spAutoFit/>
          </a:bodyPr>
          <a:lstStyle/>
          <a:p>
            <a:r>
              <a:rPr lang="en-US" dirty="0">
                <a:hlinkClick r:id="rId4"/>
              </a:rPr>
              <a:t>https://www.progress.com/documentation/sitefinity-cms/for-developers-restful-wcf-services-in-sitefinity</a:t>
            </a:r>
            <a:endParaRPr lang="en-US" dirty="0"/>
          </a:p>
        </p:txBody>
      </p:sp>
    </p:spTree>
    <p:extLst>
      <p:ext uri="{BB962C8B-B14F-4D97-AF65-F5344CB8AC3E}">
        <p14:creationId xmlns:p14="http://schemas.microsoft.com/office/powerpoint/2010/main" val="77820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69F7-C554-44D0-8058-D99D5E74CA1D}"/>
              </a:ext>
            </a:extLst>
          </p:cNvPr>
          <p:cNvSpPr>
            <a:spLocks noGrp="1"/>
          </p:cNvSpPr>
          <p:nvPr>
            <p:ph type="title"/>
          </p:nvPr>
        </p:nvSpPr>
        <p:spPr>
          <a:xfrm>
            <a:off x="446314" y="493290"/>
            <a:ext cx="11174186" cy="604781"/>
          </a:xfrm>
        </p:spPr>
        <p:txBody>
          <a:bodyPr/>
          <a:lstStyle/>
          <a:p>
            <a:r>
              <a:rPr lang="en-US" dirty="0"/>
              <a:t>HTTP methods (verbs)</a:t>
            </a:r>
          </a:p>
        </p:txBody>
      </p:sp>
      <p:graphicFrame>
        <p:nvGraphicFramePr>
          <p:cNvPr id="4" name="Content Placeholder 3">
            <a:extLst>
              <a:ext uri="{FF2B5EF4-FFF2-40B4-BE49-F238E27FC236}">
                <a16:creationId xmlns:a16="http://schemas.microsoft.com/office/drawing/2014/main" id="{C3B5CA97-32AE-4FD5-BE97-399FA74FF109}"/>
              </a:ext>
            </a:extLst>
          </p:cNvPr>
          <p:cNvGraphicFramePr>
            <a:graphicFrameLocks noGrp="1"/>
          </p:cNvGraphicFramePr>
          <p:nvPr>
            <p:ph idx="1"/>
            <p:extLst>
              <p:ext uri="{D42A27DB-BD31-4B8C-83A1-F6EECF244321}">
                <p14:modId xmlns:p14="http://schemas.microsoft.com/office/powerpoint/2010/main" val="1409548182"/>
              </p:ext>
            </p:extLst>
          </p:nvPr>
        </p:nvGraphicFramePr>
        <p:xfrm>
          <a:off x="446088" y="1463675"/>
          <a:ext cx="11175335" cy="4053840"/>
        </p:xfrm>
        <a:graphic>
          <a:graphicData uri="http://schemas.openxmlformats.org/drawingml/2006/table">
            <a:tbl>
              <a:tblPr firstRow="1" bandRow="1">
                <a:tableStyleId>{5C22544A-7EE6-4342-B048-85BDC9FD1C3A}</a:tableStyleId>
              </a:tblPr>
              <a:tblGrid>
                <a:gridCol w="2032952">
                  <a:extLst>
                    <a:ext uri="{9D8B030D-6E8A-4147-A177-3AD203B41FA5}">
                      <a16:colId xmlns:a16="http://schemas.microsoft.com/office/drawing/2014/main" val="2083816180"/>
                    </a:ext>
                  </a:extLst>
                </a:gridCol>
                <a:gridCol w="1838960">
                  <a:extLst>
                    <a:ext uri="{9D8B030D-6E8A-4147-A177-3AD203B41FA5}">
                      <a16:colId xmlns:a16="http://schemas.microsoft.com/office/drawing/2014/main" val="3343543242"/>
                    </a:ext>
                  </a:extLst>
                </a:gridCol>
                <a:gridCol w="3352800">
                  <a:extLst>
                    <a:ext uri="{9D8B030D-6E8A-4147-A177-3AD203B41FA5}">
                      <a16:colId xmlns:a16="http://schemas.microsoft.com/office/drawing/2014/main" val="1493547964"/>
                    </a:ext>
                  </a:extLst>
                </a:gridCol>
                <a:gridCol w="3950623">
                  <a:extLst>
                    <a:ext uri="{9D8B030D-6E8A-4147-A177-3AD203B41FA5}">
                      <a16:colId xmlns:a16="http://schemas.microsoft.com/office/drawing/2014/main" val="2313246718"/>
                    </a:ext>
                  </a:extLst>
                </a:gridCol>
              </a:tblGrid>
              <a:tr h="370840">
                <a:tc>
                  <a:txBody>
                    <a:bodyPr/>
                    <a:lstStyle/>
                    <a:p>
                      <a:r>
                        <a:rPr lang="en-US" sz="3200" dirty="0"/>
                        <a:t>HTTP Verb</a:t>
                      </a:r>
                    </a:p>
                  </a:txBody>
                  <a:tcPr marL="152413" marR="152413"/>
                </a:tc>
                <a:tc>
                  <a:txBody>
                    <a:bodyPr/>
                    <a:lstStyle/>
                    <a:p>
                      <a:r>
                        <a:rPr lang="en-US" sz="3200" dirty="0"/>
                        <a:t>CRUD </a:t>
                      </a:r>
                    </a:p>
                  </a:txBody>
                  <a:tcPr marL="152413" marR="152413"/>
                </a:tc>
                <a:tc>
                  <a:txBody>
                    <a:bodyPr/>
                    <a:lstStyle/>
                    <a:p>
                      <a:r>
                        <a:rPr lang="en-US" sz="3200" dirty="0"/>
                        <a:t>API endpoint</a:t>
                      </a:r>
                    </a:p>
                  </a:txBody>
                  <a:tcPr marL="152413" marR="152413"/>
                </a:tc>
                <a:tc>
                  <a:txBody>
                    <a:bodyPr/>
                    <a:lstStyle/>
                    <a:p>
                      <a:r>
                        <a:rPr lang="en-US" sz="3200" dirty="0"/>
                        <a:t>Operation</a:t>
                      </a:r>
                    </a:p>
                  </a:txBody>
                  <a:tcPr marL="152413" marR="152413"/>
                </a:tc>
                <a:extLst>
                  <a:ext uri="{0D108BD9-81ED-4DB2-BD59-A6C34878D82A}">
                    <a16:rowId xmlns:a16="http://schemas.microsoft.com/office/drawing/2014/main" val="1652573502"/>
                  </a:ext>
                </a:extLst>
              </a:tr>
              <a:tr h="370840">
                <a:tc>
                  <a:txBody>
                    <a:bodyPr/>
                    <a:lstStyle/>
                    <a:p>
                      <a:r>
                        <a:rPr lang="en-US" sz="3200" dirty="0"/>
                        <a:t>GET</a:t>
                      </a:r>
                    </a:p>
                  </a:txBody>
                  <a:tcPr marL="152413" marR="152413"/>
                </a:tc>
                <a:tc>
                  <a:txBody>
                    <a:bodyPr/>
                    <a:lstStyle/>
                    <a:p>
                      <a:r>
                        <a:rPr lang="en-US" sz="3200" dirty="0"/>
                        <a:t>Read (All)</a:t>
                      </a:r>
                    </a:p>
                  </a:txBody>
                  <a:tcPr marL="152413" marR="152413"/>
                </a:tc>
                <a:tc>
                  <a:txBody>
                    <a:bodyPr/>
                    <a:lstStyle/>
                    <a:p>
                      <a:r>
                        <a:rPr lang="en-US" sz="3200" dirty="0"/>
                        <a:t>/users</a:t>
                      </a:r>
                    </a:p>
                  </a:txBody>
                  <a:tcPr marL="152413" marR="152413"/>
                </a:tc>
                <a:tc>
                  <a:txBody>
                    <a:bodyPr/>
                    <a:lstStyle/>
                    <a:p>
                      <a:r>
                        <a:rPr lang="en-US" sz="3200" dirty="0" err="1"/>
                        <a:t>listUsers</a:t>
                      </a:r>
                      <a:endParaRPr lang="en-US" sz="3200" dirty="0"/>
                    </a:p>
                  </a:txBody>
                  <a:tcPr marL="152413" marR="152413"/>
                </a:tc>
                <a:extLst>
                  <a:ext uri="{0D108BD9-81ED-4DB2-BD59-A6C34878D82A}">
                    <a16:rowId xmlns:a16="http://schemas.microsoft.com/office/drawing/2014/main" val="356639816"/>
                  </a:ext>
                </a:extLst>
              </a:tr>
              <a:tr h="370840">
                <a:tc>
                  <a:txBody>
                    <a:bodyPr/>
                    <a:lstStyle/>
                    <a:p>
                      <a:r>
                        <a:rPr lang="en-US" sz="3200" dirty="0"/>
                        <a:t>GET</a:t>
                      </a:r>
                    </a:p>
                  </a:txBody>
                  <a:tcPr marL="152413" marR="152413"/>
                </a:tc>
                <a:tc>
                  <a:txBody>
                    <a:bodyPr/>
                    <a:lstStyle/>
                    <a:p>
                      <a:r>
                        <a:rPr lang="en-US" sz="3200" dirty="0"/>
                        <a:t>Read (x)</a:t>
                      </a:r>
                    </a:p>
                  </a:txBody>
                  <a:tcPr marL="152413" marR="152413"/>
                </a:tc>
                <a:tc>
                  <a:txBody>
                    <a:bodyPr/>
                    <a:lstStyle/>
                    <a:p>
                      <a:r>
                        <a:rPr lang="en-US" sz="3200" dirty="0"/>
                        <a:t>/</a:t>
                      </a:r>
                      <a:r>
                        <a:rPr lang="en-US" sz="3200" dirty="0" err="1"/>
                        <a:t>users?name</a:t>
                      </a:r>
                      <a:r>
                        <a:rPr lang="en-US" sz="3200" dirty="0"/>
                        <a:t>=xxx</a:t>
                      </a:r>
                    </a:p>
                  </a:txBody>
                  <a:tcPr marL="152413" marR="152413"/>
                </a:tc>
                <a:tc>
                  <a:txBody>
                    <a:bodyPr/>
                    <a:lstStyle/>
                    <a:p>
                      <a:r>
                        <a:rPr lang="en-US" sz="3200" dirty="0" err="1"/>
                        <a:t>listUsers</a:t>
                      </a:r>
                      <a:r>
                        <a:rPr lang="en-US" sz="3200" dirty="0"/>
                        <a:t>(name)</a:t>
                      </a:r>
                    </a:p>
                  </a:txBody>
                  <a:tcPr marL="152413" marR="152413"/>
                </a:tc>
                <a:extLst>
                  <a:ext uri="{0D108BD9-81ED-4DB2-BD59-A6C34878D82A}">
                    <a16:rowId xmlns:a16="http://schemas.microsoft.com/office/drawing/2014/main" val="1229367630"/>
                  </a:ext>
                </a:extLst>
              </a:tr>
              <a:tr h="370840">
                <a:tc>
                  <a:txBody>
                    <a:bodyPr/>
                    <a:lstStyle/>
                    <a:p>
                      <a:r>
                        <a:rPr lang="en-US" sz="3200" dirty="0"/>
                        <a:t>GET</a:t>
                      </a:r>
                    </a:p>
                  </a:txBody>
                  <a:tcPr marL="152413" marR="152413"/>
                </a:tc>
                <a:tc>
                  <a:txBody>
                    <a:bodyPr/>
                    <a:lstStyle/>
                    <a:p>
                      <a:r>
                        <a:rPr lang="en-US" sz="3200" dirty="0"/>
                        <a:t>Read</a:t>
                      </a:r>
                    </a:p>
                  </a:txBody>
                  <a:tcPr marL="152413" marR="152413"/>
                </a:tc>
                <a:tc>
                  <a:txBody>
                    <a:bodyPr/>
                    <a:lstStyle/>
                    <a:p>
                      <a:r>
                        <a:rPr lang="en-US" sz="3200" dirty="0"/>
                        <a:t>/users/1</a:t>
                      </a:r>
                    </a:p>
                  </a:txBody>
                  <a:tcPr marL="152413" marR="152413"/>
                </a:tc>
                <a:tc>
                  <a:txBody>
                    <a:bodyPr/>
                    <a:lstStyle/>
                    <a:p>
                      <a:r>
                        <a:rPr lang="en-US" sz="3200" dirty="0" err="1"/>
                        <a:t>getUser</a:t>
                      </a:r>
                      <a:endParaRPr lang="en-US" sz="3200" dirty="0"/>
                    </a:p>
                  </a:txBody>
                  <a:tcPr marL="152413" marR="152413"/>
                </a:tc>
                <a:extLst>
                  <a:ext uri="{0D108BD9-81ED-4DB2-BD59-A6C34878D82A}">
                    <a16:rowId xmlns:a16="http://schemas.microsoft.com/office/drawing/2014/main" val="1490526264"/>
                  </a:ext>
                </a:extLst>
              </a:tr>
              <a:tr h="370840">
                <a:tc>
                  <a:txBody>
                    <a:bodyPr/>
                    <a:lstStyle/>
                    <a:p>
                      <a:r>
                        <a:rPr lang="en-US" sz="3200" dirty="0"/>
                        <a:t>POST</a:t>
                      </a:r>
                    </a:p>
                  </a:txBody>
                  <a:tcPr marL="152413" marR="152413"/>
                </a:tc>
                <a:tc>
                  <a:txBody>
                    <a:bodyPr/>
                    <a:lstStyle/>
                    <a:p>
                      <a:r>
                        <a:rPr lang="en-US" sz="3200" dirty="0"/>
                        <a:t>Create</a:t>
                      </a:r>
                    </a:p>
                  </a:txBody>
                  <a:tcPr marL="152413" marR="152413"/>
                </a:tc>
                <a:tc>
                  <a:txBody>
                    <a:bodyPr/>
                    <a:lstStyle/>
                    <a:p>
                      <a:r>
                        <a:rPr lang="en-US" sz="3200" dirty="0"/>
                        <a:t>/users</a:t>
                      </a:r>
                    </a:p>
                  </a:txBody>
                  <a:tcPr marL="152413" marR="152413"/>
                </a:tc>
                <a:tc>
                  <a:txBody>
                    <a:bodyPr/>
                    <a:lstStyle/>
                    <a:p>
                      <a:r>
                        <a:rPr lang="en-US" sz="3200" dirty="0" err="1"/>
                        <a:t>addNewUser</a:t>
                      </a:r>
                      <a:endParaRPr lang="en-US" sz="3200" dirty="0"/>
                    </a:p>
                  </a:txBody>
                  <a:tcPr marL="152413" marR="152413"/>
                </a:tc>
                <a:extLst>
                  <a:ext uri="{0D108BD9-81ED-4DB2-BD59-A6C34878D82A}">
                    <a16:rowId xmlns:a16="http://schemas.microsoft.com/office/drawing/2014/main" val="2200967217"/>
                  </a:ext>
                </a:extLst>
              </a:tr>
              <a:tr h="370840">
                <a:tc>
                  <a:txBody>
                    <a:bodyPr/>
                    <a:lstStyle/>
                    <a:p>
                      <a:r>
                        <a:rPr lang="en-US" sz="3200" dirty="0"/>
                        <a:t>PUT</a:t>
                      </a:r>
                    </a:p>
                  </a:txBody>
                  <a:tcPr marL="152413" marR="152413"/>
                </a:tc>
                <a:tc>
                  <a:txBody>
                    <a:bodyPr/>
                    <a:lstStyle/>
                    <a:p>
                      <a:r>
                        <a:rPr lang="en-US" sz="3200" dirty="0"/>
                        <a:t>Update</a:t>
                      </a:r>
                    </a:p>
                  </a:txBody>
                  <a:tcPr marL="152413" marR="152413"/>
                </a:tc>
                <a:tc>
                  <a:txBody>
                    <a:bodyPr/>
                    <a:lstStyle/>
                    <a:p>
                      <a:r>
                        <a:rPr lang="en-US" sz="3200" dirty="0"/>
                        <a:t>/users/1</a:t>
                      </a:r>
                    </a:p>
                  </a:txBody>
                  <a:tcPr marL="152413" marR="152413"/>
                </a:tc>
                <a:tc>
                  <a:txBody>
                    <a:bodyPr/>
                    <a:lstStyle/>
                    <a:p>
                      <a:r>
                        <a:rPr lang="en-US" sz="3200" dirty="0" err="1"/>
                        <a:t>updateUser</a:t>
                      </a:r>
                      <a:endParaRPr lang="en-US" sz="3200" dirty="0"/>
                    </a:p>
                  </a:txBody>
                  <a:tcPr marL="152413" marR="152413"/>
                </a:tc>
                <a:extLst>
                  <a:ext uri="{0D108BD9-81ED-4DB2-BD59-A6C34878D82A}">
                    <a16:rowId xmlns:a16="http://schemas.microsoft.com/office/drawing/2014/main" val="1387583847"/>
                  </a:ext>
                </a:extLst>
              </a:tr>
              <a:tr h="370840">
                <a:tc>
                  <a:txBody>
                    <a:bodyPr/>
                    <a:lstStyle/>
                    <a:p>
                      <a:r>
                        <a:rPr lang="en-US" sz="3200" dirty="0"/>
                        <a:t>DELETE</a:t>
                      </a:r>
                    </a:p>
                  </a:txBody>
                  <a:tcPr marL="152413" marR="152413"/>
                </a:tc>
                <a:tc>
                  <a:txBody>
                    <a:bodyPr/>
                    <a:lstStyle/>
                    <a:p>
                      <a:r>
                        <a:rPr lang="en-US" sz="3200" dirty="0"/>
                        <a:t>Delete</a:t>
                      </a:r>
                    </a:p>
                  </a:txBody>
                  <a:tcPr marL="152413" marR="152413"/>
                </a:tc>
                <a:tc>
                  <a:txBody>
                    <a:bodyPr/>
                    <a:lstStyle/>
                    <a:p>
                      <a:r>
                        <a:rPr lang="en-US" sz="3200" dirty="0"/>
                        <a:t>/users/1</a:t>
                      </a:r>
                    </a:p>
                  </a:txBody>
                  <a:tcPr marL="152413" marR="152413"/>
                </a:tc>
                <a:tc>
                  <a:txBody>
                    <a:bodyPr/>
                    <a:lstStyle/>
                    <a:p>
                      <a:r>
                        <a:rPr lang="en-US" sz="3200" dirty="0" err="1"/>
                        <a:t>deleteUser</a:t>
                      </a:r>
                      <a:endParaRPr lang="en-US" sz="3200" dirty="0"/>
                    </a:p>
                  </a:txBody>
                  <a:tcPr marL="152413" marR="152413"/>
                </a:tc>
                <a:extLst>
                  <a:ext uri="{0D108BD9-81ED-4DB2-BD59-A6C34878D82A}">
                    <a16:rowId xmlns:a16="http://schemas.microsoft.com/office/drawing/2014/main" val="2458626201"/>
                  </a:ext>
                </a:extLst>
              </a:tr>
            </a:tbl>
          </a:graphicData>
        </a:graphic>
      </p:graphicFrame>
      <p:sp>
        <p:nvSpPr>
          <p:cNvPr id="3" name="Rectangle 2">
            <a:extLst>
              <a:ext uri="{FF2B5EF4-FFF2-40B4-BE49-F238E27FC236}">
                <a16:creationId xmlns:a16="http://schemas.microsoft.com/office/drawing/2014/main" id="{263382CD-5C63-4933-9932-D87AC9692C49}"/>
              </a:ext>
            </a:extLst>
          </p:cNvPr>
          <p:cNvSpPr/>
          <p:nvPr/>
        </p:nvSpPr>
        <p:spPr>
          <a:xfrm>
            <a:off x="0" y="6488668"/>
            <a:ext cx="7193280" cy="369332"/>
          </a:xfrm>
          <a:prstGeom prst="rect">
            <a:avLst/>
          </a:prstGeom>
        </p:spPr>
        <p:txBody>
          <a:bodyPr wrap="square">
            <a:spAutoFit/>
          </a:bodyPr>
          <a:lstStyle/>
          <a:p>
            <a:pPr lvl="0">
              <a:defRPr/>
            </a:pPr>
            <a:r>
              <a:rPr lang="en-US" dirty="0">
                <a:hlinkClick r:id="rId3"/>
              </a:rPr>
              <a:t>https://slashs10.wordpress.com/2017/03/09/rest-api-and-http-method/</a:t>
            </a:r>
            <a:endParaRPr lang="en-US" dirty="0"/>
          </a:p>
        </p:txBody>
      </p:sp>
    </p:spTree>
    <p:extLst>
      <p:ext uri="{BB962C8B-B14F-4D97-AF65-F5344CB8AC3E}">
        <p14:creationId xmlns:p14="http://schemas.microsoft.com/office/powerpoint/2010/main" val="472168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69F7-C554-44D0-8058-D99D5E74CA1D}"/>
              </a:ext>
            </a:extLst>
          </p:cNvPr>
          <p:cNvSpPr>
            <a:spLocks noGrp="1"/>
          </p:cNvSpPr>
          <p:nvPr>
            <p:ph type="title"/>
          </p:nvPr>
        </p:nvSpPr>
        <p:spPr/>
        <p:txBody>
          <a:bodyPr/>
          <a:lstStyle/>
          <a:p>
            <a:r>
              <a:rPr lang="en-US" dirty="0"/>
              <a:t>HTTP methods (verbs)</a:t>
            </a:r>
          </a:p>
        </p:txBody>
      </p:sp>
      <p:graphicFrame>
        <p:nvGraphicFramePr>
          <p:cNvPr id="4" name="Content Placeholder 3">
            <a:extLst>
              <a:ext uri="{FF2B5EF4-FFF2-40B4-BE49-F238E27FC236}">
                <a16:creationId xmlns:a16="http://schemas.microsoft.com/office/drawing/2014/main" id="{C3B5CA97-32AE-4FD5-BE97-399FA74FF109}"/>
              </a:ext>
            </a:extLst>
          </p:cNvPr>
          <p:cNvGraphicFramePr>
            <a:graphicFrameLocks noGrp="1"/>
          </p:cNvGraphicFramePr>
          <p:nvPr>
            <p:ph idx="1"/>
            <p:extLst>
              <p:ext uri="{D42A27DB-BD31-4B8C-83A1-F6EECF244321}">
                <p14:modId xmlns:p14="http://schemas.microsoft.com/office/powerpoint/2010/main" val="2236508998"/>
              </p:ext>
            </p:extLst>
          </p:nvPr>
        </p:nvGraphicFramePr>
        <p:xfrm>
          <a:off x="446088" y="1463675"/>
          <a:ext cx="11173754" cy="4053840"/>
        </p:xfrm>
        <a:graphic>
          <a:graphicData uri="http://schemas.openxmlformats.org/drawingml/2006/table">
            <a:tbl>
              <a:tblPr firstRow="1" bandRow="1">
                <a:tableStyleId>{5C22544A-7EE6-4342-B048-85BDC9FD1C3A}</a:tableStyleId>
              </a:tblPr>
              <a:tblGrid>
                <a:gridCol w="1941512">
                  <a:extLst>
                    <a:ext uri="{9D8B030D-6E8A-4147-A177-3AD203B41FA5}">
                      <a16:colId xmlns:a16="http://schemas.microsoft.com/office/drawing/2014/main" val="2083816180"/>
                    </a:ext>
                  </a:extLst>
                </a:gridCol>
                <a:gridCol w="1991360">
                  <a:extLst>
                    <a:ext uri="{9D8B030D-6E8A-4147-A177-3AD203B41FA5}">
                      <a16:colId xmlns:a16="http://schemas.microsoft.com/office/drawing/2014/main" val="3343543242"/>
                    </a:ext>
                  </a:extLst>
                </a:gridCol>
                <a:gridCol w="3688080">
                  <a:extLst>
                    <a:ext uri="{9D8B030D-6E8A-4147-A177-3AD203B41FA5}">
                      <a16:colId xmlns:a16="http://schemas.microsoft.com/office/drawing/2014/main" val="1493547964"/>
                    </a:ext>
                  </a:extLst>
                </a:gridCol>
                <a:gridCol w="3552802">
                  <a:extLst>
                    <a:ext uri="{9D8B030D-6E8A-4147-A177-3AD203B41FA5}">
                      <a16:colId xmlns:a16="http://schemas.microsoft.com/office/drawing/2014/main" val="2313246718"/>
                    </a:ext>
                  </a:extLst>
                </a:gridCol>
              </a:tblGrid>
              <a:tr h="370840">
                <a:tc>
                  <a:txBody>
                    <a:bodyPr/>
                    <a:lstStyle/>
                    <a:p>
                      <a:r>
                        <a:rPr lang="en-US" sz="3200" dirty="0"/>
                        <a:t>HTTP Verb</a:t>
                      </a:r>
                    </a:p>
                  </a:txBody>
                  <a:tcPr marL="157008" marR="157008"/>
                </a:tc>
                <a:tc>
                  <a:txBody>
                    <a:bodyPr/>
                    <a:lstStyle/>
                    <a:p>
                      <a:r>
                        <a:rPr lang="en-US" sz="3200" dirty="0"/>
                        <a:t>CRUD </a:t>
                      </a:r>
                    </a:p>
                  </a:txBody>
                  <a:tcPr marL="157008" marR="157008"/>
                </a:tc>
                <a:tc>
                  <a:txBody>
                    <a:bodyPr/>
                    <a:lstStyle/>
                    <a:p>
                      <a:r>
                        <a:rPr lang="en-US" sz="3200" dirty="0"/>
                        <a:t>API endpoint</a:t>
                      </a:r>
                    </a:p>
                  </a:txBody>
                  <a:tcPr marL="157008" marR="157008"/>
                </a:tc>
                <a:tc>
                  <a:txBody>
                    <a:bodyPr/>
                    <a:lstStyle/>
                    <a:p>
                      <a:r>
                        <a:rPr lang="en-US" sz="3200" dirty="0"/>
                        <a:t>Operation</a:t>
                      </a:r>
                    </a:p>
                  </a:txBody>
                  <a:tcPr marL="157008" marR="157008"/>
                </a:tc>
                <a:extLst>
                  <a:ext uri="{0D108BD9-81ED-4DB2-BD59-A6C34878D82A}">
                    <a16:rowId xmlns:a16="http://schemas.microsoft.com/office/drawing/2014/main" val="1652573502"/>
                  </a:ext>
                </a:extLst>
              </a:tr>
              <a:tr h="370840">
                <a:tc>
                  <a:txBody>
                    <a:bodyPr/>
                    <a:lstStyle/>
                    <a:p>
                      <a:r>
                        <a:rPr lang="en-US" sz="3200" dirty="0"/>
                        <a:t>PUT</a:t>
                      </a:r>
                    </a:p>
                  </a:txBody>
                  <a:tcPr marL="157008" marR="1570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Update</a:t>
                      </a:r>
                    </a:p>
                  </a:txBody>
                  <a:tcPr marL="157008" marR="157008"/>
                </a:tc>
                <a:tc>
                  <a:txBody>
                    <a:bodyPr/>
                    <a:lstStyle/>
                    <a:p>
                      <a:r>
                        <a:rPr lang="en-US" sz="3200" dirty="0"/>
                        <a:t>/users/1/roles/1</a:t>
                      </a:r>
                    </a:p>
                  </a:txBody>
                  <a:tcPr marL="157008" marR="157008"/>
                </a:tc>
                <a:tc>
                  <a:txBody>
                    <a:bodyPr/>
                    <a:lstStyle/>
                    <a:p>
                      <a:r>
                        <a:rPr lang="en-US" sz="3200" dirty="0" err="1"/>
                        <a:t>addNewUserRole</a:t>
                      </a:r>
                      <a:endParaRPr lang="en-US" sz="3200" dirty="0"/>
                    </a:p>
                  </a:txBody>
                  <a:tcPr marL="157008" marR="157008"/>
                </a:tc>
                <a:extLst>
                  <a:ext uri="{0D108BD9-81ED-4DB2-BD59-A6C34878D82A}">
                    <a16:rowId xmlns:a16="http://schemas.microsoft.com/office/drawing/2014/main" val="356639816"/>
                  </a:ext>
                </a:extLst>
              </a:tr>
              <a:tr h="370840">
                <a:tc>
                  <a:txBody>
                    <a:bodyPr/>
                    <a:lstStyle/>
                    <a:p>
                      <a:r>
                        <a:rPr lang="en-US" sz="3200" dirty="0"/>
                        <a:t>DELETE</a:t>
                      </a:r>
                    </a:p>
                  </a:txBody>
                  <a:tcPr marL="157008" marR="157008"/>
                </a:tc>
                <a:tc>
                  <a:txBody>
                    <a:bodyPr/>
                    <a:lstStyle/>
                    <a:p>
                      <a:r>
                        <a:rPr lang="en-US" sz="3200" dirty="0"/>
                        <a:t>Delete</a:t>
                      </a:r>
                    </a:p>
                  </a:txBody>
                  <a:tcPr marL="157008" marR="157008"/>
                </a:tc>
                <a:tc>
                  <a:txBody>
                    <a:bodyPr/>
                    <a:lstStyle/>
                    <a:p>
                      <a:r>
                        <a:rPr lang="en-US" sz="3200" dirty="0"/>
                        <a:t>/users/1/roles/1</a:t>
                      </a:r>
                    </a:p>
                  </a:txBody>
                  <a:tcPr marL="157008" marR="157008"/>
                </a:tc>
                <a:tc>
                  <a:txBody>
                    <a:bodyPr/>
                    <a:lstStyle/>
                    <a:p>
                      <a:r>
                        <a:rPr lang="en-US" sz="3200" dirty="0" err="1"/>
                        <a:t>deleteUserRole</a:t>
                      </a:r>
                      <a:endParaRPr lang="en-US" sz="3200" dirty="0"/>
                    </a:p>
                  </a:txBody>
                  <a:tcPr marL="157008" marR="157008"/>
                </a:tc>
                <a:extLst>
                  <a:ext uri="{0D108BD9-81ED-4DB2-BD59-A6C34878D82A}">
                    <a16:rowId xmlns:a16="http://schemas.microsoft.com/office/drawing/2014/main" val="1490526264"/>
                  </a:ext>
                </a:extLst>
              </a:tr>
              <a:tr h="370840">
                <a:tc>
                  <a:txBody>
                    <a:bodyPr/>
                    <a:lstStyle/>
                    <a:p>
                      <a:r>
                        <a:rPr lang="en-US" sz="3200" dirty="0"/>
                        <a:t>GET</a:t>
                      </a:r>
                    </a:p>
                  </a:txBody>
                  <a:tcPr marL="157008" marR="157008"/>
                </a:tc>
                <a:tc>
                  <a:txBody>
                    <a:bodyPr/>
                    <a:lstStyle/>
                    <a:p>
                      <a:r>
                        <a:rPr lang="en-US" sz="3200" dirty="0"/>
                        <a:t>Read (All)</a:t>
                      </a:r>
                    </a:p>
                  </a:txBody>
                  <a:tcPr marL="157008" marR="157008"/>
                </a:tc>
                <a:tc>
                  <a:txBody>
                    <a:bodyPr/>
                    <a:lstStyle/>
                    <a:p>
                      <a:r>
                        <a:rPr lang="en-US" sz="3200" dirty="0"/>
                        <a:t>/users/1/roles</a:t>
                      </a:r>
                    </a:p>
                  </a:txBody>
                  <a:tcPr marL="157008" marR="157008"/>
                </a:tc>
                <a:tc>
                  <a:txBody>
                    <a:bodyPr/>
                    <a:lstStyle/>
                    <a:p>
                      <a:r>
                        <a:rPr lang="en-US" sz="3200" dirty="0" err="1"/>
                        <a:t>listUserRoles</a:t>
                      </a:r>
                      <a:endParaRPr lang="en-US" sz="3200" dirty="0"/>
                    </a:p>
                  </a:txBody>
                  <a:tcPr marL="157008" marR="157008"/>
                </a:tc>
                <a:extLst>
                  <a:ext uri="{0D108BD9-81ED-4DB2-BD59-A6C34878D82A}">
                    <a16:rowId xmlns:a16="http://schemas.microsoft.com/office/drawing/2014/main" val="2200967217"/>
                  </a:ext>
                </a:extLst>
              </a:tr>
              <a:tr h="370840">
                <a:tc>
                  <a:txBody>
                    <a:bodyPr/>
                    <a:lstStyle/>
                    <a:p>
                      <a:r>
                        <a:rPr lang="en-US" sz="3200" dirty="0"/>
                        <a:t>GET</a:t>
                      </a:r>
                    </a:p>
                  </a:txBody>
                  <a:tcPr marL="157008" marR="157008"/>
                </a:tc>
                <a:tc>
                  <a:txBody>
                    <a:bodyPr/>
                    <a:lstStyle/>
                    <a:p>
                      <a:r>
                        <a:rPr lang="en-US" sz="3200" dirty="0"/>
                        <a:t>Read</a:t>
                      </a:r>
                    </a:p>
                  </a:txBody>
                  <a:tcPr marL="157008" marR="157008"/>
                </a:tc>
                <a:tc>
                  <a:txBody>
                    <a:bodyPr/>
                    <a:lstStyle/>
                    <a:p>
                      <a:r>
                        <a:rPr lang="en-US" sz="3200" dirty="0"/>
                        <a:t>/users/1/department</a:t>
                      </a:r>
                    </a:p>
                  </a:txBody>
                  <a:tcPr marL="157008" marR="157008"/>
                </a:tc>
                <a:tc>
                  <a:txBody>
                    <a:bodyPr/>
                    <a:lstStyle/>
                    <a:p>
                      <a:r>
                        <a:rPr lang="en-US" sz="3200" dirty="0" err="1"/>
                        <a:t>getUserDepartment</a:t>
                      </a:r>
                      <a:endParaRPr lang="en-US" sz="3200" dirty="0"/>
                    </a:p>
                  </a:txBody>
                  <a:tcPr marL="157008" marR="157008"/>
                </a:tc>
                <a:extLst>
                  <a:ext uri="{0D108BD9-81ED-4DB2-BD59-A6C34878D82A}">
                    <a16:rowId xmlns:a16="http://schemas.microsoft.com/office/drawing/2014/main" val="1387583847"/>
                  </a:ext>
                </a:extLst>
              </a:tr>
              <a:tr h="370840">
                <a:tc>
                  <a:txBody>
                    <a:bodyPr/>
                    <a:lstStyle/>
                    <a:p>
                      <a:r>
                        <a:rPr lang="en-US" sz="3200" dirty="0"/>
                        <a:t>GET</a:t>
                      </a:r>
                    </a:p>
                  </a:txBody>
                  <a:tcPr marL="157008" marR="157008"/>
                </a:tc>
                <a:tc>
                  <a:txBody>
                    <a:bodyPr/>
                    <a:lstStyle/>
                    <a:p>
                      <a:r>
                        <a:rPr lang="en-US" sz="3200" dirty="0"/>
                        <a:t>Read (All)</a:t>
                      </a:r>
                    </a:p>
                  </a:txBody>
                  <a:tcPr marL="157008" marR="157008"/>
                </a:tc>
                <a:tc>
                  <a:txBody>
                    <a:bodyPr/>
                    <a:lstStyle/>
                    <a:p>
                      <a:r>
                        <a:rPr lang="en-US" sz="3200" dirty="0"/>
                        <a:t>/departments</a:t>
                      </a:r>
                    </a:p>
                  </a:txBody>
                  <a:tcPr marL="157008" marR="157008"/>
                </a:tc>
                <a:tc>
                  <a:txBody>
                    <a:bodyPr/>
                    <a:lstStyle/>
                    <a:p>
                      <a:r>
                        <a:rPr lang="en-US" sz="3200" dirty="0" err="1"/>
                        <a:t>listDepartments</a:t>
                      </a:r>
                      <a:endParaRPr lang="en-US" sz="3200" dirty="0"/>
                    </a:p>
                  </a:txBody>
                  <a:tcPr marL="157008" marR="157008"/>
                </a:tc>
                <a:extLst>
                  <a:ext uri="{0D108BD9-81ED-4DB2-BD59-A6C34878D82A}">
                    <a16:rowId xmlns:a16="http://schemas.microsoft.com/office/drawing/2014/main" val="3622120753"/>
                  </a:ext>
                </a:extLst>
              </a:tr>
              <a:tr h="370840">
                <a:tc>
                  <a:txBody>
                    <a:bodyPr/>
                    <a:lstStyle/>
                    <a:p>
                      <a:r>
                        <a:rPr lang="en-US" sz="3200" dirty="0"/>
                        <a:t>GET</a:t>
                      </a:r>
                    </a:p>
                  </a:txBody>
                  <a:tcPr marL="157008" marR="157008"/>
                </a:tc>
                <a:tc>
                  <a:txBody>
                    <a:bodyPr/>
                    <a:lstStyle/>
                    <a:p>
                      <a:r>
                        <a:rPr lang="en-US" sz="3200" dirty="0"/>
                        <a:t>Read</a:t>
                      </a:r>
                    </a:p>
                  </a:txBody>
                  <a:tcPr marL="157008" marR="157008"/>
                </a:tc>
                <a:tc>
                  <a:txBody>
                    <a:bodyPr/>
                    <a:lstStyle/>
                    <a:p>
                      <a:r>
                        <a:rPr lang="en-US" sz="3200" dirty="0"/>
                        <a:t>/departments/1</a:t>
                      </a:r>
                    </a:p>
                  </a:txBody>
                  <a:tcPr marL="157008" marR="157008"/>
                </a:tc>
                <a:tc>
                  <a:txBody>
                    <a:bodyPr/>
                    <a:lstStyle/>
                    <a:p>
                      <a:r>
                        <a:rPr lang="en-US" sz="3200" dirty="0" err="1"/>
                        <a:t>getDepartment</a:t>
                      </a:r>
                      <a:endParaRPr lang="en-US" sz="3200" dirty="0"/>
                    </a:p>
                  </a:txBody>
                  <a:tcPr marL="157008" marR="157008"/>
                </a:tc>
                <a:extLst>
                  <a:ext uri="{0D108BD9-81ED-4DB2-BD59-A6C34878D82A}">
                    <a16:rowId xmlns:a16="http://schemas.microsoft.com/office/drawing/2014/main" val="2458626201"/>
                  </a:ext>
                </a:extLst>
              </a:tr>
            </a:tbl>
          </a:graphicData>
        </a:graphic>
      </p:graphicFrame>
    </p:spTree>
    <p:extLst>
      <p:ext uri="{BB962C8B-B14F-4D97-AF65-F5344CB8AC3E}">
        <p14:creationId xmlns:p14="http://schemas.microsoft.com/office/powerpoint/2010/main" val="28287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C6E4-EE03-4112-B46E-35F576C926A5}"/>
              </a:ext>
            </a:extLst>
          </p:cNvPr>
          <p:cNvSpPr>
            <a:spLocks noGrp="1"/>
          </p:cNvSpPr>
          <p:nvPr>
            <p:ph type="title"/>
          </p:nvPr>
        </p:nvSpPr>
        <p:spPr>
          <a:xfrm>
            <a:off x="446314" y="493290"/>
            <a:ext cx="11174186" cy="604781"/>
          </a:xfrm>
        </p:spPr>
        <p:txBody>
          <a:bodyPr/>
          <a:lstStyle/>
          <a:p>
            <a:r>
              <a:rPr lang="en-US" dirty="0"/>
              <a:t>Good Practices for API Design</a:t>
            </a:r>
          </a:p>
        </p:txBody>
      </p:sp>
      <p:sp>
        <p:nvSpPr>
          <p:cNvPr id="4" name="Content Placeholder 3">
            <a:extLst>
              <a:ext uri="{FF2B5EF4-FFF2-40B4-BE49-F238E27FC236}">
                <a16:creationId xmlns:a16="http://schemas.microsoft.com/office/drawing/2014/main" id="{7DFC796A-6767-4F2D-9FFB-D5CD649A7C1D}"/>
              </a:ext>
            </a:extLst>
          </p:cNvPr>
          <p:cNvSpPr>
            <a:spLocks noGrp="1"/>
          </p:cNvSpPr>
          <p:nvPr>
            <p:ph idx="1"/>
          </p:nvPr>
        </p:nvSpPr>
        <p:spPr>
          <a:xfrm>
            <a:off x="436155" y="1138711"/>
            <a:ext cx="9419045" cy="5109690"/>
          </a:xfrm>
        </p:spPr>
        <p:txBody>
          <a:bodyPr/>
          <a:lstStyle/>
          <a:p>
            <a:pPr marL="0" indent="0">
              <a:lnSpc>
                <a:spcPct val="90000"/>
              </a:lnSpc>
              <a:buNone/>
            </a:pPr>
            <a:r>
              <a:rPr lang="en-US" sz="2400" dirty="0"/>
              <a:t>1. Use nouns but no verbs</a:t>
            </a:r>
          </a:p>
          <a:p>
            <a:pPr marL="0" indent="0">
              <a:lnSpc>
                <a:spcPct val="90000"/>
              </a:lnSpc>
              <a:buNone/>
            </a:pPr>
            <a:r>
              <a:rPr lang="en-US" sz="2400" dirty="0"/>
              <a:t>2. GET method and query parameters should not alter the state</a:t>
            </a:r>
          </a:p>
          <a:p>
            <a:pPr marL="0" indent="0">
              <a:lnSpc>
                <a:spcPct val="90000"/>
              </a:lnSpc>
              <a:buNone/>
            </a:pPr>
            <a:r>
              <a:rPr lang="en-US" sz="2400" dirty="0"/>
              <a:t>3. Use plural nouns</a:t>
            </a:r>
          </a:p>
          <a:p>
            <a:pPr marL="0" indent="0">
              <a:lnSpc>
                <a:spcPct val="90000"/>
              </a:lnSpc>
              <a:buNone/>
            </a:pPr>
            <a:r>
              <a:rPr lang="en-US" sz="2400" dirty="0"/>
              <a:t>4. Use sub-resources for relations</a:t>
            </a:r>
          </a:p>
          <a:p>
            <a:pPr marL="0" indent="0">
              <a:lnSpc>
                <a:spcPct val="90000"/>
              </a:lnSpc>
              <a:buNone/>
            </a:pPr>
            <a:r>
              <a:rPr lang="en-US" sz="2400" dirty="0"/>
              <a:t>5. Use HTTP headers for serialization formats</a:t>
            </a:r>
          </a:p>
          <a:p>
            <a:pPr marL="0" indent="0">
              <a:lnSpc>
                <a:spcPct val="90000"/>
              </a:lnSpc>
              <a:buNone/>
            </a:pPr>
            <a:r>
              <a:rPr lang="en-US" sz="2400" dirty="0"/>
              <a:t>6. Use HATEOAS</a:t>
            </a:r>
          </a:p>
          <a:p>
            <a:pPr marL="0" indent="0">
              <a:lnSpc>
                <a:spcPct val="90000"/>
              </a:lnSpc>
              <a:buNone/>
            </a:pPr>
            <a:r>
              <a:rPr lang="en-US" sz="2400" dirty="0"/>
              <a:t>7. Provide filtering, sorting, field selection and paging for collections</a:t>
            </a:r>
          </a:p>
          <a:p>
            <a:pPr marL="0" indent="0">
              <a:lnSpc>
                <a:spcPct val="90000"/>
              </a:lnSpc>
              <a:buNone/>
            </a:pPr>
            <a:r>
              <a:rPr lang="en-US" sz="2400" dirty="0"/>
              <a:t>8. Version your API</a:t>
            </a:r>
          </a:p>
          <a:p>
            <a:pPr marL="0" indent="0">
              <a:lnSpc>
                <a:spcPct val="90000"/>
              </a:lnSpc>
              <a:buNone/>
            </a:pPr>
            <a:r>
              <a:rPr lang="en-US" sz="2400" dirty="0"/>
              <a:t>9. Handle Errors with HTTP status codes</a:t>
            </a:r>
          </a:p>
        </p:txBody>
      </p:sp>
      <p:pic>
        <p:nvPicPr>
          <p:cNvPr id="1026" name="Picture 2" descr="20140602_restful_api_checklist_img">
            <a:extLst>
              <a:ext uri="{FF2B5EF4-FFF2-40B4-BE49-F238E27FC236}">
                <a16:creationId xmlns:a16="http://schemas.microsoft.com/office/drawing/2014/main" id="{B25C8A98-B6DA-4ABE-BB39-81FFC5059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7679" y="1138711"/>
            <a:ext cx="4084321" cy="22962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B8AD2AA-10E3-4C3A-8167-4D140488941E}"/>
              </a:ext>
            </a:extLst>
          </p:cNvPr>
          <p:cNvSpPr/>
          <p:nvPr/>
        </p:nvSpPr>
        <p:spPr>
          <a:xfrm>
            <a:off x="172719" y="6364710"/>
            <a:ext cx="8707845" cy="369332"/>
          </a:xfrm>
          <a:prstGeom prst="rect">
            <a:avLst/>
          </a:prstGeom>
        </p:spPr>
        <p:txBody>
          <a:bodyPr wrap="square">
            <a:spAutoFit/>
          </a:bodyPr>
          <a:lstStyle/>
          <a:p>
            <a:r>
              <a:rPr lang="en-US" dirty="0">
                <a:hlinkClick r:id="rId4"/>
              </a:rPr>
              <a:t>https://blog.mwaysolutions.com/2014/06/05/10-best-practices-for-better-restful-api/</a:t>
            </a:r>
            <a:endParaRPr lang="en-US" dirty="0"/>
          </a:p>
        </p:txBody>
      </p:sp>
      <p:sp>
        <p:nvSpPr>
          <p:cNvPr id="3" name="Rectangle 2">
            <a:extLst>
              <a:ext uri="{FF2B5EF4-FFF2-40B4-BE49-F238E27FC236}">
                <a16:creationId xmlns:a16="http://schemas.microsoft.com/office/drawing/2014/main" id="{76848B32-B11B-4A07-A78A-ADC132107CA0}"/>
              </a:ext>
            </a:extLst>
          </p:cNvPr>
          <p:cNvSpPr/>
          <p:nvPr/>
        </p:nvSpPr>
        <p:spPr>
          <a:xfrm>
            <a:off x="172719" y="5995378"/>
            <a:ext cx="8950960" cy="369332"/>
          </a:xfrm>
          <a:prstGeom prst="rect">
            <a:avLst/>
          </a:prstGeom>
        </p:spPr>
        <p:txBody>
          <a:bodyPr wrap="square">
            <a:spAutoFit/>
          </a:bodyPr>
          <a:lstStyle/>
          <a:p>
            <a:pPr lvl="0">
              <a:defRPr/>
            </a:pPr>
            <a:r>
              <a:rPr lang="en-US" dirty="0">
                <a:hlinkClick r:id="rId5"/>
              </a:rPr>
              <a:t>https://medium.com/hashmapinc/rest-good-practices-for-api-design-881439796dc9</a:t>
            </a:r>
            <a:endParaRPr lang="en-US" dirty="0"/>
          </a:p>
        </p:txBody>
      </p:sp>
    </p:spTree>
    <p:extLst>
      <p:ext uri="{BB962C8B-B14F-4D97-AF65-F5344CB8AC3E}">
        <p14:creationId xmlns:p14="http://schemas.microsoft.com/office/powerpoint/2010/main" val="349391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07D8-2EC5-4C54-B272-1B98E04EB291}"/>
              </a:ext>
            </a:extLst>
          </p:cNvPr>
          <p:cNvSpPr>
            <a:spLocks noGrp="1"/>
          </p:cNvSpPr>
          <p:nvPr>
            <p:ph type="title"/>
          </p:nvPr>
        </p:nvSpPr>
        <p:spPr>
          <a:xfrm>
            <a:off x="446314" y="493290"/>
            <a:ext cx="11174186" cy="604781"/>
          </a:xfrm>
        </p:spPr>
        <p:txBody>
          <a:bodyPr/>
          <a:lstStyle/>
          <a:p>
            <a:r>
              <a:rPr lang="en-US" dirty="0"/>
              <a:t>HTTP Request</a:t>
            </a:r>
          </a:p>
        </p:txBody>
      </p:sp>
      <p:pic>
        <p:nvPicPr>
          <p:cNvPr id="4100" name="Picture 4" descr="https://www.ntu.edu.sg/home/ehchua/programming/webprogramming/images/HTTP_RequestMessage.png">
            <a:extLst>
              <a:ext uri="{FF2B5EF4-FFF2-40B4-BE49-F238E27FC236}">
                <a16:creationId xmlns:a16="http://schemas.microsoft.com/office/drawing/2014/main" id="{5432353C-E71F-457E-8549-B10E7993C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32" y="1190625"/>
            <a:ext cx="5705475" cy="23431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ntu.edu.sg/home/ehchua/programming/webprogramming/images/HTTP_RequestMessageExample.png">
            <a:extLst>
              <a:ext uri="{FF2B5EF4-FFF2-40B4-BE49-F238E27FC236}">
                <a16:creationId xmlns:a16="http://schemas.microsoft.com/office/drawing/2014/main" id="{D451D6AD-28DF-4810-B841-AC6F7D8D2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8756" y="3626331"/>
            <a:ext cx="8093194" cy="27265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5C66E94-FBC2-4E38-9702-C87FB90AE8E3}"/>
              </a:ext>
            </a:extLst>
          </p:cNvPr>
          <p:cNvSpPr/>
          <p:nvPr/>
        </p:nvSpPr>
        <p:spPr>
          <a:xfrm>
            <a:off x="0" y="6445405"/>
            <a:ext cx="9144000" cy="369332"/>
          </a:xfrm>
          <a:prstGeom prst="rect">
            <a:avLst/>
          </a:prstGeom>
        </p:spPr>
        <p:txBody>
          <a:bodyPr wrap="square">
            <a:spAutoFit/>
          </a:bodyPr>
          <a:lstStyle/>
          <a:p>
            <a:r>
              <a:rPr lang="en-US" dirty="0">
                <a:hlinkClick r:id="rId5"/>
              </a:rPr>
              <a:t>https://www.ntu.edu.sg/home/ehchua/programming/webprogramming/HTTP_Basics.html</a:t>
            </a:r>
            <a:endParaRPr lang="en-US" dirty="0"/>
          </a:p>
        </p:txBody>
      </p:sp>
    </p:spTree>
    <p:extLst>
      <p:ext uri="{BB962C8B-B14F-4D97-AF65-F5344CB8AC3E}">
        <p14:creationId xmlns:p14="http://schemas.microsoft.com/office/powerpoint/2010/main" val="4518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www.ntu.edu.sg/home/ehchua/programming/webprogramming/images/HTTP_ResponseMessageExample.png">
            <a:extLst>
              <a:ext uri="{FF2B5EF4-FFF2-40B4-BE49-F238E27FC236}">
                <a16:creationId xmlns:a16="http://schemas.microsoft.com/office/drawing/2014/main" id="{7B3F56BF-B693-4220-A95F-A5A1AD57C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525" y="3317794"/>
            <a:ext cx="8120062" cy="307962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www.ntu.edu.sg/home/ehchua/programming/webprogramming/images/HTTP_ResponseMessage.png">
            <a:extLst>
              <a:ext uri="{FF2B5EF4-FFF2-40B4-BE49-F238E27FC236}">
                <a16:creationId xmlns:a16="http://schemas.microsoft.com/office/drawing/2014/main" id="{C23C6918-85F3-4B2A-862E-0BECD6D61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178405"/>
            <a:ext cx="5864620" cy="2250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5007D8-2EC5-4C54-B272-1B98E04EB291}"/>
              </a:ext>
            </a:extLst>
          </p:cNvPr>
          <p:cNvSpPr>
            <a:spLocks noGrp="1"/>
          </p:cNvSpPr>
          <p:nvPr>
            <p:ph type="title"/>
          </p:nvPr>
        </p:nvSpPr>
        <p:spPr>
          <a:xfrm>
            <a:off x="446314" y="493290"/>
            <a:ext cx="11174186" cy="604781"/>
          </a:xfrm>
        </p:spPr>
        <p:txBody>
          <a:bodyPr/>
          <a:lstStyle/>
          <a:p>
            <a:r>
              <a:rPr lang="en-US" dirty="0"/>
              <a:t>HTTP Response</a:t>
            </a:r>
          </a:p>
        </p:txBody>
      </p:sp>
      <p:sp>
        <p:nvSpPr>
          <p:cNvPr id="5" name="Rectangle 4">
            <a:extLst>
              <a:ext uri="{FF2B5EF4-FFF2-40B4-BE49-F238E27FC236}">
                <a16:creationId xmlns:a16="http://schemas.microsoft.com/office/drawing/2014/main" id="{B91EAA8C-0D6E-4592-B4EF-066B86352DDF}"/>
              </a:ext>
            </a:extLst>
          </p:cNvPr>
          <p:cNvSpPr/>
          <p:nvPr/>
        </p:nvSpPr>
        <p:spPr>
          <a:xfrm>
            <a:off x="0" y="6445405"/>
            <a:ext cx="9144000" cy="369332"/>
          </a:xfrm>
          <a:prstGeom prst="rect">
            <a:avLst/>
          </a:prstGeom>
        </p:spPr>
        <p:txBody>
          <a:bodyPr wrap="square">
            <a:spAutoFit/>
          </a:bodyPr>
          <a:lstStyle/>
          <a:p>
            <a:r>
              <a:rPr lang="en-US" dirty="0">
                <a:hlinkClick r:id="rId5"/>
              </a:rPr>
              <a:t>https://www.ntu.edu.sg/home/ehchua/programming/webprogramming/HTTP_Basics.html</a:t>
            </a:r>
            <a:endParaRPr lang="en-US" dirty="0"/>
          </a:p>
        </p:txBody>
      </p:sp>
    </p:spTree>
    <p:extLst>
      <p:ext uri="{BB962C8B-B14F-4D97-AF65-F5344CB8AC3E}">
        <p14:creationId xmlns:p14="http://schemas.microsoft.com/office/powerpoint/2010/main" val="249005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C6E4-EE03-4112-B46E-35F576C926A5}"/>
              </a:ext>
            </a:extLst>
          </p:cNvPr>
          <p:cNvSpPr>
            <a:spLocks noGrp="1"/>
          </p:cNvSpPr>
          <p:nvPr>
            <p:ph type="title"/>
          </p:nvPr>
        </p:nvSpPr>
        <p:spPr/>
        <p:txBody>
          <a:bodyPr/>
          <a:lstStyle/>
          <a:p>
            <a:r>
              <a:rPr lang="en-US" dirty="0"/>
              <a:t>HTTP Message</a:t>
            </a:r>
          </a:p>
        </p:txBody>
      </p:sp>
      <p:sp>
        <p:nvSpPr>
          <p:cNvPr id="4" name="Content Placeholder 3">
            <a:extLst>
              <a:ext uri="{FF2B5EF4-FFF2-40B4-BE49-F238E27FC236}">
                <a16:creationId xmlns:a16="http://schemas.microsoft.com/office/drawing/2014/main" id="{7DFC796A-6767-4F2D-9FFB-D5CD649A7C1D}"/>
              </a:ext>
            </a:extLst>
          </p:cNvPr>
          <p:cNvSpPr>
            <a:spLocks noGrp="1"/>
          </p:cNvSpPr>
          <p:nvPr>
            <p:ph idx="1"/>
          </p:nvPr>
        </p:nvSpPr>
        <p:spPr/>
        <p:txBody>
          <a:bodyPr/>
          <a:lstStyle/>
          <a:p>
            <a:r>
              <a:rPr lang="en-US" dirty="0"/>
              <a:t>Request Headers</a:t>
            </a:r>
          </a:p>
          <a:p>
            <a:r>
              <a:rPr lang="en-US" dirty="0"/>
              <a:t>Method</a:t>
            </a:r>
          </a:p>
          <a:p>
            <a:r>
              <a:rPr lang="en-US" dirty="0"/>
              <a:t>Body</a:t>
            </a:r>
          </a:p>
          <a:p>
            <a:r>
              <a:rPr lang="en-US" dirty="0"/>
              <a:t>Response Headers</a:t>
            </a:r>
          </a:p>
          <a:p>
            <a:r>
              <a:rPr lang="en-US" dirty="0"/>
              <a:t>Status Code</a:t>
            </a:r>
          </a:p>
        </p:txBody>
      </p:sp>
    </p:spTree>
    <p:extLst>
      <p:ext uri="{BB962C8B-B14F-4D97-AF65-F5344CB8AC3E}">
        <p14:creationId xmlns:p14="http://schemas.microsoft.com/office/powerpoint/2010/main" val="98388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E1B26-2204-480B-897E-C4EE1750156E}"/>
              </a:ext>
            </a:extLst>
          </p:cNvPr>
          <p:cNvSpPr>
            <a:spLocks noGrp="1"/>
          </p:cNvSpPr>
          <p:nvPr>
            <p:ph type="title"/>
          </p:nvPr>
        </p:nvSpPr>
        <p:spPr>
          <a:xfrm>
            <a:off x="446314" y="493290"/>
            <a:ext cx="11174186" cy="604781"/>
          </a:xfrm>
        </p:spPr>
        <p:txBody>
          <a:bodyPr/>
          <a:lstStyle/>
          <a:p>
            <a:r>
              <a:rPr lang="en-US" dirty="0"/>
              <a:t>Request Headers</a:t>
            </a:r>
          </a:p>
        </p:txBody>
      </p:sp>
      <p:sp>
        <p:nvSpPr>
          <p:cNvPr id="5" name="Content Placeholder 4">
            <a:extLst>
              <a:ext uri="{FF2B5EF4-FFF2-40B4-BE49-F238E27FC236}">
                <a16:creationId xmlns:a16="http://schemas.microsoft.com/office/drawing/2014/main" id="{83B1D1E7-F745-4792-B574-D4F83133EE10}"/>
              </a:ext>
            </a:extLst>
          </p:cNvPr>
          <p:cNvSpPr>
            <a:spLocks noGrp="1"/>
          </p:cNvSpPr>
          <p:nvPr>
            <p:ph idx="1"/>
          </p:nvPr>
        </p:nvSpPr>
        <p:spPr/>
        <p:txBody>
          <a:bodyPr/>
          <a:lstStyle/>
          <a:p>
            <a:r>
              <a:rPr lang="en-US" dirty="0"/>
              <a:t>Host</a:t>
            </a:r>
          </a:p>
          <a:p>
            <a:r>
              <a:rPr lang="en-US" dirty="0"/>
              <a:t>Accept</a:t>
            </a:r>
          </a:p>
          <a:p>
            <a:r>
              <a:rPr lang="en-US" dirty="0"/>
              <a:t>Content-length</a:t>
            </a:r>
          </a:p>
          <a:p>
            <a:r>
              <a:rPr lang="en-US" dirty="0"/>
              <a:t>Content-type</a:t>
            </a:r>
          </a:p>
          <a:p>
            <a:r>
              <a:rPr lang="en-US" dirty="0"/>
              <a:t>User-agent</a:t>
            </a:r>
          </a:p>
        </p:txBody>
      </p:sp>
      <p:sp>
        <p:nvSpPr>
          <p:cNvPr id="2" name="Rectangle 1">
            <a:extLst>
              <a:ext uri="{FF2B5EF4-FFF2-40B4-BE49-F238E27FC236}">
                <a16:creationId xmlns:a16="http://schemas.microsoft.com/office/drawing/2014/main" id="{EFF6A39E-28CA-4823-AB13-6D0D56D4F092}"/>
              </a:ext>
            </a:extLst>
          </p:cNvPr>
          <p:cNvSpPr/>
          <p:nvPr/>
        </p:nvSpPr>
        <p:spPr>
          <a:xfrm>
            <a:off x="0" y="6471722"/>
            <a:ext cx="5862502" cy="369332"/>
          </a:xfrm>
          <a:prstGeom prst="rect">
            <a:avLst/>
          </a:prstGeom>
        </p:spPr>
        <p:txBody>
          <a:bodyPr wrap="none">
            <a:spAutoFit/>
          </a:bodyPr>
          <a:lstStyle/>
          <a:p>
            <a:r>
              <a:rPr lang="en-US" dirty="0">
                <a:hlinkClick r:id="rId3"/>
              </a:rPr>
              <a:t>https://developer.mozilla.org/en-US/docs/Web/HTTP/</a:t>
            </a:r>
            <a:r>
              <a:rPr lang="en-US" dirty="0">
                <a:hlinkClick r:id="rId4"/>
              </a:rPr>
              <a:t>Messages </a:t>
            </a:r>
            <a:endParaRPr lang="en-US" dirty="0"/>
          </a:p>
        </p:txBody>
      </p:sp>
      <p:sp>
        <p:nvSpPr>
          <p:cNvPr id="3" name="Rectangle 2">
            <a:extLst>
              <a:ext uri="{FF2B5EF4-FFF2-40B4-BE49-F238E27FC236}">
                <a16:creationId xmlns:a16="http://schemas.microsoft.com/office/drawing/2014/main" id="{31C7F9A3-7999-4B41-B6BF-7056F4BB1DF5}"/>
              </a:ext>
            </a:extLst>
          </p:cNvPr>
          <p:cNvSpPr/>
          <p:nvPr/>
        </p:nvSpPr>
        <p:spPr>
          <a:xfrm>
            <a:off x="0" y="6010057"/>
            <a:ext cx="3689280" cy="461665"/>
          </a:xfrm>
          <a:prstGeom prst="rect">
            <a:avLst/>
          </a:prstGeom>
        </p:spPr>
        <p:txBody>
          <a:bodyPr wrap="none">
            <a:spAutoFit/>
          </a:bodyPr>
          <a:lstStyle/>
          <a:p>
            <a:r>
              <a:rPr lang="en-US" u="sng" dirty="0">
                <a:solidFill>
                  <a:srgbClr val="0563C1"/>
                </a:solidFill>
                <a:latin typeface="Calibri" panose="020F0502020204030204" pitchFamily="34" charset="0"/>
                <a:ea typeface="Calibri" panose="020F0502020204030204" pitchFamily="34" charset="0"/>
                <a:cs typeface="Cordia New" panose="020B0304020202020204" pitchFamily="34" charset="-34"/>
                <a:hlinkClick r:id="rId5"/>
              </a:rPr>
              <a:t>https://th.wikipedia.org/wiki/</a:t>
            </a:r>
            <a:r>
              <a:rPr lang="th-TH" sz="2400" u="sng" dirty="0">
                <a:solidFill>
                  <a:srgbClr val="0563C1"/>
                </a:solidFill>
                <a:latin typeface="Calibri" panose="020F0502020204030204" pitchFamily="34" charset="0"/>
                <a:ea typeface="Calibri" panose="020F0502020204030204" pitchFamily="34" charset="0"/>
                <a:cs typeface="Cordia New" panose="020B0304020202020204" pitchFamily="34" charset="-34"/>
                <a:hlinkClick r:id="rId5"/>
              </a:rPr>
              <a:t>เอชทีทีพี</a:t>
            </a:r>
            <a:endParaRPr lang="en-US" dirty="0"/>
          </a:p>
        </p:txBody>
      </p:sp>
    </p:spTree>
    <p:extLst>
      <p:ext uri="{BB962C8B-B14F-4D97-AF65-F5344CB8AC3E}">
        <p14:creationId xmlns:p14="http://schemas.microsoft.com/office/powerpoint/2010/main" val="56272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E1B26-2204-480B-897E-C4EE1750156E}"/>
              </a:ext>
            </a:extLst>
          </p:cNvPr>
          <p:cNvSpPr>
            <a:spLocks noGrp="1"/>
          </p:cNvSpPr>
          <p:nvPr>
            <p:ph type="title"/>
          </p:nvPr>
        </p:nvSpPr>
        <p:spPr>
          <a:xfrm>
            <a:off x="446314" y="493290"/>
            <a:ext cx="11174186" cy="604781"/>
          </a:xfrm>
        </p:spPr>
        <p:txBody>
          <a:bodyPr/>
          <a:lstStyle/>
          <a:p>
            <a:r>
              <a:rPr lang="en-US" dirty="0"/>
              <a:t>Method</a:t>
            </a:r>
          </a:p>
        </p:txBody>
      </p:sp>
      <p:sp>
        <p:nvSpPr>
          <p:cNvPr id="5" name="Content Placeholder 4">
            <a:extLst>
              <a:ext uri="{FF2B5EF4-FFF2-40B4-BE49-F238E27FC236}">
                <a16:creationId xmlns:a16="http://schemas.microsoft.com/office/drawing/2014/main" id="{83B1D1E7-F745-4792-B574-D4F83133EE10}"/>
              </a:ext>
            </a:extLst>
          </p:cNvPr>
          <p:cNvSpPr>
            <a:spLocks noGrp="1"/>
          </p:cNvSpPr>
          <p:nvPr>
            <p:ph idx="1"/>
          </p:nvPr>
        </p:nvSpPr>
        <p:spPr/>
        <p:txBody>
          <a:bodyPr/>
          <a:lstStyle/>
          <a:p>
            <a:r>
              <a:rPr lang="en-US" sz="2000" b="1" dirty="0"/>
              <a:t>GET</a:t>
            </a:r>
            <a:r>
              <a:rPr lang="en-US" sz="2000" dirty="0"/>
              <a:t> — Asks the server to retrieve a resource.</a:t>
            </a:r>
          </a:p>
          <a:p>
            <a:r>
              <a:rPr lang="en-US" sz="2000" b="1" dirty="0"/>
              <a:t>POST</a:t>
            </a:r>
            <a:r>
              <a:rPr lang="en-US" sz="2000" dirty="0"/>
              <a:t> — Asks the server to create a new resource.</a:t>
            </a:r>
          </a:p>
          <a:p>
            <a:r>
              <a:rPr lang="en-US" sz="2000" b="1" dirty="0"/>
              <a:t>PUT</a:t>
            </a:r>
            <a:r>
              <a:rPr lang="en-US" sz="2000" dirty="0"/>
              <a:t> — Asks the server to edit/update an existing resource.</a:t>
            </a:r>
          </a:p>
          <a:p>
            <a:r>
              <a:rPr lang="en-US" sz="2000" b="1" dirty="0"/>
              <a:t>DELETE</a:t>
            </a:r>
            <a:r>
              <a:rPr lang="en-US" sz="2000" dirty="0"/>
              <a:t> — Asks the server to delete a resource.</a:t>
            </a:r>
          </a:p>
        </p:txBody>
      </p:sp>
    </p:spTree>
    <p:extLst>
      <p:ext uri="{BB962C8B-B14F-4D97-AF65-F5344CB8AC3E}">
        <p14:creationId xmlns:p14="http://schemas.microsoft.com/office/powerpoint/2010/main" val="129033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E1B26-2204-480B-897E-C4EE1750156E}"/>
              </a:ext>
            </a:extLst>
          </p:cNvPr>
          <p:cNvSpPr>
            <a:spLocks noGrp="1"/>
          </p:cNvSpPr>
          <p:nvPr>
            <p:ph type="title"/>
          </p:nvPr>
        </p:nvSpPr>
        <p:spPr>
          <a:xfrm>
            <a:off x="446314" y="493290"/>
            <a:ext cx="11174186" cy="604781"/>
          </a:xfrm>
        </p:spPr>
        <p:txBody>
          <a:bodyPr/>
          <a:lstStyle/>
          <a:p>
            <a:r>
              <a:rPr lang="en-US" dirty="0"/>
              <a:t>Body</a:t>
            </a:r>
          </a:p>
        </p:txBody>
      </p:sp>
      <p:sp>
        <p:nvSpPr>
          <p:cNvPr id="5" name="Content Placeholder 4">
            <a:extLst>
              <a:ext uri="{FF2B5EF4-FFF2-40B4-BE49-F238E27FC236}">
                <a16:creationId xmlns:a16="http://schemas.microsoft.com/office/drawing/2014/main" id="{83B1D1E7-F745-4792-B574-D4F83133EE10}"/>
              </a:ext>
            </a:extLst>
          </p:cNvPr>
          <p:cNvSpPr>
            <a:spLocks noGrp="1"/>
          </p:cNvSpPr>
          <p:nvPr>
            <p:ph idx="1"/>
          </p:nvPr>
        </p:nvSpPr>
        <p:spPr/>
        <p:txBody>
          <a:bodyPr/>
          <a:lstStyle/>
          <a:p>
            <a:r>
              <a:rPr lang="en-US" sz="2000" b="1" dirty="0"/>
              <a:t>JSON </a:t>
            </a:r>
            <a:r>
              <a:rPr lang="en-US" sz="2000" dirty="0"/>
              <a:t>(application/json)</a:t>
            </a:r>
          </a:p>
          <a:p>
            <a:endParaRPr lang="en-US" sz="2000" dirty="0"/>
          </a:p>
          <a:p>
            <a:endParaRPr lang="en-US" sz="2000" dirty="0"/>
          </a:p>
          <a:p>
            <a:r>
              <a:rPr lang="en-US" sz="2000" b="1" dirty="0"/>
              <a:t>XML </a:t>
            </a:r>
            <a:r>
              <a:rPr lang="en-US" sz="2000" dirty="0"/>
              <a:t>(application/xml)</a:t>
            </a:r>
          </a:p>
          <a:p>
            <a:endParaRPr lang="en-US" sz="2000" b="1" dirty="0"/>
          </a:p>
          <a:p>
            <a:endParaRPr lang="en-US" sz="2000" b="1" dirty="0"/>
          </a:p>
          <a:p>
            <a:r>
              <a:rPr lang="en-US" sz="2000" b="1" dirty="0"/>
              <a:t>Text </a:t>
            </a:r>
            <a:r>
              <a:rPr lang="en-US" sz="2000" dirty="0"/>
              <a:t>(text/plain) (text/html)</a:t>
            </a:r>
          </a:p>
          <a:p>
            <a:r>
              <a:rPr lang="en-US" sz="2000" b="1" dirty="0"/>
              <a:t>Binary </a:t>
            </a:r>
            <a:r>
              <a:rPr lang="en-US" sz="2000" dirty="0"/>
              <a:t>(application/pdf) (</a:t>
            </a:r>
            <a:r>
              <a:rPr lang="en-US" dirty="0"/>
              <a:t>application/msword</a:t>
            </a:r>
            <a:r>
              <a:rPr lang="en-US" sz="2000" dirty="0"/>
              <a:t>) (image/png) (image/jpeg) </a:t>
            </a:r>
          </a:p>
        </p:txBody>
      </p:sp>
      <p:pic>
        <p:nvPicPr>
          <p:cNvPr id="7173" name="Picture 5" descr="https://cdn-images-1.medium.com/max/800/0*RGyvMHfNhD2o_kin.gif">
            <a:extLst>
              <a:ext uri="{FF2B5EF4-FFF2-40B4-BE49-F238E27FC236}">
                <a16:creationId xmlns:a16="http://schemas.microsoft.com/office/drawing/2014/main" id="{E5259BBC-2F6B-4E03-B68C-069197612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1897710"/>
            <a:ext cx="4668321" cy="112039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5" name="Picture 7" descr="https://cdn-images-1.medium.com/max/800/0*CeVfBzXABkeYmo90.gif">
            <a:extLst>
              <a:ext uri="{FF2B5EF4-FFF2-40B4-BE49-F238E27FC236}">
                <a16:creationId xmlns:a16="http://schemas.microsoft.com/office/drawing/2014/main" id="{BECC524B-AF2A-487A-979E-79AA8B916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25" y="3458542"/>
            <a:ext cx="4668320" cy="11670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9F3BD86-5849-4F8C-877A-9FA05BFBC6D5}"/>
              </a:ext>
            </a:extLst>
          </p:cNvPr>
          <p:cNvSpPr/>
          <p:nvPr/>
        </p:nvSpPr>
        <p:spPr>
          <a:xfrm>
            <a:off x="0" y="6483142"/>
            <a:ext cx="3853940" cy="369332"/>
          </a:xfrm>
          <a:prstGeom prst="rect">
            <a:avLst/>
          </a:prstGeom>
        </p:spPr>
        <p:txBody>
          <a:bodyPr wrap="none">
            <a:spAutoFit/>
          </a:bodyPr>
          <a:lstStyle/>
          <a:p>
            <a:r>
              <a:rPr lang="en-US" dirty="0">
                <a:hlinkClick r:id="rId5"/>
              </a:rPr>
              <a:t>https://en.wikipedia.org/wiki/Media_type</a:t>
            </a:r>
            <a:endParaRPr lang="en-US" dirty="0"/>
          </a:p>
        </p:txBody>
      </p:sp>
    </p:spTree>
    <p:extLst>
      <p:ext uri="{BB962C8B-B14F-4D97-AF65-F5344CB8AC3E}">
        <p14:creationId xmlns:p14="http://schemas.microsoft.com/office/powerpoint/2010/main" val="130704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E1B26-2204-480B-897E-C4EE1750156E}"/>
              </a:ext>
            </a:extLst>
          </p:cNvPr>
          <p:cNvSpPr>
            <a:spLocks noGrp="1"/>
          </p:cNvSpPr>
          <p:nvPr>
            <p:ph type="title"/>
          </p:nvPr>
        </p:nvSpPr>
        <p:spPr>
          <a:xfrm>
            <a:off x="446314" y="493290"/>
            <a:ext cx="11174186" cy="604781"/>
          </a:xfrm>
        </p:spPr>
        <p:txBody>
          <a:bodyPr/>
          <a:lstStyle/>
          <a:p>
            <a:r>
              <a:rPr lang="en-US" dirty="0"/>
              <a:t>Response Headers</a:t>
            </a:r>
          </a:p>
        </p:txBody>
      </p:sp>
      <p:sp>
        <p:nvSpPr>
          <p:cNvPr id="5" name="Content Placeholder 4">
            <a:extLst>
              <a:ext uri="{FF2B5EF4-FFF2-40B4-BE49-F238E27FC236}">
                <a16:creationId xmlns:a16="http://schemas.microsoft.com/office/drawing/2014/main" id="{83B1D1E7-F745-4792-B574-D4F83133EE10}"/>
              </a:ext>
            </a:extLst>
          </p:cNvPr>
          <p:cNvSpPr>
            <a:spLocks noGrp="1"/>
          </p:cNvSpPr>
          <p:nvPr>
            <p:ph idx="1"/>
          </p:nvPr>
        </p:nvSpPr>
        <p:spPr/>
        <p:txBody>
          <a:bodyPr/>
          <a:lstStyle/>
          <a:p>
            <a:r>
              <a:rPr lang="en-US" dirty="0"/>
              <a:t>Content-Type</a:t>
            </a:r>
          </a:p>
          <a:p>
            <a:r>
              <a:rPr lang="en-US" dirty="0"/>
              <a:t>Content-Length</a:t>
            </a:r>
          </a:p>
          <a:p>
            <a:r>
              <a:rPr lang="en-US" dirty="0"/>
              <a:t>Last-modified</a:t>
            </a:r>
          </a:p>
          <a:p>
            <a:r>
              <a:rPr lang="en-US" dirty="0" err="1"/>
              <a:t>Etag</a:t>
            </a:r>
            <a:endParaRPr lang="en-US" dirty="0"/>
          </a:p>
          <a:p>
            <a:r>
              <a:rPr lang="en-US" dirty="0"/>
              <a:t>Expires</a:t>
            </a:r>
          </a:p>
          <a:p>
            <a:r>
              <a:rPr lang="en-US" dirty="0"/>
              <a:t>Max-Age</a:t>
            </a:r>
          </a:p>
        </p:txBody>
      </p:sp>
      <p:sp>
        <p:nvSpPr>
          <p:cNvPr id="2" name="Rectangle 1">
            <a:extLst>
              <a:ext uri="{FF2B5EF4-FFF2-40B4-BE49-F238E27FC236}">
                <a16:creationId xmlns:a16="http://schemas.microsoft.com/office/drawing/2014/main" id="{8DBF445A-5AB0-48DA-A931-7A1F1CAB326C}"/>
              </a:ext>
            </a:extLst>
          </p:cNvPr>
          <p:cNvSpPr/>
          <p:nvPr/>
        </p:nvSpPr>
        <p:spPr>
          <a:xfrm>
            <a:off x="0" y="6488668"/>
            <a:ext cx="8016240" cy="369332"/>
          </a:xfrm>
          <a:prstGeom prst="rect">
            <a:avLst/>
          </a:prstGeom>
        </p:spPr>
        <p:txBody>
          <a:bodyPr wrap="square">
            <a:spAutoFit/>
          </a:bodyPr>
          <a:lstStyle/>
          <a:p>
            <a:r>
              <a:rPr lang="en-US" dirty="0">
                <a:hlinkClick r:id="rId3"/>
              </a:rPr>
              <a:t>https://betterexplained.com/articles/how-to-optimize-your-site-with-http-caching/</a:t>
            </a:r>
            <a:endParaRPr lang="en-US" dirty="0"/>
          </a:p>
        </p:txBody>
      </p:sp>
    </p:spTree>
    <p:extLst>
      <p:ext uri="{BB962C8B-B14F-4D97-AF65-F5344CB8AC3E}">
        <p14:creationId xmlns:p14="http://schemas.microsoft.com/office/powerpoint/2010/main" val="251654489"/>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supermarket">
      <a:majorFont>
        <a:latin typeface="supermarket"/>
        <a:ea typeface=""/>
        <a:cs typeface="supermarket"/>
      </a:majorFont>
      <a:minorFont>
        <a:latin typeface="supermarket"/>
        <a:ea typeface=""/>
        <a:cs typeface="supermarke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_Template_03_CA - v7" id="{215D63C3-B139-4AD7-9F60-51396BC82D2C}" vid="{FAE53EBD-DCD0-4C4A-8B10-EB06EA236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D8A4B1-1036-4F2B-9C1A-A86F68D3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439D9-8631-4FC1-BCE0-1BDB23425EE1}">
  <ds:schemaRefs>
    <ds:schemaRef ds:uri="http://schemas.microsoft.com/office/2006/documentManagement/types"/>
    <ds:schemaRef ds:uri="http://schemas.microsoft.com/office/infopath/2007/PartnerControls"/>
    <ds:schemaRef ds:uri="fb0879af-3eba-417a-a55a-ffe6dcd6ca77"/>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6dc4bcd6-49db-4c07-9060-8acfc67cef9f"/>
    <ds:schemaRef ds:uri="http://www.w3.org/XML/1998/namespace"/>
    <ds:schemaRef ds:uri="http://purl.org/dc/dcmitype/"/>
  </ds:schemaRefs>
</ds:datastoreItem>
</file>

<file path=customXml/itemProps3.xml><?xml version="1.0" encoding="utf-8"?>
<ds:datastoreItem xmlns:ds="http://schemas.openxmlformats.org/officeDocument/2006/customXml" ds:itemID="{723BE856-B6C2-4675-AE16-47A27D415D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1382</Words>
  <Application>Microsoft Office PowerPoint</Application>
  <PresentationFormat>Widescreen</PresentationFormat>
  <Paragraphs>277</Paragraphs>
  <Slides>23</Slides>
  <Notes>16</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supermarket</vt:lpstr>
      <vt:lpstr>Office Theme</vt:lpstr>
      <vt:lpstr>JavaEE Beginner</vt:lpstr>
      <vt:lpstr>HTTP Protocol</vt:lpstr>
      <vt:lpstr>HTTP Request</vt:lpstr>
      <vt:lpstr>HTTP Response</vt:lpstr>
      <vt:lpstr>HTTP Message</vt:lpstr>
      <vt:lpstr>Request Headers</vt:lpstr>
      <vt:lpstr>Method</vt:lpstr>
      <vt:lpstr>Body</vt:lpstr>
      <vt:lpstr>Response Headers</vt:lpstr>
      <vt:lpstr>Status Code</vt:lpstr>
      <vt:lpstr>Status Code</vt:lpstr>
      <vt:lpstr>HTTP vs HTTPS</vt:lpstr>
      <vt:lpstr>Apache Maven</vt:lpstr>
      <vt:lpstr>SOAP vs REST</vt:lpstr>
      <vt:lpstr>HTTP Message (SOAP)</vt:lpstr>
      <vt:lpstr>HTTP Message (REST)</vt:lpstr>
      <vt:lpstr>SOAP vs REST</vt:lpstr>
      <vt:lpstr>Idempotent &amp; non-Idempotent</vt:lpstr>
      <vt:lpstr>Idempotent &amp; non-Idempotent</vt:lpstr>
      <vt:lpstr>SOAP vs REST</vt:lpstr>
      <vt:lpstr>HTTP methods (verbs)</vt:lpstr>
      <vt:lpstr>HTTP methods (verbs)</vt:lpstr>
      <vt:lpstr>Good Practices for API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2019-05-16T04:46:15Z</dcterms:created>
  <dcterms:modified xsi:type="dcterms:W3CDTF">2019-05-16T10:02:38Z</dcterms:modified>
</cp:coreProperties>
</file>