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401-F68E-4AEE-B334-9EC06DC6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B05E6-6D54-4B28-8571-6CC8F040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49DE-39B1-4A47-A8CB-11EB7BD7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89AE-5A34-4D75-9CEA-AE7D0D62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43F1-09B3-4394-B2B7-9F8375E1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CA10-1C8C-4287-B4D5-231CE9E0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90B-0097-48E6-8AEC-BB84C32A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9CA5-F64C-45F3-AA45-25DE6CB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BEE0-F724-47E9-A072-A9F5196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B94B-AD0A-474E-B335-2551B7BE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FFB01-2215-4BE8-ACB4-9F09CA3A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F23E-3395-45A3-8768-23805AA59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2040-AA4A-445D-9B46-AB67A652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9227-9215-4B1E-995A-B1530101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EAC4-D2E2-4617-8DE3-70FB5A0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5DC1-DD6D-4FFB-AACF-D95EC944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4D35-4C6A-4D0C-AB34-265FF2CD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364E-AC1B-43C8-8045-D5D5D315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FEEE-601F-4025-B429-B82FE032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9083-C84C-4076-95EF-D254452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B0BE-4551-4E53-9487-FA191CE9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5713-8FE2-4475-B484-D818EEA4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D4B3-3890-4665-AA86-860E090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4485-CD3E-4D5F-87E8-AA09BDE2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861D-A066-4E51-8B70-92A82F8B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84B7-E31B-4472-AB84-F29440CA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D342-9244-4F17-9F00-38453D3C9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F363C-9F7F-4D4B-B25D-1CE34EE7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CBAF-0822-42DE-8902-E0530894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A2687-B48C-4C6D-9EBA-BCA30B12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15F8-A3A7-485B-9E47-0716575F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A77D-127E-4F17-B78B-387A0271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0288-8541-4CF3-B0FB-529EDDD3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1B9-5DC0-4A5E-B0A1-4C3A3518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518DB-E517-4F9A-956A-997259CAC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038A-547F-4FC3-8A6C-31AB687D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0D8DA-84CE-4971-8C0E-2DB84B5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83FDB-E568-485E-A8EE-FDD95744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B25CB-5FF1-40C2-A326-41CA3670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A51C-3DE9-4A98-B45C-BAB930F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F3F60-7F7D-4657-B530-6A98775F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4124D-C328-4526-B82E-F5E6E53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AA9C1-611D-422B-B7D1-C8D84449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FDDB2-FA50-417F-8DF3-9FB517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FA894-1F78-40F6-88BD-7E66886F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2FBF-6CE0-4DF8-AD7E-3DAE39DD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A4F1-34F7-4003-8A06-053B28F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01E2-55B5-4D67-8D12-3B79FD7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70CE5-3D38-448B-B3B4-9E2391DA7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C2EE5-AAD3-4DF5-9304-2969A18E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2B61-7EDB-4E81-960C-31E5B8A2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293FF-0156-4EFC-8B37-06C8B49E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85AA-0166-4586-915F-C1F88DA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0C601-7F52-4114-9EBE-EF7F789B0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8EC78-3C70-4B7E-8869-379FDD6B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70901-817B-487E-B861-6149E0CE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FFBF-70A8-4AEF-9CF7-98A19CCA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2658-C4E9-43E4-917F-77ACAC7B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2E4F-001A-4807-AA3B-8CC76D8C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3C67-7033-4634-86B3-D8263E76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2282-7FED-42B9-A1F5-7D70CC312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4E3A-7880-4925-9143-7B1DB881157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3638-2378-44E4-B37A-B4874BB4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F885-05F5-459F-9649-71166345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4C2F-4105-4461-A24C-61267F7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F11A1C-DD09-4204-8980-B5BD4D76B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 r="-1" b="1230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4A00-19B9-4F83-A571-CDA3D8FBC493}"/>
              </a:ext>
            </a:extLst>
          </p:cNvPr>
          <p:cNvSpPr txBox="1"/>
          <p:nvPr/>
        </p:nvSpPr>
        <p:spPr>
          <a:xfrm>
            <a:off x="1857828" y="116115"/>
            <a:ext cx="8331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latin typeface="Bookman Old Style"/>
                <a:cs typeface="Calibri"/>
              </a:rPr>
              <a:t>ทานบุฟเฟ่ต์</a:t>
            </a:r>
            <a:r>
              <a:rPr lang="en-US" sz="3600" b="1">
                <a:latin typeface="Bookman Old Style"/>
                <a:cs typeface="Calibri"/>
              </a:rPr>
              <a:t> (</a:t>
            </a:r>
            <a:r>
              <a:rPr lang="en-US" sz="3600" b="1" err="1">
                <a:latin typeface="Bookman Old Style"/>
                <a:cs typeface="Calibri"/>
              </a:rPr>
              <a:t>ไปตักเอง</a:t>
            </a:r>
            <a:r>
              <a:rPr lang="en-US" sz="3600" b="1">
                <a:latin typeface="Bookman Old Style"/>
                <a:cs typeface="Calibri"/>
              </a:rPr>
              <a:t> VS </a:t>
            </a:r>
            <a:r>
              <a:rPr lang="en-US" sz="3600" b="1" err="1">
                <a:latin typeface="Bookman Old Style"/>
                <a:cs typeface="Calibri"/>
              </a:rPr>
              <a:t>มีคนเสิร์ฟให้</a:t>
            </a:r>
            <a:r>
              <a:rPr lang="en-US" sz="3600" b="1">
                <a:latin typeface="Bookman Old Style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01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E7DE6AF-667E-425A-99AE-02A8D647025B}"/>
              </a:ext>
            </a:extLst>
          </p:cNvPr>
          <p:cNvGrpSpPr/>
          <p:nvPr/>
        </p:nvGrpSpPr>
        <p:grpSpPr>
          <a:xfrm>
            <a:off x="809297" y="830318"/>
            <a:ext cx="3846630" cy="5091118"/>
            <a:chOff x="290194" y="255169"/>
            <a:chExt cx="4884836" cy="62414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FE75A1-D140-4241-8AFD-EC8FD755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95" y="255169"/>
              <a:ext cx="4884835" cy="1788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06DDEB-FE6F-44F5-9189-E07DEF5B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95" y="2141316"/>
              <a:ext cx="4884835" cy="12184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7F8BA0-12EF-4666-8340-5A7EFDA17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194" y="3448377"/>
              <a:ext cx="4849016" cy="304820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AA11FA3-C155-4657-86FD-5DDA43E2A3D9}"/>
              </a:ext>
            </a:extLst>
          </p:cNvPr>
          <p:cNvSpPr/>
          <p:nvPr/>
        </p:nvSpPr>
        <p:spPr>
          <a:xfrm>
            <a:off x="12344400" y="914400"/>
            <a:ext cx="2370083" cy="99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ทุกวัน</a:t>
            </a:r>
          </a:p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อาทิตย์ละครั้ง</a:t>
            </a:r>
          </a:p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เดือนละ 1 – 2 ครั้ง</a:t>
            </a:r>
          </a:p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น้อยกว่าเดือนละ 1 – 2 ครั้ง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D9E65-0FB5-4055-A04A-F45E498CDDA1}"/>
              </a:ext>
            </a:extLst>
          </p:cNvPr>
          <p:cNvSpPr/>
          <p:nvPr/>
        </p:nvSpPr>
        <p:spPr>
          <a:xfrm>
            <a:off x="12344401" y="2044060"/>
            <a:ext cx="2370083" cy="63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ทาน</a:t>
            </a:r>
          </a:p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ไม่ทาน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0AEA2-2F97-490F-9715-D9F94B68C183}"/>
              </a:ext>
            </a:extLst>
          </p:cNvPr>
          <p:cNvSpPr/>
          <p:nvPr/>
        </p:nvSpPr>
        <p:spPr>
          <a:xfrm>
            <a:off x="12344400" y="2826589"/>
            <a:ext cx="2370083" cy="63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บริการตัวเอง ตักอาหารเอง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พนักงานบริการ พนักงานตักอาหารให้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DF4C72-0FF6-4602-961B-E7BCE2E2D712}"/>
              </a:ext>
            </a:extLst>
          </p:cNvPr>
          <p:cNvGrpSpPr/>
          <p:nvPr/>
        </p:nvGrpSpPr>
        <p:grpSpPr>
          <a:xfrm>
            <a:off x="6884276" y="761044"/>
            <a:ext cx="4181014" cy="5299488"/>
            <a:chOff x="6516993" y="118745"/>
            <a:chExt cx="5104766" cy="655446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254378-0E4B-422D-82D4-0791318A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993" y="118745"/>
              <a:ext cx="5104765" cy="212409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5B9CF1-967B-42E2-9C96-F9B078066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994" y="2327855"/>
              <a:ext cx="5104765" cy="21414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FBD1F4-C921-4CB6-868C-C97145BD6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6993" y="4537010"/>
              <a:ext cx="5104765" cy="2136202"/>
            </a:xfrm>
            <a:prstGeom prst="rect">
              <a:avLst/>
            </a:prstGeom>
          </p:spPr>
        </p:pic>
      </p:grp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2D0C0BF-A2B2-4FE0-93F3-C1F4F0C380F7}"/>
              </a:ext>
            </a:extLst>
          </p:cNvPr>
          <p:cNvSpPr/>
          <p:nvPr/>
        </p:nvSpPr>
        <p:spPr>
          <a:xfrm>
            <a:off x="5645713" y="827754"/>
            <a:ext cx="578648" cy="5146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6B115-715A-4C4B-A6C6-ED5FE73D37D7}"/>
              </a:ext>
            </a:extLst>
          </p:cNvPr>
          <p:cNvSpPr/>
          <p:nvPr/>
        </p:nvSpPr>
        <p:spPr>
          <a:xfrm>
            <a:off x="823400" y="210387"/>
            <a:ext cx="3818423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แบบสอบถาม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6C413-6650-4815-8AA0-41C6B9C94E39}"/>
              </a:ext>
            </a:extLst>
          </p:cNvPr>
          <p:cNvSpPr/>
          <p:nvPr/>
        </p:nvSpPr>
        <p:spPr>
          <a:xfrm>
            <a:off x="6884276" y="210387"/>
            <a:ext cx="4181013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ผลสำรวจเบื้องต้น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2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8FE14-A02D-47FC-AA56-FC02F5F4707B}"/>
              </a:ext>
            </a:extLst>
          </p:cNvPr>
          <p:cNvSpPr txBox="1"/>
          <p:nvPr/>
        </p:nvSpPr>
        <p:spPr>
          <a:xfrm>
            <a:off x="331164" y="856453"/>
            <a:ext cx="796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dirty="0"/>
              <a:t>H0: </a:t>
            </a:r>
            <a:r>
              <a:rPr lang="th-TH" dirty="0"/>
              <a:t>คนที่เลือกทานหรือไม่ทานบุฟเฟต์ช่วงโควิด และ ประเภทของการบริการ</a:t>
            </a:r>
            <a:r>
              <a:rPr lang="th-TH" b="1" dirty="0">
                <a:highlight>
                  <a:srgbClr val="FFFF00"/>
                </a:highlight>
              </a:rPr>
              <a:t>เป็นอิสระต่อกัน</a:t>
            </a:r>
          </a:p>
          <a:p>
            <a:r>
              <a:rPr lang="en-US" dirty="0"/>
              <a:t>H1: </a:t>
            </a:r>
            <a:r>
              <a:rPr lang="th-TH" dirty="0"/>
              <a:t>คนที่เลือกทานหรือไม่ทานบุฟเฟต์ช่วงโควิด และ ประเภทของการบริการ</a:t>
            </a:r>
            <a:r>
              <a:rPr lang="th-TH" b="1" dirty="0">
                <a:highlight>
                  <a:srgbClr val="FFFF00"/>
                </a:highlight>
              </a:rPr>
              <a:t>ไม่เป็นอิสระต่อกัน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0441029-D3B5-4717-8EDB-45BCC538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707" y="399972"/>
            <a:ext cx="2411737" cy="128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539FA-793F-4D0D-9D41-BC3927EF355E}"/>
              </a:ext>
            </a:extLst>
          </p:cNvPr>
          <p:cNvSpPr txBox="1"/>
          <p:nvPr/>
        </p:nvSpPr>
        <p:spPr>
          <a:xfrm>
            <a:off x="331163" y="5104604"/>
            <a:ext cx="996962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alibri"/>
              </a:rPr>
              <a:t>Chi-square (0.95, 1) = 3.84</a:t>
            </a:r>
          </a:p>
          <a:p>
            <a:r>
              <a:rPr lang="en-US" dirty="0" err="1">
                <a:highlight>
                  <a:srgbClr val="FFFF00"/>
                </a:highlight>
                <a:cs typeface="Calibri"/>
              </a:rPr>
              <a:t>เนื่องจากค่า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Chi square </a:t>
            </a:r>
            <a:r>
              <a:rPr lang="en-US" dirty="0" err="1">
                <a:highlight>
                  <a:srgbClr val="FFFF00"/>
                </a:highlight>
                <a:cs typeface="Calibri"/>
              </a:rPr>
              <a:t>ที่ได้ออกมา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0.87 </a:t>
            </a:r>
            <a:r>
              <a:rPr lang="en-US" dirty="0" err="1">
                <a:highlight>
                  <a:srgbClr val="FFFF00"/>
                </a:highlight>
                <a:cs typeface="Calibri"/>
              </a:rPr>
              <a:t>มีค่าน้อยกว่า</a:t>
            </a:r>
            <a:r>
              <a:rPr lang="en-US" dirty="0">
                <a:highlight>
                  <a:srgbClr val="FFFF00"/>
                </a:highlight>
                <a:cs typeface="Calibri"/>
              </a:rPr>
              <a:t> 3.84 </a:t>
            </a:r>
            <a:r>
              <a:rPr lang="en-US" dirty="0" err="1">
                <a:highlight>
                  <a:srgbClr val="FFFF00"/>
                </a:highlight>
                <a:cs typeface="Calibri"/>
              </a:rPr>
              <a:t>ดังนั้นจึงสรุปได้ว่า</a:t>
            </a:r>
            <a:r>
              <a:rPr lang="en-US" dirty="0">
                <a:highlight>
                  <a:srgbClr val="FFFF00"/>
                </a:highlight>
                <a:cs typeface="Calibri"/>
              </a:rPr>
              <a:t> </a:t>
            </a:r>
          </a:p>
          <a:p>
            <a:r>
              <a:rPr lang="th-TH" dirty="0">
                <a:highlight>
                  <a:srgbClr val="FFFF00"/>
                </a:highlight>
                <a:ea typeface="+mn-lt"/>
                <a:cs typeface="+mn-lt"/>
              </a:rPr>
              <a:t>คนที่เลือกทานหรือไม่ทานบุฟเฟต์ช่วงโควิด มีค่าไม่แตกต่างกัน อย่างมีนัยสำคัญที่ระดับความเชื่อมั่น 95%</a:t>
            </a:r>
            <a:endParaRPr lang="en-US" dirty="0"/>
          </a:p>
          <a:p>
            <a:endParaRPr lang="en-US" dirty="0">
              <a:highlight>
                <a:srgbClr val="FFFF00"/>
              </a:highlight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FAD8-5F41-4F20-869B-DF1038A69542}"/>
              </a:ext>
            </a:extLst>
          </p:cNvPr>
          <p:cNvSpPr/>
          <p:nvPr/>
        </p:nvSpPr>
        <p:spPr>
          <a:xfrm>
            <a:off x="331164" y="171624"/>
            <a:ext cx="6293156" cy="456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ผลการทบสอบ </a:t>
            </a:r>
            <a:r>
              <a:rPr lang="en-US" b="1" dirty="0"/>
              <a:t>A/B Testing </a:t>
            </a:r>
            <a:r>
              <a:rPr lang="th-TH" b="1" dirty="0"/>
              <a:t>ด้วย </a:t>
            </a:r>
            <a:r>
              <a:rPr lang="en-US" b="1" dirty="0"/>
              <a:t>Chi-square test of independence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18ABD-07A3-4A19-85CC-9FD37264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35" y="2007916"/>
            <a:ext cx="7211851" cy="25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52777-2618-41E2-9027-01480D57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4" y="1373557"/>
            <a:ext cx="10918785" cy="3841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8FE14-A02D-47FC-AA56-FC02F5F4707B}"/>
              </a:ext>
            </a:extLst>
          </p:cNvPr>
          <p:cNvSpPr txBox="1"/>
          <p:nvPr/>
        </p:nvSpPr>
        <p:spPr>
          <a:xfrm>
            <a:off x="381964" y="213360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AFC54228BB644B88085DE89773D991" ma:contentTypeVersion="8" ma:contentTypeDescription="Create a new document." ma:contentTypeScope="" ma:versionID="9fa6239c444e8bda415d12e98d99a5aa">
  <xsd:schema xmlns:xsd="http://www.w3.org/2001/XMLSchema" xmlns:xs="http://www.w3.org/2001/XMLSchema" xmlns:p="http://schemas.microsoft.com/office/2006/metadata/properties" xmlns:ns2="37ca40dd-0408-4bca-ab60-ac7e17dba21f" targetNamespace="http://schemas.microsoft.com/office/2006/metadata/properties" ma:root="true" ma:fieldsID="2886bf1a0eda774b4c05c98bf58f2ea5" ns2:_="">
    <xsd:import namespace="37ca40dd-0408-4bca-ab60-ac7e17dba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a40dd-0408-4bca-ab60-ac7e17dba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9BC733-5049-4E6D-8E5A-22BB492A5044}"/>
</file>

<file path=customXml/itemProps2.xml><?xml version="1.0" encoding="utf-8"?>
<ds:datastoreItem xmlns:ds="http://schemas.openxmlformats.org/officeDocument/2006/customXml" ds:itemID="{D97A1508-9F99-49D4-AD53-90D8A5B2F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3FBB32-32BE-4F49-B829-D8A8258A4C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176</Words>
  <Application>Microsoft Office PowerPoint</Application>
  <PresentationFormat>Widescreen</PresentationFormat>
  <Paragraphs>19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วรรณวณิช ช่อพันธ์เจริญ</dc:creator>
  <cp:lastModifiedBy>ภูมิ แก้วขาว</cp:lastModifiedBy>
  <cp:revision>4</cp:revision>
  <dcterms:created xsi:type="dcterms:W3CDTF">2021-04-17T03:37:37Z</dcterms:created>
  <dcterms:modified xsi:type="dcterms:W3CDTF">2021-04-18T04:45:30Z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0x01010029AFC54228BB644B88085DE89773D991</vt:lpwstr>
  </property>
</Properties>
</file>