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A4E"/>
    <a:srgbClr val="D744CD"/>
    <a:srgbClr val="D7D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144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8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8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E9E3-3388-864E-B6E9-7888727FCC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E0BF-B571-5945-ADA4-53FAF771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286945" y="1571541"/>
            <a:ext cx="850471" cy="69408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3370" y="233197"/>
            <a:ext cx="789772" cy="4784593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64703" y="2097488"/>
            <a:ext cx="739229" cy="62556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91" y="2723052"/>
            <a:ext cx="87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Venue/</a:t>
            </a:r>
            <a:r>
              <a:rPr lang="en-US" sz="700" dirty="0" smtClean="0">
                <a:latin typeface="Avenir Roman"/>
                <a:cs typeface="Avenir Roman"/>
              </a:rPr>
              <a:t>Event</a:t>
            </a:r>
          </a:p>
          <a:p>
            <a:pPr algn="ctr"/>
            <a:r>
              <a:rPr lang="en-US" sz="700" dirty="0" smtClean="0">
                <a:latin typeface="Avenir Roman"/>
                <a:cs typeface="Avenir Roman"/>
              </a:rPr>
              <a:t>(Sports Game)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8660" y="2425222"/>
            <a:ext cx="48018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70749" y="438462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0749" y="1598280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0749" y="2923107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57778" y="2149539"/>
            <a:ext cx="50445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Sounds, Lights, CO2, Heat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0673" y="2857748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Data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8688" y="587669"/>
            <a:ext cx="492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Camera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8688" y="1744241"/>
            <a:ext cx="492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Mic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5249" y="3077912"/>
            <a:ext cx="777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CO2 Sensor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0749" y="4345674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31783" y="4487841"/>
            <a:ext cx="84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Temperature Sensor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5249" y="43032"/>
            <a:ext cx="777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Input Devices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9997" y="4727336"/>
            <a:ext cx="385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venir Roman"/>
                <a:cs typeface="Avenir Roman"/>
              </a:rPr>
              <a:t>…</a:t>
            </a:r>
            <a:endParaRPr lang="en-US" sz="1000" dirty="0">
              <a:latin typeface="Avenir Roman"/>
              <a:cs typeface="Avenir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00211" y="89849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00211" y="433965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38150" y="239056"/>
            <a:ext cx="492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Screens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8150" y="588767"/>
            <a:ext cx="492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Lights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01949" y="789645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62977" y="931809"/>
            <a:ext cx="840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Confetti 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76720" y="2425820"/>
            <a:ext cx="46777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7503" y="2178247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Publish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4364" y="2169744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Subscribe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29178" y="233197"/>
            <a:ext cx="794684" cy="478498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29178" y="27701"/>
            <a:ext cx="777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Gateway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540640" y="2429366"/>
            <a:ext cx="29891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34090" y="587669"/>
            <a:ext cx="78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Microcontroller + </a:t>
            </a:r>
            <a:r>
              <a:rPr lang="en-US" sz="700" dirty="0" err="1" smtClean="0">
                <a:latin typeface="Avenir Roman"/>
                <a:cs typeface="Avenir Roman"/>
              </a:rPr>
              <a:t>SigFox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64829" y="1763401"/>
            <a:ext cx="95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Single board PC + </a:t>
            </a:r>
            <a:r>
              <a:rPr lang="en-US" sz="700" dirty="0" err="1" smtClean="0">
                <a:latin typeface="Avenir Roman"/>
                <a:cs typeface="Avenir Roman"/>
              </a:rPr>
              <a:t>Wi-FI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29178" y="3081476"/>
            <a:ext cx="78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Linux Box + 4G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34090" y="4517696"/>
            <a:ext cx="789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PC + 3G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23635" y="4721404"/>
            <a:ext cx="385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venir Roman"/>
                <a:cs typeface="Avenir Roman"/>
              </a:rPr>
              <a:t>…</a:t>
            </a:r>
            <a:endParaRPr lang="en-US" sz="1000" dirty="0">
              <a:latin typeface="Avenir Roman"/>
              <a:cs typeface="Avenir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868223" y="811831"/>
            <a:ext cx="29891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34157" y="1581627"/>
            <a:ext cx="181320" cy="181320"/>
          </a:xfrm>
          <a:prstGeom prst="rect">
            <a:avLst/>
          </a:prstGeom>
          <a:solidFill>
            <a:srgbClr val="D744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86945" y="232811"/>
            <a:ext cx="850471" cy="77187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230238" y="413186"/>
            <a:ext cx="181320" cy="181320"/>
          </a:xfrm>
          <a:prstGeom prst="rect">
            <a:avLst/>
          </a:prstGeom>
          <a:solidFill>
            <a:srgbClr val="D744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227347" y="2897483"/>
            <a:ext cx="181320" cy="181320"/>
          </a:xfrm>
          <a:prstGeom prst="rect">
            <a:avLst/>
          </a:prstGeom>
          <a:solidFill>
            <a:srgbClr val="D744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34157" y="4336376"/>
            <a:ext cx="181320" cy="181320"/>
          </a:xfrm>
          <a:prstGeom prst="rect">
            <a:avLst/>
          </a:prstGeom>
          <a:solidFill>
            <a:srgbClr val="D744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86946" y="28901"/>
            <a:ext cx="850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Azure Cloud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40005" y="532004"/>
            <a:ext cx="713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Publish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85811" y="2165860"/>
            <a:ext cx="579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Publish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01" name="Regular Pentagon 100"/>
          <p:cNvSpPr/>
          <p:nvPr/>
        </p:nvSpPr>
        <p:spPr>
          <a:xfrm>
            <a:off x="5593284" y="407020"/>
            <a:ext cx="236263" cy="225012"/>
          </a:xfrm>
          <a:prstGeom prst="pen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242956" y="687697"/>
            <a:ext cx="93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Virtual </a:t>
            </a:r>
            <a:r>
              <a:rPr lang="en-US" sz="700" dirty="0" smtClean="0">
                <a:latin typeface="Avenir Roman"/>
                <a:cs typeface="Avenir Roman"/>
              </a:rPr>
              <a:t>Machine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01476" y="1900728"/>
            <a:ext cx="7752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Raw Outputs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62" name="Regular Pentagon 61"/>
          <p:cNvSpPr/>
          <p:nvPr/>
        </p:nvSpPr>
        <p:spPr>
          <a:xfrm>
            <a:off x="5593284" y="1698048"/>
            <a:ext cx="236263" cy="225012"/>
          </a:xfrm>
          <a:prstGeom prst="pen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244409" y="1974886"/>
            <a:ext cx="93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Cognitive Services 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593284" y="1112907"/>
            <a:ext cx="0" cy="31910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16795" y="1119741"/>
            <a:ext cx="713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Pub/Sub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86945" y="2816404"/>
            <a:ext cx="850471" cy="7219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gular Pentagon 72"/>
          <p:cNvSpPr/>
          <p:nvPr/>
        </p:nvSpPr>
        <p:spPr>
          <a:xfrm>
            <a:off x="5593284" y="2990613"/>
            <a:ext cx="236263" cy="225012"/>
          </a:xfrm>
          <a:prstGeom prst="pen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242956" y="3271290"/>
            <a:ext cx="93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SQL DB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5588401" y="2398090"/>
            <a:ext cx="0" cy="31910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16795" y="2404924"/>
            <a:ext cx="713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venir Roman"/>
                <a:cs typeface="Avenir Roman"/>
              </a:rPr>
              <a:t>Pub/Sub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9816" y="230448"/>
            <a:ext cx="862375" cy="47747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118462" y="26501"/>
            <a:ext cx="12017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Open Experience API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5" name="Octagon 14"/>
          <p:cNvSpPr/>
          <p:nvPr/>
        </p:nvSpPr>
        <p:spPr>
          <a:xfrm>
            <a:off x="6602508" y="413725"/>
            <a:ext cx="249235" cy="249235"/>
          </a:xfrm>
          <a:prstGeom prst="octagon">
            <a:avLst/>
          </a:prstGeom>
          <a:solidFill>
            <a:srgbClr val="C83A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ctagon 78"/>
          <p:cNvSpPr/>
          <p:nvPr/>
        </p:nvSpPr>
        <p:spPr>
          <a:xfrm>
            <a:off x="6599015" y="1581627"/>
            <a:ext cx="249235" cy="249235"/>
          </a:xfrm>
          <a:prstGeom prst="octagon">
            <a:avLst/>
          </a:prstGeom>
          <a:solidFill>
            <a:srgbClr val="C83A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ctagon 79"/>
          <p:cNvSpPr/>
          <p:nvPr/>
        </p:nvSpPr>
        <p:spPr>
          <a:xfrm>
            <a:off x="6599015" y="2923107"/>
            <a:ext cx="249235" cy="249235"/>
          </a:xfrm>
          <a:prstGeom prst="octagon">
            <a:avLst/>
          </a:prstGeom>
          <a:solidFill>
            <a:srgbClr val="C83A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ctagon 80"/>
          <p:cNvSpPr/>
          <p:nvPr/>
        </p:nvSpPr>
        <p:spPr>
          <a:xfrm>
            <a:off x="6599015" y="4363859"/>
            <a:ext cx="249235" cy="249235"/>
          </a:xfrm>
          <a:prstGeom prst="octagon">
            <a:avLst/>
          </a:prstGeom>
          <a:solidFill>
            <a:srgbClr val="C83A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289816" y="695391"/>
            <a:ext cx="8055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Emotion API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08771" y="1877402"/>
            <a:ext cx="8055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Sound API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89816" y="3215625"/>
            <a:ext cx="8055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Attention API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08771" y="4623692"/>
            <a:ext cx="8055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Rowdiness API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288574" y="0"/>
            <a:ext cx="0" cy="51435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>
            <a:off x="7715703" y="438462"/>
            <a:ext cx="255892" cy="21654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494566" y="697136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Sports Game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078830" y="569234"/>
            <a:ext cx="467773" cy="0"/>
          </a:xfrm>
          <a:prstGeom prst="line">
            <a:avLst/>
          </a:prstGeom>
          <a:ln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76474" y="270291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Subscribe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6926429" y="744807"/>
            <a:ext cx="620174" cy="876646"/>
          </a:xfrm>
          <a:prstGeom prst="line">
            <a:avLst/>
          </a:prstGeom>
          <a:ln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976475" y="947819"/>
            <a:ext cx="617989" cy="3516034"/>
          </a:xfrm>
          <a:prstGeom prst="line">
            <a:avLst/>
          </a:prstGeom>
          <a:ln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993983" y="506593"/>
            <a:ext cx="29891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39154" y="243087"/>
            <a:ext cx="579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Publish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10" name="Isosceles Triangle 109"/>
          <p:cNvSpPr/>
          <p:nvPr/>
        </p:nvSpPr>
        <p:spPr>
          <a:xfrm>
            <a:off x="7705779" y="2212878"/>
            <a:ext cx="255892" cy="21654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69539" y="2471552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Concert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8020260" y="2322797"/>
            <a:ext cx="29891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65431" y="2059291"/>
            <a:ext cx="579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Publish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600211" y="1961814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00211" y="2305930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8438150" y="2111021"/>
            <a:ext cx="492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Screens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38150" y="2460732"/>
            <a:ext cx="492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Lights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601949" y="2655291"/>
            <a:ext cx="170586" cy="170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8262977" y="2797455"/>
            <a:ext cx="840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Sound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6932026" y="2476516"/>
            <a:ext cx="662438" cy="514097"/>
          </a:xfrm>
          <a:prstGeom prst="line">
            <a:avLst/>
          </a:prstGeom>
          <a:ln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926431" y="1762948"/>
            <a:ext cx="789272" cy="496398"/>
          </a:xfrm>
          <a:prstGeom prst="line">
            <a:avLst/>
          </a:prstGeom>
          <a:ln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798372" y="2672759"/>
            <a:ext cx="907407" cy="1586110"/>
          </a:xfrm>
          <a:prstGeom prst="line">
            <a:avLst/>
          </a:prstGeom>
          <a:ln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Isosceles Triangle 128"/>
          <p:cNvSpPr/>
          <p:nvPr/>
        </p:nvSpPr>
        <p:spPr>
          <a:xfrm>
            <a:off x="7732056" y="3545826"/>
            <a:ext cx="255892" cy="21654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495816" y="3804500"/>
            <a:ext cx="73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In Home Experience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6976475" y="3657679"/>
            <a:ext cx="694597" cy="860017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05881" y="4120278"/>
            <a:ext cx="579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Publish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7305" y="3680120"/>
            <a:ext cx="28187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839153" y="3415680"/>
            <a:ext cx="739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Subscribe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454154" y="3608482"/>
            <a:ext cx="57807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In Home Events</a:t>
            </a:r>
            <a:endParaRPr lang="en-US" sz="700" dirty="0"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57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1708" y="766748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HD Camera</a:t>
            </a:r>
            <a:endParaRPr lang="en-US" sz="700" dirty="0">
              <a:latin typeface="Avenir Roman"/>
              <a:cs typeface="Avenir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35970" y="966800"/>
            <a:ext cx="501913" cy="209290"/>
            <a:chOff x="616407" y="675341"/>
            <a:chExt cx="501913" cy="209290"/>
          </a:xfrm>
        </p:grpSpPr>
        <p:sp>
          <p:nvSpPr>
            <p:cNvPr id="4" name="Rectangle 3"/>
            <p:cNvSpPr/>
            <p:nvPr/>
          </p:nvSpPr>
          <p:spPr>
            <a:xfrm>
              <a:off x="616407" y="675341"/>
              <a:ext cx="501913" cy="209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2410" y="726670"/>
              <a:ext cx="113728" cy="1137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 rot="5400000">
            <a:off x="3997313" y="1814762"/>
            <a:ext cx="1745602" cy="19512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891280" y="1244473"/>
            <a:ext cx="2" cy="5979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100" y="1438167"/>
            <a:ext cx="3293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Bus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2650" y="3670758"/>
            <a:ext cx="1883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Laptop Running Mac OS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1665" y="1994143"/>
            <a:ext cx="1726957" cy="415498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Local HTML 5 Web Application takes a photo every 5 seconds and converts the image as a base64 encoded URI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43700" y="2499802"/>
            <a:ext cx="0" cy="309338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41666" y="2901631"/>
            <a:ext cx="172695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Local Node.JS app converts the encoded URI to an octet stream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85011" y="2827398"/>
            <a:ext cx="13388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Microsoft Cognitive Services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0908" y="3050207"/>
            <a:ext cx="1726957" cy="415498"/>
          </a:xfrm>
          <a:prstGeom prst="rect">
            <a:avLst/>
          </a:prstGeom>
          <a:solidFill>
            <a:srgbClr val="558ED5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MS Emotion Recognition API receives the data and detects every emotion for every face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0067" y="2485218"/>
            <a:ext cx="167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Avenir Roman"/>
                <a:cs typeface="Avenir Roman"/>
              </a:rPr>
              <a:t>API call to a Node.JS app endpoint with the encoded URL</a:t>
            </a:r>
            <a:endParaRPr lang="en-US" sz="700" dirty="0">
              <a:solidFill>
                <a:schemeClr val="bg1"/>
              </a:solidFill>
              <a:latin typeface="Avenir Roman"/>
              <a:cs typeface="Avenir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1665" y="3272597"/>
            <a:ext cx="172695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Sorts and creates SQL statements for every user from JSON object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680822" y="3144989"/>
            <a:ext cx="154729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86663" y="2693877"/>
            <a:ext cx="13414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REST POST call to MS Emotion Recognition API with binary data of image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680822" y="3365375"/>
            <a:ext cx="154729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86663" y="3380316"/>
            <a:ext cx="1341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Returns a response to with JSON object with every face, bounding rectangle, and emotions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117566" y="3870813"/>
            <a:ext cx="0" cy="309338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65748" y="3268244"/>
            <a:ext cx="1294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Microsoft Azure SQL DB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0448" y="3468302"/>
            <a:ext cx="1132045" cy="307777"/>
          </a:xfrm>
          <a:prstGeom prst="rect">
            <a:avLst/>
          </a:prstGeom>
          <a:solidFill>
            <a:srgbClr val="558ED5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This table has all the incoming emotion data 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260302" y="3517775"/>
            <a:ext cx="81504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52809" y="2200380"/>
            <a:ext cx="233773" cy="2337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9923" y="1867870"/>
            <a:ext cx="100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Eddystone Beacon with a URL 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089203" y="2310089"/>
            <a:ext cx="66819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97492" y="2020460"/>
            <a:ext cx="410682" cy="588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599452" y="1659500"/>
            <a:ext cx="131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Dynamic HTML website that uses JSON to fill in content 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95568" y="3908376"/>
            <a:ext cx="1294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Microsoft Azure SQL DB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68524" y="4108428"/>
            <a:ext cx="1132045" cy="415498"/>
          </a:xfrm>
          <a:prstGeom prst="rect">
            <a:avLst/>
          </a:prstGeom>
          <a:solidFill>
            <a:srgbClr val="558ED5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This table has all emotions mapped to some message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3170" y="2621769"/>
            <a:ext cx="156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Hits the Emotion API every n </a:t>
            </a:r>
            <a:r>
              <a:rPr lang="en-US" sz="700" dirty="0" smtClean="0">
                <a:latin typeface="Avenir Roman"/>
                <a:cs typeface="Avenir Roman"/>
              </a:rPr>
              <a:t>seconds to get the latest emotion and pull in the message associate with it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0295" y="384011"/>
            <a:ext cx="251784" cy="48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23170" y="138959"/>
            <a:ext cx="537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Phone</a:t>
            </a:r>
            <a:endParaRPr lang="en-US" sz="700" dirty="0">
              <a:latin typeface="Avenir Roman"/>
              <a:cs typeface="Avenir Roman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811439" y="989229"/>
            <a:ext cx="0" cy="8531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5131" y="1203275"/>
            <a:ext cx="232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venir Roman"/>
                <a:cs typeface="Avenir Roman"/>
              </a:rPr>
              <a:t>Physical Web – Bluetooth broadcasting URL to all nearby phones with physical capabilities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85080" y="965938"/>
            <a:ext cx="2345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1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19651" y="1438167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venir Roman"/>
                <a:cs typeface="Avenir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3720" y="2128389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venir Roman"/>
                <a:cs typeface="Avenir Roman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34395" y="2531739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venir Roman"/>
                <a:cs typeface="Avenir Roman"/>
              </a:rPr>
              <a:t>4</a:t>
            </a:r>
            <a:endParaRPr lang="en-US" sz="700" dirty="0">
              <a:solidFill>
                <a:srgbClr val="FFFFFF"/>
              </a:solidFill>
              <a:latin typeface="Avenir Roman"/>
              <a:cs typeface="Avenir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63721" y="2951922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venir Roman"/>
                <a:cs typeface="Avenir Roman"/>
              </a:rPr>
              <a:t>5</a:t>
            </a:r>
            <a:endParaRPr lang="en-US" sz="700" dirty="0">
              <a:solidFill>
                <a:srgbClr val="FFFFFF"/>
              </a:solidFill>
              <a:latin typeface="Avenir Roman"/>
              <a:cs typeface="Avenir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68658" y="2497707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venir Roman"/>
                <a:cs typeface="Avenir Roman"/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06160" y="2644404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venir Roman"/>
                <a:cs typeface="Avenir Roman"/>
              </a:rPr>
              <a:t>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45568" y="3776728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8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65362" y="3283137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venir Roman"/>
                <a:cs typeface="Avenir Roman"/>
              </a:rPr>
              <a:t>9</a:t>
            </a:r>
            <a:endParaRPr lang="en-US" sz="700" dirty="0">
              <a:solidFill>
                <a:srgbClr val="FFFFFF"/>
              </a:solidFill>
              <a:latin typeface="Avenir Roman"/>
              <a:cs typeface="Avenir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89962" y="3532516"/>
            <a:ext cx="776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Avenir Roman"/>
                <a:cs typeface="Avenir Roman"/>
              </a:rPr>
              <a:t>Makes SQL queries app</a:t>
            </a:r>
            <a:endParaRPr lang="en-US" sz="700" dirty="0">
              <a:latin typeface="Avenir Roman"/>
              <a:cs typeface="Avenir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49124" y="3270380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  <a:latin typeface="Avenir Roman"/>
                <a:cs typeface="Avenir Roman"/>
              </a:rPr>
              <a:t>10</a:t>
            </a:r>
            <a:endParaRPr lang="en-US" sz="700" dirty="0">
              <a:solidFill>
                <a:srgbClr val="000000"/>
              </a:solidFill>
              <a:latin typeface="Avenir Roman"/>
              <a:cs typeface="Avenir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81260" y="3530645"/>
            <a:ext cx="2844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  <a:latin typeface="Avenir Roman"/>
                <a:cs typeface="Avenir Roman"/>
              </a:rPr>
              <a:t>11</a:t>
            </a:r>
            <a:endParaRPr lang="en-US" sz="700" dirty="0">
              <a:solidFill>
                <a:srgbClr val="000000"/>
              </a:solidFill>
              <a:latin typeface="Avenir Roman"/>
              <a:cs typeface="Avenir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0" y="3268244"/>
            <a:ext cx="3373758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373758" y="-4351"/>
            <a:ext cx="0" cy="327259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653639" y="4860883"/>
            <a:ext cx="6490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venir Black"/>
                <a:cs typeface="Avenir Black"/>
              </a:rPr>
              <a:t>Measuring and responding to emotion in venues in real time using Microsoft Cognitive Services and Azure (Demo)</a:t>
            </a:r>
            <a:endParaRPr lang="en-US" sz="900" dirty="0">
              <a:latin typeface="Avenir Black"/>
              <a:cs typeface="Avenir Black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2825937" y="2042978"/>
            <a:ext cx="312885" cy="18332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2278738" y="2544327"/>
            <a:ext cx="0" cy="40335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39671" y="2851894"/>
            <a:ext cx="8167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Avenir Roman"/>
                <a:cs typeface="Avenir Roman"/>
              </a:rPr>
              <a:t>Emotion API</a:t>
            </a:r>
            <a:endParaRPr lang="en-US" sz="700" dirty="0">
              <a:solidFill>
                <a:schemeClr val="bg1"/>
              </a:solidFill>
              <a:latin typeface="Avenir Roman"/>
              <a:cs typeface="Avenir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127478" y="3027453"/>
            <a:ext cx="0" cy="5050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310</Words>
  <Application>Microsoft Macintosh PowerPoint</Application>
  <PresentationFormat>On-screen Show (16:9)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Pasindu Wewegama</dc:creator>
  <cp:lastModifiedBy>Pasindu Wewegama</cp:lastModifiedBy>
  <cp:revision>46</cp:revision>
  <dcterms:created xsi:type="dcterms:W3CDTF">2016-09-04T14:02:44Z</dcterms:created>
  <dcterms:modified xsi:type="dcterms:W3CDTF">2016-09-12T13:01:28Z</dcterms:modified>
</cp:coreProperties>
</file>