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5" r:id="rId3"/>
    <p:sldId id="284" r:id="rId4"/>
    <p:sldId id="257" r:id="rId5"/>
    <p:sldId id="283" r:id="rId6"/>
    <p:sldId id="285" r:id="rId7"/>
    <p:sldId id="286" r:id="rId8"/>
    <p:sldId id="305" r:id="rId9"/>
    <p:sldId id="287" r:id="rId10"/>
    <p:sldId id="292" r:id="rId11"/>
    <p:sldId id="294" r:id="rId12"/>
    <p:sldId id="293" r:id="rId13"/>
    <p:sldId id="304" r:id="rId14"/>
    <p:sldId id="295" r:id="rId15"/>
    <p:sldId id="298" r:id="rId16"/>
    <p:sldId id="299" r:id="rId17"/>
    <p:sldId id="288" r:id="rId18"/>
    <p:sldId id="297" r:id="rId19"/>
    <p:sldId id="300" r:id="rId20"/>
    <p:sldId id="289" r:id="rId21"/>
    <p:sldId id="290" r:id="rId22"/>
    <p:sldId id="281" r:id="rId23"/>
    <p:sldId id="291" r:id="rId24"/>
    <p:sldId id="264" r:id="rId25"/>
    <p:sldId id="306" r:id="rId26"/>
    <p:sldId id="301" r:id="rId27"/>
    <p:sldId id="302" r:id="rId28"/>
    <p:sldId id="303" r:id="rId29"/>
    <p:sldId id="258" r:id="rId30"/>
    <p:sldId id="266" r:id="rId31"/>
    <p:sldId id="267" r:id="rId32"/>
    <p:sldId id="262" r:id="rId33"/>
    <p:sldId id="260" r:id="rId34"/>
    <p:sldId id="263" r:id="rId35"/>
    <p:sldId id="268" r:id="rId36"/>
    <p:sldId id="269" r:id="rId37"/>
    <p:sldId id="270" r:id="rId38"/>
    <p:sldId id="271" r:id="rId39"/>
    <p:sldId id="273" r:id="rId40"/>
    <p:sldId id="272" r:id="rId41"/>
    <p:sldId id="275" r:id="rId42"/>
    <p:sldId id="276" r:id="rId43"/>
    <p:sldId id="259" r:id="rId44"/>
    <p:sldId id="27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I\IIITH\Capstone\QAgen\QnA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Fine Tuning Performances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151964055340541E-2"/>
          <c:y val="2.2810879532893458E-2"/>
          <c:w val="0.91908054355004842"/>
          <c:h val="0.573229110873058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Sheet4!$G$34</c:f>
              <c:strCache>
                <c:ptCount val="1"/>
                <c:pt idx="0">
                  <c:v>Llama3-8b_model Vs.Answer-1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Sheet4!$H$34:$M$34</c:f>
              <c:numCache>
                <c:formatCode>0.000</c:formatCode>
                <c:ptCount val="6"/>
                <c:pt idx="0">
                  <c:v>0.40048699999999998</c:v>
                </c:pt>
                <c:pt idx="1">
                  <c:v>0.177318</c:v>
                </c:pt>
                <c:pt idx="2">
                  <c:v>0.325214</c:v>
                </c:pt>
                <c:pt idx="3">
                  <c:v>0.32808799999999999</c:v>
                </c:pt>
                <c:pt idx="4">
                  <c:v>0.69377200000000006</c:v>
                </c:pt>
                <c:pt idx="5">
                  <c:v>0.26817999999999997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81-46F4-96A0-2CDEF345024D}"/>
            </c:ext>
          </c:extLst>
        </c:ser>
        <c:ser>
          <c:idx val="1"/>
          <c:order val="1"/>
          <c:tx>
            <c:strRef>
              <c:f>Sheet4!$G$35</c:f>
              <c:strCache>
                <c:ptCount val="1"/>
                <c:pt idx="0">
                  <c:v>Llama3-8b_model Vs.Answer-2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Sheet4!$H$35:$M$35</c:f>
              <c:numCache>
                <c:formatCode>0.000</c:formatCode>
                <c:ptCount val="6"/>
                <c:pt idx="0">
                  <c:v>0.37660100000000002</c:v>
                </c:pt>
                <c:pt idx="1">
                  <c:v>0.14393300000000001</c:v>
                </c:pt>
                <c:pt idx="2">
                  <c:v>0.28852100000000003</c:v>
                </c:pt>
                <c:pt idx="3">
                  <c:v>0.29180099999999998</c:v>
                </c:pt>
                <c:pt idx="4">
                  <c:v>0.669431</c:v>
                </c:pt>
                <c:pt idx="5">
                  <c:v>0.23288300000000001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81-46F4-96A0-2CDEF345024D}"/>
            </c:ext>
          </c:extLst>
        </c:ser>
        <c:ser>
          <c:idx val="2"/>
          <c:order val="2"/>
          <c:tx>
            <c:strRef>
              <c:f>Sheet4!$G$36</c:f>
              <c:strCache>
                <c:ptCount val="1"/>
                <c:pt idx="0">
                  <c:v>Gemma Model Vs.Answer-1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Sheet4!$H$36:$M$36</c:f>
              <c:numCache>
                <c:formatCode>0.000</c:formatCode>
                <c:ptCount val="6"/>
                <c:pt idx="0">
                  <c:v>0.41914499999999999</c:v>
                </c:pt>
                <c:pt idx="1">
                  <c:v>0.18798500000000001</c:v>
                </c:pt>
                <c:pt idx="2">
                  <c:v>0.33634199999999997</c:v>
                </c:pt>
                <c:pt idx="3">
                  <c:v>0.33951300000000001</c:v>
                </c:pt>
                <c:pt idx="4">
                  <c:v>0.985344</c:v>
                </c:pt>
                <c:pt idx="5">
                  <c:v>0.28482400000000002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81-46F4-96A0-2CDEF345024D}"/>
            </c:ext>
          </c:extLst>
        </c:ser>
        <c:ser>
          <c:idx val="3"/>
          <c:order val="3"/>
          <c:tx>
            <c:strRef>
              <c:f>Sheet4!$G$37</c:f>
              <c:strCache>
                <c:ptCount val="1"/>
                <c:pt idx="0">
                  <c:v>Gemma Model Vs.Answer-2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Sheet4!$H$37:$M$37</c:f>
              <c:numCache>
                <c:formatCode>0.000</c:formatCode>
                <c:ptCount val="6"/>
                <c:pt idx="0">
                  <c:v>0.39364500000000002</c:v>
                </c:pt>
                <c:pt idx="1">
                  <c:v>0.16511700000000001</c:v>
                </c:pt>
                <c:pt idx="2">
                  <c:v>0.31557099999999999</c:v>
                </c:pt>
                <c:pt idx="3">
                  <c:v>0.31963799999999998</c:v>
                </c:pt>
                <c:pt idx="4">
                  <c:v>0.73272700000000002</c:v>
                </c:pt>
                <c:pt idx="5">
                  <c:v>0.25825799999999999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81-46F4-96A0-2CDEF345024D}"/>
            </c:ext>
          </c:extLst>
        </c:ser>
        <c:ser>
          <c:idx val="4"/>
          <c:order val="4"/>
          <c:tx>
            <c:strRef>
              <c:f>Sheet4!$G$39</c:f>
              <c:strCache>
                <c:ptCount val="1"/>
                <c:pt idx="0">
                  <c:v>Gemma_7b</c:v>
                </c:pt>
              </c:strCache>
            </c:strRef>
          </c:tx>
          <c:spPr>
            <a:solidFill>
              <a:schemeClr val="accent5"/>
            </a:solidFill>
            <a:ln w="25400" cap="sq" cmpd="sng">
              <a:solidFill>
                <a:schemeClr val="tx1"/>
              </a:solidFill>
              <a:round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Sheet4!$H$39:$M$39</c:f>
              <c:numCache>
                <c:formatCode>0.000</c:formatCode>
                <c:ptCount val="6"/>
                <c:pt idx="0">
                  <c:v>0.43890000000000001</c:v>
                </c:pt>
                <c:pt idx="1">
                  <c:v>0.20610000000000001</c:v>
                </c:pt>
                <c:pt idx="2">
                  <c:v>0.37090000000000001</c:v>
                </c:pt>
                <c:pt idx="3">
                  <c:v>0.37090000000000001</c:v>
                </c:pt>
                <c:pt idx="4">
                  <c:v>0.83679999999999999</c:v>
                </c:pt>
                <c:pt idx="5">
                  <c:v>0.29549999999999998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81-46F4-96A0-2CDEF345024D}"/>
            </c:ext>
          </c:extLst>
        </c:ser>
        <c:ser>
          <c:idx val="5"/>
          <c:order val="5"/>
          <c:tx>
            <c:strRef>
              <c:f>Sheet4!$G$40</c:f>
              <c:strCache>
                <c:ptCount val="1"/>
                <c:pt idx="0">
                  <c:v>Meta-Llama-3.1-8B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Sheet4!$H$40:$M$40</c:f>
              <c:numCache>
                <c:formatCode>0.000</c:formatCode>
                <c:ptCount val="6"/>
                <c:pt idx="0">
                  <c:v>0.40360000000000001</c:v>
                </c:pt>
                <c:pt idx="1">
                  <c:v>0.20349999999999999</c:v>
                </c:pt>
                <c:pt idx="2">
                  <c:v>0.34589999999999999</c:v>
                </c:pt>
                <c:pt idx="3">
                  <c:v>0.34589999999999999</c:v>
                </c:pt>
                <c:pt idx="4">
                  <c:v>0.45129999999999998</c:v>
                </c:pt>
                <c:pt idx="5">
                  <c:v>0.2853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81-46F4-96A0-2CDEF345024D}"/>
            </c:ext>
          </c:extLst>
        </c:ser>
        <c:ser>
          <c:idx val="6"/>
          <c:order val="6"/>
          <c:tx>
            <c:strRef>
              <c:f>Sheet4!$G$42</c:f>
              <c:strCache>
                <c:ptCount val="1"/>
                <c:pt idx="0">
                  <c:v>GPT2 (Dataset 1)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Sheet4!$H$33:$M$33</c:f>
              <c:strCache>
                <c:ptCount val="6"/>
                <c:pt idx="0">
                  <c:v>Rouge1</c:v>
                </c:pt>
                <c:pt idx="1">
                  <c:v>Rouge2</c:v>
                </c:pt>
                <c:pt idx="2">
                  <c:v>RougeL</c:v>
                </c:pt>
                <c:pt idx="3">
                  <c:v>RougeLsum</c:v>
                </c:pt>
                <c:pt idx="4">
                  <c:v>Bleu_score</c:v>
                </c:pt>
                <c:pt idx="5">
                  <c:v>Meteor_score</c:v>
                </c:pt>
              </c:strCache>
            </c:strRef>
          </c:cat>
          <c:val>
            <c:numRef>
              <c:f>Sheet4!$H$42:$M$42</c:f>
              <c:numCache>
                <c:formatCode>0.000</c:formatCode>
                <c:ptCount val="6"/>
                <c:pt idx="0">
                  <c:v>0.32400000000000001</c:v>
                </c:pt>
                <c:pt idx="1">
                  <c:v>0.13400999999999999</c:v>
                </c:pt>
                <c:pt idx="2">
                  <c:v>0.26440999999999998</c:v>
                </c:pt>
                <c:pt idx="3">
                  <c:v>0.26719999999999999</c:v>
                </c:pt>
                <c:pt idx="4">
                  <c:v>5.7500000000000002E-2</c:v>
                </c:pt>
                <c:pt idx="5">
                  <c:v>0.29709999999999998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781-46F4-96A0-2CDEF3450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27"/>
        <c:axId val="1482388384"/>
        <c:axId val="1482375904"/>
      </c:barChart>
      <c:catAx>
        <c:axId val="148238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75904"/>
        <c:crosses val="autoZero"/>
        <c:auto val="1"/>
        <c:lblAlgn val="ctr"/>
        <c:lblOffset val="100"/>
        <c:noMultiLvlLbl val="0"/>
      </c:catAx>
      <c:valAx>
        <c:axId val="14823759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388384"/>
        <c:crosses val="autoZero"/>
        <c:crossBetween val="between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layout>
        <c:manualLayout>
          <c:xMode val="edge"/>
          <c:yMode val="edge"/>
          <c:x val="8.4827452124040054E-2"/>
          <c:y val="0.69518490066790428"/>
          <c:w val="0.88984793567470744"/>
          <c:h val="0.2278351257922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4AAB-6EEC-445F-8125-09E19D35022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107C9-BCC4-4715-8114-B9ABE4DFD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38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8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3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15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0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6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6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6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3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107C9-BCC4-4715-8114-B9ABE4DFD8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1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8B78-0841-40A5-81C8-2316F057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FF08E-772B-BD12-6E7C-C90490ED2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DC93-86D7-FAEA-B54D-356C49F4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6B30-934C-465B-8AD2-12D60515FFB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B76B-2120-3EE3-88D3-8B5C361D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688B-D783-1056-14F8-B9367F05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5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910D-9A99-D16C-21DB-DF547C25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F6ECA-FF33-013E-620B-571D055D9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F5FF-F199-8C36-C0B3-E560C31D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4DE0-B2F6-4D5F-9E34-3F65314FB7BF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AF7E-4818-26D6-41D5-C72808A6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D259-9E24-865E-E225-90C3461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0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9EEF-2BEF-483A-91E6-5F7FE4CE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FD13C-F2A2-2C81-F61C-AD62E8A0F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AC77-31B6-F51D-D369-1B0CE672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6B9A-5FEF-4B85-814D-C6C92F0EC05D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0631F-2BF4-5EE2-0B8C-C068675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5618-CE01-4FCA-0AF9-4171FE36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D83-F7FD-F7CF-FC9B-CF9208C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77A32-84A1-47E5-B311-9849A8A8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50F4-A8F3-674D-49A5-039AA4A5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4595-F201-41B0-BE24-906489358A88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44FA-19A7-708E-009F-68683D46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E60-B073-FD38-6795-5037134F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0592" y="6429671"/>
            <a:ext cx="2743200" cy="365125"/>
          </a:xfrm>
        </p:spPr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bout Us">
            <a:extLst>
              <a:ext uri="{FF2B5EF4-FFF2-40B4-BE49-F238E27FC236}">
                <a16:creationId xmlns:a16="http://schemas.microsoft.com/office/drawing/2014/main" id="{65EFCA8E-C112-ED9F-F4B4-D4CC2BC907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855" y="65727"/>
            <a:ext cx="1254697" cy="328922"/>
          </a:xfrm>
          <a:prstGeom prst="rect">
            <a:avLst/>
          </a:prstGeom>
          <a:noFill/>
        </p:spPr>
      </p:pic>
      <p:pic>
        <p:nvPicPr>
          <p:cNvPr id="8" name="Picture 7" descr="International Institute of Information ...">
            <a:extLst>
              <a:ext uri="{FF2B5EF4-FFF2-40B4-BE49-F238E27FC236}">
                <a16:creationId xmlns:a16="http://schemas.microsoft.com/office/drawing/2014/main" id="{AE837FD8-1DDE-57D2-5D77-53AD48E2FC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0331" y="63204"/>
            <a:ext cx="1218814" cy="617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45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D458-C3D4-C368-806A-A61B5C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C3EC3-611E-24EC-DA21-EE3DE3F3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6563-983D-0CEA-A03D-97196B29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9CF3-2DCD-411C-930D-B0EDFC08D39C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4B4A-C3BF-878C-346A-7173464E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A9BF-42D9-C7E1-5D11-1D37F04E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BC34-5A46-C906-9A8B-76434265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4A09-F9DE-1A3A-51EE-FE6C906F0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5C4C7-B622-DC3B-3F22-88387630C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7F76-0543-2D1D-4C74-35D4A420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044D-1826-433B-95FE-E446C61548C1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2CFD-E101-D486-4F45-AEC79656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9624C-2B79-719E-AFA7-AC121CB3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961E-0632-A720-291A-B08F28EB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53FF-0C60-DDDD-B50D-E0D3EFD9E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00685-02A7-2178-4CB5-CF052B8B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E77BA-AA33-4F68-8333-546A06B1D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9592-032C-00C4-C1FF-598E52B38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F7-216C-721B-9D0C-179D30D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68AB-11D3-4389-A975-06F3D8F8E21A}" type="datetime1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2F01F-E03B-AC43-CD9E-0DF954D6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B76E6-C4FF-86A2-DEC7-EFF09529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DA4B-D79E-1F2E-1A76-E347BA45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DC671-9C3E-3108-DD9C-A3797729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EAEC-6C7E-4786-8194-CCA8DD8B38E6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20A12-1F19-332D-EAF7-F778E8E9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C3684-A0D3-9AA4-7354-65EB4E9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791ED-06FF-EC12-A3FC-66A9A375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6660-FC9E-4ABE-AC22-FA414168CC78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30B5-4598-8CBB-256B-28259E5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01178-3572-6096-C144-74DC9DEF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BD85-E4BA-C508-DE93-A0298E9B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2CD9-40A2-FCD0-9A52-BEE786092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6479-810D-D79C-2324-B730BEAE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65A92-1027-A81E-7873-46FBE247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B96F1-C382-479F-AA86-F5104AE76458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3EAB-9433-C1AD-2525-8F1512CA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B3105-E854-6A3C-B488-3A92B55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519-34B9-1267-4435-A18C02DF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68F23-E17C-33A5-B083-2C1A41B1C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CF7BB-715B-1973-0506-2D0046EC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B9C18-FB01-58C1-F34A-C4C3D8FF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9F807-C4C7-4EDB-8D8D-D27F4CA8529A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A2D60-FEFA-DFBF-200B-C0B8A7BF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314A-482E-1941-9996-6C79D897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B27C2-6B3C-F5A8-4A46-25DC5957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723E-DE28-CCAB-DB82-A7581D91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00D0-FBBF-4190-9212-3AF0F5CF2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F028-88F9-4918-B33F-26345371A27F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F89E-E438-84E2-2B20-D761C4BAB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6775-2F50-920B-1014-7F0D0B515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FB5CB-7A06-4DE0-B780-5A8FFA32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sirikon/Gemma7b-bnb-Unsloth" TargetMode="External"/><Relationship Id="rId7" Type="http://schemas.openxmlformats.org/officeDocument/2006/relationships/hyperlink" Target="https://huggingface.co/spaces/ssirikon/Gradio2-QnA" TargetMode="External"/><Relationship Id="rId2" Type="http://schemas.openxmlformats.org/officeDocument/2006/relationships/hyperlink" Target="https://github.com/nutworker/qM-AI-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spaces/ssirikon/Gradio2-SubjectGen" TargetMode="External"/><Relationship Id="rId5" Type="http://schemas.openxmlformats.org/officeDocument/2006/relationships/hyperlink" Target="https://huggingface.co/Lohith9459/QnAD2_gemma7b" TargetMode="External"/><Relationship Id="rId4" Type="http://schemas.openxmlformats.org/officeDocument/2006/relationships/hyperlink" Target="https://huggingface.co/Lohith9459/gemma7b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ryanzhumich/AESL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facebook/bart-base" TargetMode="External"/><Relationship Id="rId2" Type="http://schemas.openxmlformats.org/officeDocument/2006/relationships/hyperlink" Target="https://huggingface.co/docs/transformers/en/model_doc/flan-t5#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unsloth/Phi-3-mini-4k-instruct-bnb-4bit" TargetMode="External"/><Relationship Id="rId5" Type="http://schemas.openxmlformats.org/officeDocument/2006/relationships/hyperlink" Target="https://huggingface.co/unsloth/mistral-7b-v0.3-bnb-4bit" TargetMode="External"/><Relationship Id="rId4" Type="http://schemas.openxmlformats.org/officeDocument/2006/relationships/hyperlink" Target="https://huggingface.co/unsloth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4/04/fine-tuning-google-gemma-with-unsloth/" TargetMode="External"/><Relationship Id="rId2" Type="http://schemas.openxmlformats.org/officeDocument/2006/relationships/hyperlink" Target="https://huggingface.co/docs/transformers/en/model_doc/flan-t5#overview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2qMvEfKXyhdF1HcHIck6eWLPRMGmPUv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FE6C57-97BF-D94B-DC86-120978B61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3042" y="4688408"/>
            <a:ext cx="4478215" cy="826469"/>
          </a:xfrm>
        </p:spPr>
        <p:txBody>
          <a:bodyPr>
            <a:noAutofit/>
          </a:bodyPr>
          <a:lstStyle/>
          <a:p>
            <a:r>
              <a:rPr lang="en-US" sz="1800" b="1" u="sng" dirty="0"/>
              <a:t>AIML-B22-Group-15:</a:t>
            </a:r>
          </a:p>
          <a:p>
            <a:r>
              <a:rPr lang="en-US" sz="1800" dirty="0"/>
              <a:t>Shilpa </a:t>
            </a:r>
            <a:r>
              <a:rPr lang="en-US" sz="1800" dirty="0" err="1"/>
              <a:t>Sirikonda</a:t>
            </a:r>
            <a:endParaRPr lang="en-US" sz="1800" dirty="0"/>
          </a:p>
          <a:p>
            <a:r>
              <a:rPr lang="en-US" sz="1800" dirty="0" err="1"/>
              <a:t>Sudheendra</a:t>
            </a:r>
            <a:r>
              <a:rPr lang="en-US" sz="1800" dirty="0"/>
              <a:t> Gopinath</a:t>
            </a:r>
          </a:p>
          <a:p>
            <a:r>
              <a:rPr lang="en-US" sz="1800" dirty="0"/>
              <a:t>Ravi </a:t>
            </a:r>
            <a:r>
              <a:rPr lang="en-US" sz="1800" dirty="0" err="1"/>
              <a:t>Kanth</a:t>
            </a:r>
            <a:r>
              <a:rPr lang="en-US" sz="1800" dirty="0"/>
              <a:t> Jami</a:t>
            </a:r>
          </a:p>
          <a:p>
            <a:r>
              <a:rPr lang="en-US" sz="1800" dirty="0"/>
              <a:t>Lohith Reddy </a:t>
            </a:r>
            <a:r>
              <a:rPr lang="en-US" sz="1800" dirty="0" err="1"/>
              <a:t>Manchireddy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6FDA-DFD1-CF73-43AA-4C108D44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bout Us">
            <a:extLst>
              <a:ext uri="{FF2B5EF4-FFF2-40B4-BE49-F238E27FC236}">
                <a16:creationId xmlns:a16="http://schemas.microsoft.com/office/drawing/2014/main" id="{C2679AE5-3E06-3E97-BC15-72FA05E5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217" y="185808"/>
            <a:ext cx="2180873" cy="571722"/>
          </a:xfrm>
          <a:prstGeom prst="rect">
            <a:avLst/>
          </a:prstGeom>
          <a:noFill/>
        </p:spPr>
      </p:pic>
      <p:pic>
        <p:nvPicPr>
          <p:cNvPr id="6" name="Picture 5" descr="International Institute of Information ...">
            <a:extLst>
              <a:ext uri="{FF2B5EF4-FFF2-40B4-BE49-F238E27FC236}">
                <a16:creationId xmlns:a16="http://schemas.microsoft.com/office/drawing/2014/main" id="{A25F63AF-B5C8-FEDB-AE08-A5045F5E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97548" y="81602"/>
            <a:ext cx="1901687" cy="96398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0AE6DB-B112-B6A6-9BA8-2950F0479B50}"/>
              </a:ext>
            </a:extLst>
          </p:cNvPr>
          <p:cNvSpPr txBox="1"/>
          <p:nvPr/>
        </p:nvSpPr>
        <p:spPr>
          <a:xfrm>
            <a:off x="2742652" y="3011065"/>
            <a:ext cx="6706694" cy="83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(Email Subject Line Generation &amp;</a:t>
            </a:r>
            <a:endParaRPr lang="en-US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Answering on AIML Queries)</a:t>
            </a:r>
            <a:endParaRPr lang="en-US" sz="1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9FD08-1300-8B31-8686-494A21C60155}"/>
              </a:ext>
            </a:extLst>
          </p:cNvPr>
          <p:cNvSpPr txBox="1"/>
          <p:nvPr/>
        </p:nvSpPr>
        <p:spPr>
          <a:xfrm>
            <a:off x="2163719" y="1574665"/>
            <a:ext cx="7864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PGCP -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5708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Qualitative - Human Evaluation </a:t>
            </a:r>
            <a:r>
              <a:rPr lang="en-US" sz="4400" b="1" i="0" dirty="0">
                <a:solidFill>
                  <a:srgbClr val="1F2328"/>
                </a:solidFill>
                <a:effectLst/>
                <a:latin typeface="-apple-system"/>
              </a:rPr>
              <a:t>Dataset-1</a:t>
            </a:r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1870D-9437-D8EF-EAF3-649D6D75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8" y="1069167"/>
            <a:ext cx="10874251" cy="5725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34741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F2328"/>
                </a:solidFill>
                <a:effectLst/>
                <a:latin typeface="-apple-system"/>
              </a:rPr>
              <a:t>Qualitative - Human Evaluation- Dataset-1</a:t>
            </a:r>
            <a:endParaRPr lang="en-US" sz="40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BC2DB319-5619-909C-1462-E742A2EB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96" y="1236372"/>
            <a:ext cx="9850507" cy="537586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04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F2328"/>
                </a:solidFill>
                <a:effectLst/>
                <a:latin typeface="-apple-system"/>
              </a:rPr>
              <a:t>Qualitative - Human Evaluation- Dataset-2</a:t>
            </a:r>
            <a:endParaRPr lang="en-US" sz="40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12</a:t>
            </a:fld>
            <a:endParaRPr lang="en-US"/>
          </a:p>
        </p:txBody>
      </p:sp>
      <p:pic>
        <p:nvPicPr>
          <p:cNvPr id="6148" name="Picture 4" descr="image">
            <a:extLst>
              <a:ext uri="{FF2B5EF4-FFF2-40B4-BE49-F238E27FC236}">
                <a16:creationId xmlns:a16="http://schemas.microsoft.com/office/drawing/2014/main" id="{23B1683D-84B1-B2BE-D059-94C66102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74" y="1177907"/>
            <a:ext cx="9971426" cy="539942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87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F2328"/>
                </a:solidFill>
                <a:effectLst/>
                <a:latin typeface="-apple-system"/>
              </a:rPr>
              <a:t>Some issues with models behavior</a:t>
            </a:r>
            <a:endParaRPr lang="en-US" sz="40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FFCF6-893B-0016-860E-097D7A7C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3" y="1325563"/>
            <a:ext cx="8993751" cy="3924054"/>
          </a:xfrm>
          <a:prstGeom prst="rect">
            <a:avLst/>
          </a:prstGeom>
          <a:solidFill>
            <a:schemeClr val="accent2"/>
          </a:solidFill>
          <a:ln w="12700"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A394C-8668-060C-2478-1E15562B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35" y="3627816"/>
            <a:ext cx="9320364" cy="308477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08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14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8640BD-806D-DD5E-C3DD-E2AEA626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9" y="967847"/>
            <a:ext cx="11723469" cy="57295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692F65-1658-6444-01F0-B59E2E9F572D}"/>
              </a:ext>
            </a:extLst>
          </p:cNvPr>
          <p:cNvSpPr/>
          <p:nvPr/>
        </p:nvSpPr>
        <p:spPr>
          <a:xfrm flipV="1">
            <a:off x="220055" y="5416821"/>
            <a:ext cx="11632624" cy="596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1BEED6-D232-4493-5D02-E9F82B0C8626}"/>
              </a:ext>
            </a:extLst>
          </p:cNvPr>
          <p:cNvSpPr/>
          <p:nvPr/>
        </p:nvSpPr>
        <p:spPr>
          <a:xfrm flipV="1">
            <a:off x="220054" y="4244006"/>
            <a:ext cx="11632624" cy="2981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DDED24-AD8E-D2F4-35D2-3A591B7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Some issues with models behavior</a:t>
            </a:r>
          </a:p>
        </p:txBody>
      </p:sp>
    </p:spTree>
    <p:extLst>
      <p:ext uri="{BB962C8B-B14F-4D97-AF65-F5344CB8AC3E}">
        <p14:creationId xmlns:p14="http://schemas.microsoft.com/office/powerpoint/2010/main" val="2896005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15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DDED24-AD8E-D2F4-35D2-3A591B7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Some issues with models behavior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054F2-FA4C-98A7-6BF6-EB144B70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3" y="1325563"/>
            <a:ext cx="11725634" cy="15474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E0AAAB-575F-6C1A-B70E-C85BFE8C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" y="3201107"/>
            <a:ext cx="8702794" cy="2781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63CF4C-FB18-A4FB-979F-5D708129A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395" y="4148569"/>
            <a:ext cx="6277591" cy="22811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FDE93C-FE8E-C0BA-276A-990535319F6C}"/>
              </a:ext>
            </a:extLst>
          </p:cNvPr>
          <p:cNvSpPr/>
          <p:nvPr/>
        </p:nvSpPr>
        <p:spPr>
          <a:xfrm>
            <a:off x="233183" y="2653748"/>
            <a:ext cx="11725634" cy="21923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8BC79A-59EB-570C-6BF2-B5AFCC002461}"/>
              </a:ext>
            </a:extLst>
          </p:cNvPr>
          <p:cNvSpPr/>
          <p:nvPr/>
        </p:nvSpPr>
        <p:spPr>
          <a:xfrm>
            <a:off x="329014" y="4772634"/>
            <a:ext cx="5256381" cy="12100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AA627-FBDD-AD73-AA2D-5C6CE174DED3}"/>
              </a:ext>
            </a:extLst>
          </p:cNvPr>
          <p:cNvSpPr/>
          <p:nvPr/>
        </p:nvSpPr>
        <p:spPr>
          <a:xfrm>
            <a:off x="5585395" y="6189790"/>
            <a:ext cx="6277591" cy="23988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9652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EDDED24-AD8E-D2F4-35D2-3A591B7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Some issues with models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27D65-B4DD-A3B8-5CAA-F47714BF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6" y="1415824"/>
            <a:ext cx="11405392" cy="2888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FDE93C-FE8E-C0BA-276A-990535319F6C}"/>
              </a:ext>
            </a:extLst>
          </p:cNvPr>
          <p:cNvSpPr/>
          <p:nvPr/>
        </p:nvSpPr>
        <p:spPr>
          <a:xfrm>
            <a:off x="495106" y="4023395"/>
            <a:ext cx="11405392" cy="28125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A68F5-E785-7396-4A11-C24856C8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6" y="4996543"/>
            <a:ext cx="11396792" cy="1433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2" descr="Create a QnA Bot - Code.Stories()">
            <a:extLst>
              <a:ext uri="{FF2B5EF4-FFF2-40B4-BE49-F238E27FC236}">
                <a16:creationId xmlns:a16="http://schemas.microsoft.com/office/drawing/2014/main" id="{C6169477-0E8A-22FC-9E66-B30F12FA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61" y="2625757"/>
            <a:ext cx="2139696" cy="117774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Stock | Human icon, Male symbol ...">
            <a:extLst>
              <a:ext uri="{FF2B5EF4-FFF2-40B4-BE49-F238E27FC236}">
                <a16:creationId xmlns:a16="http://schemas.microsoft.com/office/drawing/2014/main" id="{11B84734-3517-62ED-D9D5-79EF2C7FE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386" y="5072074"/>
            <a:ext cx="883988" cy="8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9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Training/ Fine-Tuning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597E8-C831-F8F8-B5E0-D48D5D1D3AB1}"/>
              </a:ext>
            </a:extLst>
          </p:cNvPr>
          <p:cNvSpPr txBox="1"/>
          <p:nvPr/>
        </p:nvSpPr>
        <p:spPr>
          <a:xfrm>
            <a:off x="3727173" y="1197704"/>
            <a:ext cx="8073887" cy="3122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17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defRPr>
            </a:lvl1pPr>
            <a:lvl2pPr marL="804863" lvl="1" indent="-347663" algn="just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700" b="0"/>
            </a:lvl2pPr>
          </a:lstStyle>
          <a:p>
            <a:pPr algn="l"/>
            <a:r>
              <a:rPr lang="en-US" sz="2000" dirty="0"/>
              <a:t>Couple of hyperparameters were selected and tweaked such as learning rate, </a:t>
            </a:r>
            <a:r>
              <a:rPr lang="en-US" sz="2000" dirty="0" err="1"/>
              <a:t>optim</a:t>
            </a:r>
            <a:r>
              <a:rPr lang="en-US" sz="2000" dirty="0"/>
              <a:t>, max sequence length, 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lr_scheduler_type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etc.,</a:t>
            </a:r>
            <a:endParaRPr lang="en-US" sz="2000" dirty="0"/>
          </a:p>
          <a:p>
            <a:pPr algn="l"/>
            <a:r>
              <a:rPr lang="en-US" sz="2000" dirty="0"/>
              <a:t>Perform backpropagation to adjust model weights based on the QA task-specific loss function. </a:t>
            </a:r>
          </a:p>
          <a:p>
            <a:pPr algn="l"/>
            <a:r>
              <a:rPr lang="en-US" sz="2000" dirty="0"/>
              <a:t>Monitor model performance (validation loss, accuracy) during training to prevent overfitting.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B30E8-16D8-1287-EA0E-3111545AF155}"/>
              </a:ext>
            </a:extLst>
          </p:cNvPr>
          <p:cNvSpPr txBox="1"/>
          <p:nvPr/>
        </p:nvSpPr>
        <p:spPr>
          <a:xfrm>
            <a:off x="742121" y="442338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Evaluation and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A5DBA-EA56-3412-2F0D-CAD695E7D457}"/>
              </a:ext>
            </a:extLst>
          </p:cNvPr>
          <p:cNvSpPr txBox="1"/>
          <p:nvPr/>
        </p:nvSpPr>
        <p:spPr>
          <a:xfrm>
            <a:off x="742121" y="4874353"/>
            <a:ext cx="11058940" cy="1737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sz="2000" b="0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defRPr>
            </a:lvl1pPr>
            <a:lvl2pPr marL="804863" lvl="1" indent="-347663" algn="just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sz="1700" b="0"/>
            </a:lvl2pPr>
          </a:lstStyle>
          <a:p>
            <a:r>
              <a:rPr lang="en-US" dirty="0"/>
              <a:t>Validate the model on a test set to check its performance and generalization ability</a:t>
            </a:r>
          </a:p>
          <a:p>
            <a:r>
              <a:rPr lang="en-US" dirty="0"/>
              <a:t>Hyperparameters are adjusted and retrained until performance is improved</a:t>
            </a:r>
          </a:p>
          <a:p>
            <a:r>
              <a:rPr lang="en-US" dirty="0"/>
              <a:t>Evaluate performances -  Qualitative and Quantitative</a:t>
            </a:r>
          </a:p>
        </p:txBody>
      </p:sp>
      <p:pic>
        <p:nvPicPr>
          <p:cNvPr id="4098" name="Picture 2" descr="Fine-tuning Large Language Models: Complete Optimization Guide">
            <a:extLst>
              <a:ext uri="{FF2B5EF4-FFF2-40B4-BE49-F238E27FC236}">
                <a16:creationId xmlns:a16="http://schemas.microsoft.com/office/drawing/2014/main" id="{A9AE2B5A-C042-BEE1-02AE-597C40C13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6" t="4493" r="26712" b="10434"/>
          <a:stretch/>
        </p:blipFill>
        <p:spPr bwMode="auto">
          <a:xfrm>
            <a:off x="834886" y="1171863"/>
            <a:ext cx="2733262" cy="312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231"/>
                </a:solidFill>
                <a:effectLst/>
                <a:latin typeface="Geist"/>
              </a:rPr>
              <a:t>Fine-tuning experiments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18</a:t>
            </a:fld>
            <a:endParaRPr lang="en-US"/>
          </a:p>
        </p:txBody>
      </p:sp>
      <p:pic>
        <p:nvPicPr>
          <p:cNvPr id="2052" name="Picture 4" descr="Fine-tuning Large Language Models ...">
            <a:extLst>
              <a:ext uri="{FF2B5EF4-FFF2-40B4-BE49-F238E27FC236}">
                <a16:creationId xmlns:a16="http://schemas.microsoft.com/office/drawing/2014/main" id="{FF91C390-2A7B-F9C7-5561-372A5A317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1" r="23321"/>
          <a:stretch/>
        </p:blipFill>
        <p:spPr bwMode="auto">
          <a:xfrm>
            <a:off x="50401" y="3638131"/>
            <a:ext cx="2106390" cy="23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erformance-score - FRANdata">
            <a:extLst>
              <a:ext uri="{FF2B5EF4-FFF2-40B4-BE49-F238E27FC236}">
                <a16:creationId xmlns:a16="http://schemas.microsoft.com/office/drawing/2014/main" id="{D88A3B00-8FC3-AE21-470F-5967755E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5" y="1695677"/>
            <a:ext cx="2106390" cy="11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6DF7E6-2E5F-F763-4243-60584B76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58050"/>
              </p:ext>
            </p:extLst>
          </p:nvPr>
        </p:nvGraphicFramePr>
        <p:xfrm>
          <a:off x="2156792" y="1192696"/>
          <a:ext cx="9986999" cy="5236979"/>
        </p:xfrm>
        <a:graphic>
          <a:graphicData uri="http://schemas.openxmlformats.org/drawingml/2006/table">
            <a:tbl>
              <a:tblPr/>
              <a:tblGrid>
                <a:gridCol w="1787614">
                  <a:extLst>
                    <a:ext uri="{9D8B030D-6E8A-4147-A177-3AD203B41FA5}">
                      <a16:colId xmlns:a16="http://schemas.microsoft.com/office/drawing/2014/main" val="2788074970"/>
                    </a:ext>
                  </a:extLst>
                </a:gridCol>
                <a:gridCol w="1226214">
                  <a:extLst>
                    <a:ext uri="{9D8B030D-6E8A-4147-A177-3AD203B41FA5}">
                      <a16:colId xmlns:a16="http://schemas.microsoft.com/office/drawing/2014/main" val="3750706339"/>
                    </a:ext>
                  </a:extLst>
                </a:gridCol>
                <a:gridCol w="1300084">
                  <a:extLst>
                    <a:ext uri="{9D8B030D-6E8A-4147-A177-3AD203B41FA5}">
                      <a16:colId xmlns:a16="http://schemas.microsoft.com/office/drawing/2014/main" val="1494129483"/>
                    </a:ext>
                  </a:extLst>
                </a:gridCol>
                <a:gridCol w="1891029">
                  <a:extLst>
                    <a:ext uri="{9D8B030D-6E8A-4147-A177-3AD203B41FA5}">
                      <a16:colId xmlns:a16="http://schemas.microsoft.com/office/drawing/2014/main" val="3186581994"/>
                    </a:ext>
                  </a:extLst>
                </a:gridCol>
                <a:gridCol w="842099">
                  <a:extLst>
                    <a:ext uri="{9D8B030D-6E8A-4147-A177-3AD203B41FA5}">
                      <a16:colId xmlns:a16="http://schemas.microsoft.com/office/drawing/2014/main" val="1742282007"/>
                    </a:ext>
                  </a:extLst>
                </a:gridCol>
                <a:gridCol w="842099">
                  <a:extLst>
                    <a:ext uri="{9D8B030D-6E8A-4147-A177-3AD203B41FA5}">
                      <a16:colId xmlns:a16="http://schemas.microsoft.com/office/drawing/2014/main" val="1091311486"/>
                    </a:ext>
                  </a:extLst>
                </a:gridCol>
                <a:gridCol w="842099">
                  <a:extLst>
                    <a:ext uri="{9D8B030D-6E8A-4147-A177-3AD203B41FA5}">
                      <a16:colId xmlns:a16="http://schemas.microsoft.com/office/drawing/2014/main" val="2755558915"/>
                    </a:ext>
                  </a:extLst>
                </a:gridCol>
                <a:gridCol w="842099">
                  <a:extLst>
                    <a:ext uri="{9D8B030D-6E8A-4147-A177-3AD203B41FA5}">
                      <a16:colId xmlns:a16="http://schemas.microsoft.com/office/drawing/2014/main" val="2544641484"/>
                    </a:ext>
                  </a:extLst>
                </a:gridCol>
                <a:gridCol w="413662">
                  <a:extLst>
                    <a:ext uri="{9D8B030D-6E8A-4147-A177-3AD203B41FA5}">
                      <a16:colId xmlns:a16="http://schemas.microsoft.com/office/drawing/2014/main" val="1718497317"/>
                    </a:ext>
                  </a:extLst>
                </a:gridCol>
              </a:tblGrid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Avg Scores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2F2F2"/>
                          </a:solidFill>
                          <a:effectLst/>
                          <a:latin typeface="Calibri" panose="020F0502020204030204" pitchFamily="34" charset="0"/>
                        </a:rPr>
                        <a:t>Exp-7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93663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Rouge1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0.3468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91926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Rouge2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867435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RougeL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167438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RougeLsum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0.2368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0.2885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0.3643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53726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Bleu_score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0.4413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0.3627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1.2561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0.4776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64650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Meteor_score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0.3228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261335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04733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max_seq_length 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444480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max_new_tokens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653112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adamw_8bit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paged_adamw_8bit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614065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max_step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60834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3e-4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2e-6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710684"/>
                  </a:ext>
                </a:extLst>
              </a:tr>
              <a:tr h="265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temperature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376164"/>
                  </a:ext>
                </a:extLst>
              </a:tr>
              <a:tr h="2655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top_p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default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422083"/>
                  </a:ext>
                </a:extLst>
              </a:tr>
              <a:tr h="27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lr_scheduler_type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cosine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Linear 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091218"/>
                  </a:ext>
                </a:extLst>
              </a:tr>
              <a:tr h="283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21575"/>
                  </a:ext>
                </a:extLst>
              </a:tr>
              <a:tr h="5584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prompt</a:t>
                      </a: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b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eos_token_id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b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eos_token_id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+ "without reference &amp; citations prompt"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b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111827"/>
                          </a:solidFill>
                          <a:effectLst/>
                          <a:latin typeface="Calibri" panose="020F0502020204030204" pitchFamily="34" charset="0"/>
                        </a:rPr>
                        <a:t>"Without Special Characters"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98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5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Final Prompt Structure and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6FDE82-AA44-E22D-F9B4-D10C8F74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88" y="1221096"/>
            <a:ext cx="8173042" cy="53911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 descr="What is Prompt Engineering ...">
            <a:extLst>
              <a:ext uri="{FF2B5EF4-FFF2-40B4-BE49-F238E27FC236}">
                <a16:creationId xmlns:a16="http://schemas.microsoft.com/office/drawing/2014/main" id="{1D75C622-A6F5-D766-E742-31F164EB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70" y="2753407"/>
            <a:ext cx="2929159" cy="194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BC73-86E8-8823-390C-C47B1D84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84"/>
            <a:ext cx="10515600" cy="1325563"/>
          </a:xfrm>
        </p:spPr>
        <p:txBody>
          <a:bodyPr/>
          <a:lstStyle/>
          <a:p>
            <a:r>
              <a:rPr lang="en-US" dirty="0"/>
              <a:t>Project 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67D2-1350-FB09-E3D3-BF9BAE14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910" y="1723985"/>
            <a:ext cx="6204226" cy="1663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To familiarize participants with generative text systems through two distinct tasks i.e., to fine-tune suitable GPT variant models for each of two tasks: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D5565-1733-B0A4-A252-C23C3E5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Exploring the Power of GPT and LLMs for Text Generation and AI Applications">
            <a:extLst>
              <a:ext uri="{FF2B5EF4-FFF2-40B4-BE49-F238E27FC236}">
                <a16:creationId xmlns:a16="http://schemas.microsoft.com/office/drawing/2014/main" id="{6DDF0BE4-DAB3-916A-6A92-A085025F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0" y="2672833"/>
            <a:ext cx="4022498" cy="27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ree Email Subject Line Generator">
            <a:extLst>
              <a:ext uri="{FF2B5EF4-FFF2-40B4-BE49-F238E27FC236}">
                <a16:creationId xmlns:a16="http://schemas.microsoft.com/office/drawing/2014/main" id="{B7CAD816-3FA1-B2B8-0953-49A497840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20" y="3789031"/>
            <a:ext cx="2139695" cy="11847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53331-D5D9-4A00-8602-13FDD1DF1966}"/>
              </a:ext>
            </a:extLst>
          </p:cNvPr>
          <p:cNvSpPr txBox="1"/>
          <p:nvPr/>
        </p:nvSpPr>
        <p:spPr>
          <a:xfrm>
            <a:off x="5804721" y="4973789"/>
            <a:ext cx="2139697" cy="151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28600" lvl="1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succinct subject line for a given email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D516C-7CEB-C812-8CE7-D2B58F410E00}"/>
              </a:ext>
            </a:extLst>
          </p:cNvPr>
          <p:cNvSpPr txBox="1"/>
          <p:nvPr/>
        </p:nvSpPr>
        <p:spPr>
          <a:xfrm>
            <a:off x="9309543" y="4896170"/>
            <a:ext cx="2139696" cy="151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2pPr marL="228600" lvl="1">
              <a:lnSpc>
                <a:spcPct val="150000"/>
              </a:lnSpc>
              <a:spcAft>
                <a:spcPts val="800"/>
              </a:spcAft>
              <a:defRPr sz="16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2pPr>
          </a:lstStyle>
          <a:p>
            <a:pPr lvl="1"/>
            <a:r>
              <a:rPr lang="en-US" dirty="0"/>
              <a:t>Generate an answer for a given question related to AIML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18D46-43F7-2E3A-D4BA-2FCA385748E4}"/>
              </a:ext>
            </a:extLst>
          </p:cNvPr>
          <p:cNvCxnSpPr>
            <a:cxnSpLocks/>
          </p:cNvCxnSpPr>
          <p:nvPr/>
        </p:nvCxnSpPr>
        <p:spPr>
          <a:xfrm>
            <a:off x="8604044" y="3694744"/>
            <a:ext cx="0" cy="27349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reate a QnA Bot - Code.Stories()">
            <a:extLst>
              <a:ext uri="{FF2B5EF4-FFF2-40B4-BE49-F238E27FC236}">
                <a16:creationId xmlns:a16="http://schemas.microsoft.com/office/drawing/2014/main" id="{FE7B7E08-CC2F-8123-7564-7BE54FE1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543" y="3741345"/>
            <a:ext cx="2139696" cy="117774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503A231-0669-09D2-5DC4-AE3F3920D40B}"/>
              </a:ext>
            </a:extLst>
          </p:cNvPr>
          <p:cNvSpPr/>
          <p:nvPr/>
        </p:nvSpPr>
        <p:spPr>
          <a:xfrm rot="5400000">
            <a:off x="2786163" y="3687659"/>
            <a:ext cx="4224339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4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Evaluation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B138A-96C8-DFB6-8297-0823EA2CF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34149"/>
              </p:ext>
            </p:extLst>
          </p:nvPr>
        </p:nvGraphicFramePr>
        <p:xfrm>
          <a:off x="457200" y="1325562"/>
          <a:ext cx="11221278" cy="5254730"/>
        </p:xfrm>
        <a:graphic>
          <a:graphicData uri="http://schemas.openxmlformats.org/drawingml/2006/table">
            <a:tbl>
              <a:tblPr/>
              <a:tblGrid>
                <a:gridCol w="3001617">
                  <a:extLst>
                    <a:ext uri="{9D8B030D-6E8A-4147-A177-3AD203B41FA5}">
                      <a16:colId xmlns:a16="http://schemas.microsoft.com/office/drawing/2014/main" val="501308118"/>
                    </a:ext>
                  </a:extLst>
                </a:gridCol>
                <a:gridCol w="1260472">
                  <a:extLst>
                    <a:ext uri="{9D8B030D-6E8A-4147-A177-3AD203B41FA5}">
                      <a16:colId xmlns:a16="http://schemas.microsoft.com/office/drawing/2014/main" val="2745403631"/>
                    </a:ext>
                  </a:extLst>
                </a:gridCol>
                <a:gridCol w="1465092">
                  <a:extLst>
                    <a:ext uri="{9D8B030D-6E8A-4147-A177-3AD203B41FA5}">
                      <a16:colId xmlns:a16="http://schemas.microsoft.com/office/drawing/2014/main" val="346727566"/>
                    </a:ext>
                  </a:extLst>
                </a:gridCol>
                <a:gridCol w="1182063">
                  <a:extLst>
                    <a:ext uri="{9D8B030D-6E8A-4147-A177-3AD203B41FA5}">
                      <a16:colId xmlns:a16="http://schemas.microsoft.com/office/drawing/2014/main" val="3186288146"/>
                    </a:ext>
                  </a:extLst>
                </a:gridCol>
                <a:gridCol w="1698176">
                  <a:extLst>
                    <a:ext uri="{9D8B030D-6E8A-4147-A177-3AD203B41FA5}">
                      <a16:colId xmlns:a16="http://schemas.microsoft.com/office/drawing/2014/main" val="2238818912"/>
                    </a:ext>
                  </a:extLst>
                </a:gridCol>
                <a:gridCol w="1148766">
                  <a:extLst>
                    <a:ext uri="{9D8B030D-6E8A-4147-A177-3AD203B41FA5}">
                      <a16:colId xmlns:a16="http://schemas.microsoft.com/office/drawing/2014/main" val="4230007651"/>
                    </a:ext>
                  </a:extLst>
                </a:gridCol>
                <a:gridCol w="1465092">
                  <a:extLst>
                    <a:ext uri="{9D8B030D-6E8A-4147-A177-3AD203B41FA5}">
                      <a16:colId xmlns:a16="http://schemas.microsoft.com/office/drawing/2014/main" val="4011337942"/>
                    </a:ext>
                  </a:extLst>
                </a:gridCol>
              </a:tblGrid>
              <a:tr h="366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Rouge1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Rouge2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RougeL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RougeLsum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Bleu_score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Meteor_score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45941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Llama3-8b_model Vs.Answer-1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02788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Llama3-8b_model Vs.Answer-2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683179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Gemma Model Vs.Answer-1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03654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Gemma Model Vs.Answer-2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264409"/>
                  </a:ext>
                </a:extLst>
              </a:tr>
              <a:tr h="2617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5244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Gemma_7b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172544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Meta-Llama-3.1-8B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0.4352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0.1972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0.3643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0.5545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kern="1200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0.3228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299678"/>
                  </a:ext>
                </a:extLst>
              </a:tr>
              <a:tr h="261767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166246"/>
                  </a:ext>
                </a:extLst>
              </a:tr>
              <a:tr h="617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GPT2 (Dataset 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0.324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0.134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0.267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48072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B193B-9BFC-8406-B757-D4ADC6F339BF}"/>
              </a:ext>
            </a:extLst>
          </p:cNvPr>
          <p:cNvSpPr/>
          <p:nvPr/>
        </p:nvSpPr>
        <p:spPr>
          <a:xfrm>
            <a:off x="308112" y="4562060"/>
            <a:ext cx="11426687" cy="3651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4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Evaluation and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8B193B-9BFC-8406-B757-D4ADC6F339BF}"/>
              </a:ext>
            </a:extLst>
          </p:cNvPr>
          <p:cNvSpPr/>
          <p:nvPr/>
        </p:nvSpPr>
        <p:spPr>
          <a:xfrm>
            <a:off x="4810540" y="5366139"/>
            <a:ext cx="1699591" cy="36512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90CCB4-E61D-0F45-CB44-E5A4F259E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286754"/>
              </p:ext>
            </p:extLst>
          </p:nvPr>
        </p:nvGraphicFramePr>
        <p:xfrm>
          <a:off x="619539" y="1159265"/>
          <a:ext cx="10952921" cy="543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D088091-7612-83ED-27BD-AE0389889056}"/>
              </a:ext>
            </a:extLst>
          </p:cNvPr>
          <p:cNvSpPr/>
          <p:nvPr/>
        </p:nvSpPr>
        <p:spPr>
          <a:xfrm>
            <a:off x="2162944" y="2181684"/>
            <a:ext cx="367748" cy="606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D8FBAF1-FD4E-598A-BF2B-908A65D2451E}"/>
              </a:ext>
            </a:extLst>
          </p:cNvPr>
          <p:cNvSpPr/>
          <p:nvPr/>
        </p:nvSpPr>
        <p:spPr>
          <a:xfrm>
            <a:off x="7172266" y="2484827"/>
            <a:ext cx="367748" cy="606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7D16B66-F2FC-9FEF-C156-EA01085EB30F}"/>
              </a:ext>
            </a:extLst>
          </p:cNvPr>
          <p:cNvSpPr/>
          <p:nvPr/>
        </p:nvSpPr>
        <p:spPr>
          <a:xfrm>
            <a:off x="5476461" y="2424482"/>
            <a:ext cx="367748" cy="6062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6C7-41F3-CBC1-24D2-6219A6E5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QA Task -Observations/ 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AB92-EF38-7928-D419-51FD502B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624833"/>
            <a:ext cx="11439525" cy="2434641"/>
          </a:xfr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GPT2LMHead Model doesn’t need a context to be provided to generate a response unlike GPT2ForQuestionAnswering.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Compared to GPT2, advanced models like gemma, llama provide better answers as they have been trained on lot of data.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Prompt given makes a difference in the predicted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DBC1-BBC2-50A3-6A32-696F51F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A0969D-7F79-3360-F5CC-2BDE1D4B395F}"/>
              </a:ext>
            </a:extLst>
          </p:cNvPr>
          <p:cNvSpPr txBox="1">
            <a:spLocks/>
          </p:cNvSpPr>
          <p:nvPr/>
        </p:nvSpPr>
        <p:spPr>
          <a:xfrm>
            <a:off x="314324" y="4410529"/>
            <a:ext cx="11439525" cy="18652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Llama model was generating answers with http links/ references from its earlier trained knowledge. Solved it with giving prompt instruction.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TextStreamer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was not respecting EOS_TOKEN for few questions in random before finetuning. Continuous answer generation was noticed. Debugged EOS Token initialized at right places.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DF4BD-5247-8E67-D630-408E27345F78}"/>
              </a:ext>
            </a:extLst>
          </p:cNvPr>
          <p:cNvSpPr txBox="1"/>
          <p:nvPr/>
        </p:nvSpPr>
        <p:spPr>
          <a:xfrm>
            <a:off x="314324" y="404119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FastLanguageModel</a:t>
            </a:r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66537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6C7-41F3-CBC1-24D2-6219A6E5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89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DEPLOYMENT - Building App with </a:t>
            </a:r>
            <a:r>
              <a:rPr lang="en-US" sz="400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and publishing in Hugging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DBC1-BBC2-50A3-6A32-696F51F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0386-8287-39A2-FB97-61BDD5B3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922283"/>
            <a:ext cx="6877049" cy="4507388"/>
          </a:xfr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Build the </a:t>
            </a:r>
            <a:r>
              <a:rPr 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App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Designed </a:t>
            </a:r>
            <a:r>
              <a:rPr 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interface, defining how the user will interact with the model and ensuring the input and output specifications are clear.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Save the App and Dependencies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Prepared our app script and ensure all necessary dependencies are listed in a requirements file, ready for deployment.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Publish on Hugging Face Spaces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Created an account on Hugging Face, set up a new Space for our app, and push our code to this Space, making our app publicly accessible.</a:t>
            </a:r>
          </a:p>
        </p:txBody>
      </p:sp>
      <p:pic>
        <p:nvPicPr>
          <p:cNvPr id="7170" name="Picture 2" descr="gradio · PyPI">
            <a:extLst>
              <a:ext uri="{FF2B5EF4-FFF2-40B4-BE49-F238E27FC236}">
                <a16:creationId xmlns:a16="http://schemas.microsoft.com/office/drawing/2014/main" id="{7D5CFB44-8056-F3CB-F5F6-9D655CD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2" y="2647018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BD5CF72-D746-D18E-B88C-A4A3ABEB262D}"/>
              </a:ext>
            </a:extLst>
          </p:cNvPr>
          <p:cNvSpPr/>
          <p:nvPr/>
        </p:nvSpPr>
        <p:spPr>
          <a:xfrm rot="5400000">
            <a:off x="2263773" y="3756875"/>
            <a:ext cx="4507387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nd assets - Hugging Face">
            <a:extLst>
              <a:ext uri="{FF2B5EF4-FFF2-40B4-BE49-F238E27FC236}">
                <a16:creationId xmlns:a16="http://schemas.microsoft.com/office/drawing/2014/main" id="{79E2F37B-0A5B-A3D4-B881-EEDC7EB4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7" y="4661867"/>
            <a:ext cx="3629025" cy="96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6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BD14-04A7-E4BA-1552-7880AD6C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Artefacts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744D-68AE-6EF9-4F8E-18BA24CE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A25EE0-57FB-FE4C-A373-FE418AA53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480220"/>
              </p:ext>
            </p:extLst>
          </p:nvPr>
        </p:nvGraphicFramePr>
        <p:xfrm>
          <a:off x="1568375" y="1467545"/>
          <a:ext cx="8713176" cy="2238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938">
                  <a:extLst>
                    <a:ext uri="{9D8B030D-6E8A-4147-A177-3AD203B41FA5}">
                      <a16:colId xmlns:a16="http://schemas.microsoft.com/office/drawing/2014/main" val="691323590"/>
                    </a:ext>
                  </a:extLst>
                </a:gridCol>
                <a:gridCol w="6852238">
                  <a:extLst>
                    <a:ext uri="{9D8B030D-6E8A-4147-A177-3AD203B41FA5}">
                      <a16:colId xmlns:a16="http://schemas.microsoft.com/office/drawing/2014/main" val="1502725044"/>
                    </a:ext>
                  </a:extLst>
                </a:gridCol>
              </a:tblGrid>
              <a:tr h="512482"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9620"/>
                  </a:ext>
                </a:extLst>
              </a:tr>
              <a:tr h="476166">
                <a:tc>
                  <a:txBody>
                    <a:bodyPr/>
                    <a:lstStyle/>
                    <a:p>
                      <a:r>
                        <a:rPr lang="en-US" sz="1400" dirty="0" err="1"/>
                        <a:t>Github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2"/>
                        </a:rPr>
                        <a:t>https://github.com/nutworker/qM-AI-L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03288"/>
                  </a:ext>
                </a:extLst>
              </a:tr>
              <a:tr h="631883">
                <a:tc>
                  <a:txBody>
                    <a:bodyPr/>
                    <a:lstStyle/>
                    <a:p>
                      <a:r>
                        <a:rPr lang="en-US" sz="1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3"/>
                        </a:rPr>
                        <a:t>https://huggingface.co/ssirikon/Gemma7b-bnb-Unsloth</a:t>
                      </a:r>
                      <a:endParaRPr lang="en-US" sz="1400" dirty="0"/>
                    </a:p>
                    <a:p>
                      <a:r>
                        <a:rPr lang="en-US" sz="1400" dirty="0">
                          <a:hlinkClick r:id="rId4"/>
                        </a:rPr>
                        <a:t>https://huggingface.co/Lohith9459/gemma7b</a:t>
                      </a:r>
                      <a:endParaRPr lang="en-US" sz="1400" dirty="0"/>
                    </a:p>
                    <a:p>
                      <a:r>
                        <a:rPr lang="en-US" sz="1400" dirty="0">
                          <a:hlinkClick r:id="rId5"/>
                        </a:rPr>
                        <a:t>https://huggingface.co/Lohith9459/QnAD2_gemma7b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1553"/>
                  </a:ext>
                </a:extLst>
              </a:tr>
              <a:tr h="4664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Gradio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linkClick r:id="rId6"/>
                        </a:rPr>
                        <a:t>https://huggingface.co/spaces/ssirikon/Gradio2-SubjectGen</a:t>
                      </a:r>
                      <a:endParaRPr lang="en-US" sz="1400" dirty="0"/>
                    </a:p>
                    <a:p>
                      <a:r>
                        <a:rPr lang="en-US" sz="1400" dirty="0">
                          <a:hlinkClick r:id="rId7"/>
                        </a:rPr>
                        <a:t>https://huggingface.co/spaces/ssirikon/Gradio2-QnA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50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2B945A82-4F7A-0765-4D21-B03E9E5781D6}"/>
              </a:ext>
            </a:extLst>
          </p:cNvPr>
          <p:cNvSpPr txBox="1">
            <a:spLocks/>
          </p:cNvSpPr>
          <p:nvPr/>
        </p:nvSpPr>
        <p:spPr>
          <a:xfrm>
            <a:off x="3856892" y="3769048"/>
            <a:ext cx="4478215" cy="2723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u="sng" dirty="0"/>
              <a:t>By AIML-B22-Group-15:</a:t>
            </a:r>
          </a:p>
          <a:p>
            <a:pPr marL="0" indent="0" algn="ctr">
              <a:buNone/>
            </a:pPr>
            <a:r>
              <a:rPr lang="en-US" sz="1800" dirty="0"/>
              <a:t>Shilpa </a:t>
            </a:r>
            <a:r>
              <a:rPr lang="en-US" sz="1800" dirty="0" err="1"/>
              <a:t>Sirikonda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 err="1"/>
              <a:t>Sudheendra</a:t>
            </a:r>
            <a:r>
              <a:rPr lang="en-US" sz="1800" dirty="0"/>
              <a:t> Gopinath</a:t>
            </a:r>
          </a:p>
          <a:p>
            <a:pPr marL="0" indent="0" algn="ctr">
              <a:buNone/>
            </a:pPr>
            <a:r>
              <a:rPr lang="en-US" sz="1800" dirty="0"/>
              <a:t>Ravi </a:t>
            </a:r>
            <a:r>
              <a:rPr lang="en-US" sz="1800" dirty="0" err="1"/>
              <a:t>Kanth</a:t>
            </a:r>
            <a:r>
              <a:rPr lang="en-US" sz="1800" dirty="0"/>
              <a:t> Jami</a:t>
            </a:r>
          </a:p>
          <a:p>
            <a:pPr marL="0" indent="0" algn="ctr">
              <a:buNone/>
            </a:pPr>
            <a:r>
              <a:rPr lang="en-US" sz="1800" dirty="0"/>
              <a:t>Lohith Reddy </a:t>
            </a:r>
            <a:r>
              <a:rPr lang="en-US" sz="1800" dirty="0" err="1"/>
              <a:t>Manchireddy</a:t>
            </a:r>
            <a:endParaRPr lang="en-US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A27B1E-7FA1-1FF1-F69D-2C480B8ADB57}"/>
              </a:ext>
            </a:extLst>
          </p:cNvPr>
          <p:cNvSpPr txBox="1">
            <a:spLocks/>
          </p:cNvSpPr>
          <p:nvPr/>
        </p:nvSpPr>
        <p:spPr>
          <a:xfrm>
            <a:off x="3685855" y="5880907"/>
            <a:ext cx="4478215" cy="826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71248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744D-68AE-6EF9-4F8E-18BA24CE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25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A27B1E-7FA1-1FF1-F69D-2C480B8ADB57}"/>
              </a:ext>
            </a:extLst>
          </p:cNvPr>
          <p:cNvSpPr txBox="1">
            <a:spLocks/>
          </p:cNvSpPr>
          <p:nvPr/>
        </p:nvSpPr>
        <p:spPr>
          <a:xfrm>
            <a:off x="3856892" y="2521481"/>
            <a:ext cx="4478215" cy="826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/>
              <a:t>Appendix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801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C6D6-37ED-AAEC-0E75-A17574FF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C085A8-09EB-D235-D5F7-A7F365C1F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47753"/>
              </p:ext>
            </p:extLst>
          </p:nvPr>
        </p:nvGraphicFramePr>
        <p:xfrm>
          <a:off x="696684" y="1186650"/>
          <a:ext cx="10521042" cy="4165170"/>
        </p:xfrm>
        <a:graphic>
          <a:graphicData uri="http://schemas.openxmlformats.org/drawingml/2006/table">
            <a:tbl>
              <a:tblPr/>
              <a:tblGrid>
                <a:gridCol w="3507014">
                  <a:extLst>
                    <a:ext uri="{9D8B030D-6E8A-4147-A177-3AD203B41FA5}">
                      <a16:colId xmlns:a16="http://schemas.microsoft.com/office/drawing/2014/main" val="102982114"/>
                    </a:ext>
                  </a:extLst>
                </a:gridCol>
                <a:gridCol w="3507014">
                  <a:extLst>
                    <a:ext uri="{9D8B030D-6E8A-4147-A177-3AD203B41FA5}">
                      <a16:colId xmlns:a16="http://schemas.microsoft.com/office/drawing/2014/main" val="2559267089"/>
                    </a:ext>
                  </a:extLst>
                </a:gridCol>
                <a:gridCol w="3507014">
                  <a:extLst>
                    <a:ext uri="{9D8B030D-6E8A-4147-A177-3AD203B41FA5}">
                      <a16:colId xmlns:a16="http://schemas.microsoft.com/office/drawing/2014/main" val="2907888733"/>
                    </a:ext>
                  </a:extLst>
                </a:gridCol>
              </a:tblGrid>
              <a:tr h="46279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Linear LR 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Cosine LR 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291324"/>
                  </a:ext>
                </a:extLst>
              </a:tr>
              <a:tr h="462797">
                <a:tc>
                  <a:txBody>
                    <a:bodyPr/>
                    <a:lstStyle/>
                    <a:p>
                      <a:r>
                        <a:rPr lang="en-US" b="1"/>
                        <a:t>Decay Pattern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Constant, linear decay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Cosine wave-shaped decay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957633"/>
                  </a:ext>
                </a:extLst>
              </a:tr>
              <a:tr h="462797">
                <a:tc>
                  <a:txBody>
                    <a:bodyPr/>
                    <a:lstStyle/>
                    <a:p>
                      <a:r>
                        <a:rPr lang="en-US" b="1"/>
                        <a:t>Learning Rate at Early Stages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Decreases at a fixed, constant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Decreases faster in the beginning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56842"/>
                  </a:ext>
                </a:extLst>
              </a:tr>
              <a:tr h="809894">
                <a:tc>
                  <a:txBody>
                    <a:bodyPr/>
                    <a:lstStyle/>
                    <a:p>
                      <a:r>
                        <a:rPr lang="en-US" b="1"/>
                        <a:t>Learning Rate at Later Stages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Continues decreasing steadily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Slows down significantly near the 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44655"/>
                  </a:ext>
                </a:extLst>
              </a:tr>
              <a:tr h="809894">
                <a:tc>
                  <a:txBody>
                    <a:bodyPr/>
                    <a:lstStyle/>
                    <a:p>
                      <a:r>
                        <a:rPr lang="en-US" b="1"/>
                        <a:t>Convergence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Suitable for steady reduction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lead to better convergence due to smoother transitions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49603"/>
                  </a:ext>
                </a:extLst>
              </a:tr>
              <a:tr h="1156991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Fine-tuning or tasks where steady reduction is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many deep learning tasks, especially with modern architectures like transformers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7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08AF19-2148-FF59-0637-3C43C4C9E117}"/>
              </a:ext>
            </a:extLst>
          </p:cNvPr>
          <p:cNvSpPr txBox="1"/>
          <p:nvPr/>
        </p:nvSpPr>
        <p:spPr>
          <a:xfrm>
            <a:off x="1246414" y="5548006"/>
            <a:ext cx="9699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lr_scheduler_type</a:t>
            </a:r>
            <a:r>
              <a:rPr lang="en-US" dirty="0"/>
              <a:t> = "linear“: Controls how the learning rate decays during training. Fine-Tuning Strategy: The linear scheduler decreases the learning rate gradually, which is a good default. </a:t>
            </a:r>
          </a:p>
          <a:p>
            <a:r>
              <a:rPr lang="en-US" dirty="0"/>
              <a:t>Other schedulers like "cosine" if we are looking for smoother, cyclical learning rates, which can sometimes improve performance in fine-tuning.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D8BAD-B47C-223D-92E5-6887DBC0EC02}"/>
              </a:ext>
            </a:extLst>
          </p:cNvPr>
          <p:cNvSpPr txBox="1"/>
          <p:nvPr/>
        </p:nvSpPr>
        <p:spPr>
          <a:xfrm>
            <a:off x="892629" y="4056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Parameter: </a:t>
            </a:r>
            <a:r>
              <a:rPr lang="en-US" sz="3200" dirty="0" err="1"/>
              <a:t>lr_scheduler_type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79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C6D6-37ED-AAEC-0E75-A17574FF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D8BAD-B47C-223D-92E5-6887DBC0EC02}"/>
              </a:ext>
            </a:extLst>
          </p:cNvPr>
          <p:cNvSpPr txBox="1"/>
          <p:nvPr/>
        </p:nvSpPr>
        <p:spPr>
          <a:xfrm>
            <a:off x="892629" y="4056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23A5C-E7A4-5D32-DD93-A38D0D8D15FD}"/>
              </a:ext>
            </a:extLst>
          </p:cNvPr>
          <p:cNvSpPr txBox="1"/>
          <p:nvPr/>
        </p:nvSpPr>
        <p:spPr>
          <a:xfrm>
            <a:off x="965988" y="990465"/>
            <a:ext cx="9798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= 16, # Choose any number &gt; 0 ! Suggested 8, 16, 32, 64, 128</a:t>
            </a:r>
          </a:p>
          <a:p>
            <a:endParaRPr lang="en-US" dirty="0"/>
          </a:p>
          <a:p>
            <a:r>
              <a:rPr lang="en-US" dirty="0"/>
              <a:t># Rank parameter for </a:t>
            </a:r>
            <a:r>
              <a:rPr lang="en-US" dirty="0" err="1"/>
              <a:t>LoRA</a:t>
            </a:r>
            <a:r>
              <a:rPr lang="en-US" dirty="0"/>
              <a:t>. The smaller this value, the fewer parameters will be modified.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C08CB-663A-DFF2-CF42-8BBD3102EE2E}"/>
              </a:ext>
            </a:extLst>
          </p:cNvPr>
          <p:cNvSpPr txBox="1"/>
          <p:nvPr/>
        </p:nvSpPr>
        <p:spPr>
          <a:xfrm>
            <a:off x="441581" y="2111281"/>
            <a:ext cx="1130883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1. </a:t>
            </a:r>
            <a:r>
              <a:rPr lang="en-US" b="1" dirty="0" err="1"/>
              <a:t>AdamW</a:t>
            </a:r>
            <a:r>
              <a:rPr lang="en-US" b="1" dirty="0"/>
              <a:t> 8-bit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A memory-efficient variant of the </a:t>
            </a:r>
            <a:r>
              <a:rPr lang="en-US" dirty="0" err="1"/>
              <a:t>AdamW</a:t>
            </a:r>
            <a:r>
              <a:rPr lang="en-US" dirty="0"/>
              <a:t> optimizer that uses 8-bit precision for storing parameters and gradients, reducing memory usage without a significant loss in precision.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Memory Efficiency</a:t>
            </a:r>
            <a:r>
              <a:rPr lang="en-US" dirty="0"/>
              <a:t>: Reduces the size of the optimizer states (momenta and variances) by using 8-bit integers, which helps in handling large models and datasets.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 Popular in large-scale models where memory limitations are critical but full precision is not necessary.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2. Paged </a:t>
            </a:r>
            <a:r>
              <a:rPr lang="en-US" b="1" dirty="0" err="1"/>
              <a:t>AdamW</a:t>
            </a:r>
            <a:r>
              <a:rPr lang="en-US" b="1" dirty="0"/>
              <a:t> 8-bit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Builds on </a:t>
            </a:r>
            <a:r>
              <a:rPr lang="en-US" dirty="0" err="1"/>
              <a:t>AdamW</a:t>
            </a:r>
            <a:r>
              <a:rPr lang="en-US" dirty="0"/>
              <a:t> 8-bit by introducing </a:t>
            </a:r>
            <a:r>
              <a:rPr lang="en-US" b="1" dirty="0"/>
              <a:t>paging</a:t>
            </a:r>
            <a:r>
              <a:rPr lang="en-US" dirty="0"/>
              <a:t>, a technique that swaps optimizer states in and out of GPU memory when needed. This approach further reduces the memory footprint by using CPU memory as a backup.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Memory Efficiency</a:t>
            </a:r>
            <a:r>
              <a:rPr lang="en-US" dirty="0"/>
              <a:t>: Offers more aggressive memory optimization, enabling fine-tuning on larger models or using smaller GPUs by paging parts of the optimizer state between GPU and CPU.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Usage</a:t>
            </a:r>
            <a:r>
              <a:rPr lang="en-US" dirty="0"/>
              <a:t>: Ideal for extremely large models or resource-constrained environments, where GPU memory is limited.</a:t>
            </a:r>
          </a:p>
        </p:txBody>
      </p:sp>
    </p:spTree>
    <p:extLst>
      <p:ext uri="{BB962C8B-B14F-4D97-AF65-F5344CB8AC3E}">
        <p14:creationId xmlns:p14="http://schemas.microsoft.com/office/powerpoint/2010/main" val="1977502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DCA47-A543-8E86-18C1-408427402101}"/>
              </a:ext>
            </a:extLst>
          </p:cNvPr>
          <p:cNvSpPr txBox="1"/>
          <p:nvPr/>
        </p:nvSpPr>
        <p:spPr>
          <a:xfrm>
            <a:off x="4469185" y="3782987"/>
            <a:ext cx="2139696" cy="151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2pPr marL="228600" lvl="1">
              <a:lnSpc>
                <a:spcPct val="150000"/>
              </a:lnSpc>
              <a:spcAft>
                <a:spcPts val="800"/>
              </a:spcAft>
              <a:defRPr sz="16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2pPr>
          </a:lstStyle>
          <a:p>
            <a:pPr marL="228600" lvl="1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succinct subject line for a given email body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F5D1DE-B24D-0AB9-E941-5E5C7993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802" y="1410986"/>
            <a:ext cx="1765852" cy="1325563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TASK-1</a:t>
            </a:r>
          </a:p>
        </p:txBody>
      </p:sp>
      <p:pic>
        <p:nvPicPr>
          <p:cNvPr id="5" name="Picture 2" descr="Free Email Subject Line Generator">
            <a:extLst>
              <a:ext uri="{FF2B5EF4-FFF2-40B4-BE49-F238E27FC236}">
                <a16:creationId xmlns:a16="http://schemas.microsoft.com/office/drawing/2014/main" id="{76182A1D-C6C4-2026-796F-868FB8E12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85" y="2598229"/>
            <a:ext cx="2139695" cy="118475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28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DA90C8-87FD-689B-199B-A36371AF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865702"/>
              </p:ext>
            </p:extLst>
          </p:nvPr>
        </p:nvGraphicFramePr>
        <p:xfrm>
          <a:off x="6096000" y="2012788"/>
          <a:ext cx="5705230" cy="283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668">
                  <a:extLst>
                    <a:ext uri="{9D8B030D-6E8A-4147-A177-3AD203B41FA5}">
                      <a16:colId xmlns:a16="http://schemas.microsoft.com/office/drawing/2014/main" val="691323590"/>
                    </a:ext>
                  </a:extLst>
                </a:gridCol>
                <a:gridCol w="1458562">
                  <a:extLst>
                    <a:ext uri="{9D8B030D-6E8A-4147-A177-3AD203B41FA5}">
                      <a16:colId xmlns:a16="http://schemas.microsoft.com/office/drawing/2014/main" val="1502725044"/>
                    </a:ext>
                  </a:extLst>
                </a:gridCol>
              </a:tblGrid>
              <a:tr h="4184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9620"/>
                  </a:ext>
                </a:extLst>
              </a:tr>
              <a:tr h="388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14,436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03288"/>
                  </a:ext>
                </a:extLst>
              </a:tr>
              <a:tr h="3766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validation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1553"/>
                  </a:ext>
                </a:extLst>
              </a:tr>
              <a:tr h="3808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5098"/>
                  </a:ext>
                </a:extLst>
              </a:tr>
              <a:tr h="383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length of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0955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human annotations per Email (test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09553"/>
                  </a:ext>
                </a:extLst>
              </a:tr>
              <a:tr h="4896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length of human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157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FEAB4C-4A8B-932F-1DA7-230D136E2943}"/>
              </a:ext>
            </a:extLst>
          </p:cNvPr>
          <p:cNvSpPr txBox="1"/>
          <p:nvPr/>
        </p:nvSpPr>
        <p:spPr>
          <a:xfrm>
            <a:off x="6210789" y="4868436"/>
            <a:ext cx="3654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Dataset : Annotated Enron Subject Line Corpus</a:t>
            </a:r>
            <a:endParaRPr lang="en-US" sz="1400" b="1" dirty="0"/>
          </a:p>
        </p:txBody>
      </p:sp>
      <p:pic>
        <p:nvPicPr>
          <p:cNvPr id="2050" name="Picture 2" descr="Understanding Datasets: Types, Techniques, and Real-world Applications">
            <a:extLst>
              <a:ext uri="{FF2B5EF4-FFF2-40B4-BE49-F238E27FC236}">
                <a16:creationId xmlns:a16="http://schemas.microsoft.com/office/drawing/2014/main" id="{00EB4FD3-84C2-38A0-8942-B66BABEE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0" y="2012788"/>
            <a:ext cx="5040382" cy="310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AB50F3-5874-3EC1-7BA2-283EC4F50548}"/>
              </a:ext>
            </a:extLst>
          </p:cNvPr>
          <p:cNvCxnSpPr>
            <a:cxnSpLocks/>
          </p:cNvCxnSpPr>
          <p:nvPr/>
        </p:nvCxnSpPr>
        <p:spPr>
          <a:xfrm>
            <a:off x="5780874" y="1518341"/>
            <a:ext cx="0" cy="4435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55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DCA47-A543-8E86-18C1-408427402101}"/>
              </a:ext>
            </a:extLst>
          </p:cNvPr>
          <p:cNvSpPr txBox="1"/>
          <p:nvPr/>
        </p:nvSpPr>
        <p:spPr>
          <a:xfrm>
            <a:off x="4469185" y="3782987"/>
            <a:ext cx="2139696" cy="151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2pPr marL="228600" lvl="1">
              <a:lnSpc>
                <a:spcPct val="150000"/>
              </a:lnSpc>
              <a:spcAft>
                <a:spcPts val="800"/>
              </a:spcAft>
              <a:defRPr sz="16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2pPr>
          </a:lstStyle>
          <a:p>
            <a:pPr lvl="1"/>
            <a:r>
              <a:rPr lang="en-US" dirty="0"/>
              <a:t>Generate an answer for a given question related to AIML</a:t>
            </a:r>
          </a:p>
        </p:txBody>
      </p:sp>
      <p:pic>
        <p:nvPicPr>
          <p:cNvPr id="3" name="Picture 2" descr="Create a QnA Bot - Code.Stories()">
            <a:extLst>
              <a:ext uri="{FF2B5EF4-FFF2-40B4-BE49-F238E27FC236}">
                <a16:creationId xmlns:a16="http://schemas.microsoft.com/office/drawing/2014/main" id="{DD2DB97D-779C-760A-A31C-989E8BC3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185" y="2628162"/>
            <a:ext cx="2139696" cy="117774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BF5D1DE-B24D-0AB9-E941-5E5C7993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802" y="1410986"/>
            <a:ext cx="1765852" cy="1325563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TASK-2</a:t>
            </a:r>
          </a:p>
        </p:txBody>
      </p:sp>
    </p:spTree>
    <p:extLst>
      <p:ext uri="{BB962C8B-B14F-4D97-AF65-F5344CB8AC3E}">
        <p14:creationId xmlns:p14="http://schemas.microsoft.com/office/powerpoint/2010/main" val="320009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 Loading and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148BE-41DD-B6BB-2F5B-307128CD3800}"/>
              </a:ext>
            </a:extLst>
          </p:cNvPr>
          <p:cNvSpPr txBox="1"/>
          <p:nvPr/>
        </p:nvSpPr>
        <p:spPr>
          <a:xfrm>
            <a:off x="5667375" y="1596364"/>
            <a:ext cx="6172200" cy="492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LangChain_community.DirectoryLoaders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are used to load the email files and then converted to Pandas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DataFrame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(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LangChain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document_loader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was found to be 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organized, scalable and easy to use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Evaluation (dev, test) split of the data contains 3 annotated subject lines by human annotators. Multiple possible references facilitate a better evaluation of the generated subject, since it is difficult to have only one unique, appropriate subject per email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 subset of train dataset is created for finetuning language models, although full train data set is also used.</a:t>
            </a:r>
          </a:p>
        </p:txBody>
      </p:sp>
      <p:pic>
        <p:nvPicPr>
          <p:cNvPr id="4098" name="Picture 2" descr="Data Preprocessing - Techniques, Concepts and Steps to Master">
            <a:extLst>
              <a:ext uri="{FF2B5EF4-FFF2-40B4-BE49-F238E27FC236}">
                <a16:creationId xmlns:a16="http://schemas.microsoft.com/office/drawing/2014/main" id="{B2285684-A746-C3F7-7D8C-94C6A1131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9375"/>
            <a:ext cx="4572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F76291-02F4-5EF6-42B6-D01AFBA67D87}"/>
              </a:ext>
            </a:extLst>
          </p:cNvPr>
          <p:cNvCxnSpPr>
            <a:cxnSpLocks/>
          </p:cNvCxnSpPr>
          <p:nvPr/>
        </p:nvCxnSpPr>
        <p:spPr>
          <a:xfrm>
            <a:off x="5466549" y="1794566"/>
            <a:ext cx="0" cy="4435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34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 descr="Machine Learning-Based Application Life-Cycle | Encyclopedia MDPI">
            <a:extLst>
              <a:ext uri="{FF2B5EF4-FFF2-40B4-BE49-F238E27FC236}">
                <a16:creationId xmlns:a16="http://schemas.microsoft.com/office/drawing/2014/main" id="{51F71EBE-4666-0EDD-3E29-C1C71498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6" y="1690688"/>
            <a:ext cx="4727469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1EC0166-61DE-35BE-7ECE-5A5A205EBF78}"/>
              </a:ext>
            </a:extLst>
          </p:cNvPr>
          <p:cNvSpPr/>
          <p:nvPr/>
        </p:nvSpPr>
        <p:spPr>
          <a:xfrm rot="5400000">
            <a:off x="3376848" y="3443286"/>
            <a:ext cx="4224339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12D7A-3774-8659-ADCF-FF2719681A90}"/>
              </a:ext>
            </a:extLst>
          </p:cNvPr>
          <p:cNvSpPr txBox="1"/>
          <p:nvPr/>
        </p:nvSpPr>
        <p:spPr>
          <a:xfrm>
            <a:off x="6096000" y="788977"/>
            <a:ext cx="5767281" cy="592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On high level different open source language models are researched and assessed that suits the problem statement of extracting most important words/ context/ concise summarization.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dirty="0"/>
              <a:t>Transformer</a:t>
            </a:r>
            <a:r>
              <a:rPr lang="en-US" sz="1700" b="0" dirty="0"/>
              <a:t> models and </a:t>
            </a:r>
            <a:r>
              <a:rPr lang="en-US" sz="1700" dirty="0"/>
              <a:t>Bart</a:t>
            </a:r>
            <a:r>
              <a:rPr lang="en-US" sz="1700" b="0" dirty="0"/>
              <a:t> models were found to be most apt for the given task other than the ChatGPT models.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Couple of pretrained models were selected to test with zero-shot inferencing and further finetuning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Utilize built-in Hugging Face/ </a:t>
            </a:r>
            <a:r>
              <a:rPr lang="en-US" sz="1700" b="0" dirty="0" err="1"/>
              <a:t>SFTTrainer</a:t>
            </a:r>
            <a:r>
              <a:rPr lang="en-US" sz="1700" b="0" dirty="0"/>
              <a:t> Trainer class for training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Check performance of models through Qualitative and Quantitative evaluation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791581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the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EF3B63-117F-1757-0969-3C72153A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06004"/>
              </p:ext>
            </p:extLst>
          </p:nvPr>
        </p:nvGraphicFramePr>
        <p:xfrm>
          <a:off x="602974" y="1911023"/>
          <a:ext cx="10750826" cy="3854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172">
                  <a:extLst>
                    <a:ext uri="{9D8B030D-6E8A-4147-A177-3AD203B41FA5}">
                      <a16:colId xmlns:a16="http://schemas.microsoft.com/office/drawing/2014/main" val="691323590"/>
                    </a:ext>
                  </a:extLst>
                </a:gridCol>
                <a:gridCol w="1725958">
                  <a:extLst>
                    <a:ext uri="{9D8B030D-6E8A-4147-A177-3AD203B41FA5}">
                      <a16:colId xmlns:a16="http://schemas.microsoft.com/office/drawing/2014/main" val="1502725044"/>
                    </a:ext>
                  </a:extLst>
                </a:gridCol>
                <a:gridCol w="1789547">
                  <a:extLst>
                    <a:ext uri="{9D8B030D-6E8A-4147-A177-3AD203B41FA5}">
                      <a16:colId xmlns:a16="http://schemas.microsoft.com/office/drawing/2014/main" val="690989188"/>
                    </a:ext>
                  </a:extLst>
                </a:gridCol>
                <a:gridCol w="1671455">
                  <a:extLst>
                    <a:ext uri="{9D8B030D-6E8A-4147-A177-3AD203B41FA5}">
                      <a16:colId xmlns:a16="http://schemas.microsoft.com/office/drawing/2014/main" val="3283505061"/>
                    </a:ext>
                  </a:extLst>
                </a:gridCol>
                <a:gridCol w="1651694">
                  <a:extLst>
                    <a:ext uri="{9D8B030D-6E8A-4147-A177-3AD203B41FA5}">
                      <a16:colId xmlns:a16="http://schemas.microsoft.com/office/drawing/2014/main" val="1504839260"/>
                    </a:ext>
                  </a:extLst>
                </a:gridCol>
              </a:tblGrid>
              <a:tr h="319901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Rouge-L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Rouge-</a:t>
                      </a:r>
                      <a:r>
                        <a:rPr lang="en-US" sz="1400" dirty="0" err="1"/>
                        <a:t>Lsum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9620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r>
                        <a:rPr lang="en-US" sz="2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FLAN-T5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0.1852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0.3108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0.3100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3078303288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facebook</a:t>
                      </a:r>
                      <a:r>
                        <a:rPr lang="en-US" sz="2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/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bart</a:t>
                      </a:r>
                      <a:r>
                        <a:rPr lang="en-US" sz="2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-base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0.1232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0.2879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0.2893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59261553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r>
                        <a:rPr lang="en-US" sz="24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google-gemma-with-</a:t>
                      </a:r>
                      <a:r>
                        <a:rPr lang="en-US" sz="24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unsloth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0.6355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0.4207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0.5924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0.5924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87945098"/>
                  </a:ext>
                </a:extLst>
              </a:tr>
              <a:tr h="859769"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unsloth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mistral-7b-v0.3-bnb-4bit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0.715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0.2236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0.2262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1490440955"/>
                  </a:ext>
                </a:extLst>
              </a:tr>
              <a:tr h="1241889"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unsloth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Phi-3-mini-4k-instruct-bnb-4bit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0.0250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0.0942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0.0946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:a16="http://schemas.microsoft.com/office/drawing/2014/main" val="2601509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C47DAA-CD06-6C9A-F97C-4179A965930D}"/>
              </a:ext>
            </a:extLst>
          </p:cNvPr>
          <p:cNvSpPr txBox="1"/>
          <p:nvPr/>
        </p:nvSpPr>
        <p:spPr>
          <a:xfrm>
            <a:off x="4331926" y="5744202"/>
            <a:ext cx="328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  <a:highlight>
                  <a:srgbClr val="FFFFFF"/>
                </a:highlight>
                <a:latin typeface="-apple-system"/>
              </a:rPr>
              <a:t>Finetuned Models: Performance Metrics</a:t>
            </a:r>
            <a:endParaRPr lang="en-US" sz="1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381123-52C8-29BD-A403-F5FEE8729DB8}"/>
              </a:ext>
            </a:extLst>
          </p:cNvPr>
          <p:cNvSpPr/>
          <p:nvPr/>
        </p:nvSpPr>
        <p:spPr>
          <a:xfrm>
            <a:off x="352041" y="3163474"/>
            <a:ext cx="11269339" cy="4763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E554-5056-F635-134E-33AB0E41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Illustration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7336F-0A1B-5ABC-B345-0AF217B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6C7ED1-6159-4E9A-D82D-50E34A9FF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49318"/>
              </p:ext>
            </p:extLst>
          </p:nvPr>
        </p:nvGraphicFramePr>
        <p:xfrm>
          <a:off x="162277" y="1358745"/>
          <a:ext cx="11867445" cy="528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351">
                  <a:extLst>
                    <a:ext uri="{9D8B030D-6E8A-4147-A177-3AD203B41FA5}">
                      <a16:colId xmlns:a16="http://schemas.microsoft.com/office/drawing/2014/main" val="691323590"/>
                    </a:ext>
                  </a:extLst>
                </a:gridCol>
                <a:gridCol w="4668547">
                  <a:extLst>
                    <a:ext uri="{9D8B030D-6E8A-4147-A177-3AD203B41FA5}">
                      <a16:colId xmlns:a16="http://schemas.microsoft.com/office/drawing/2014/main" val="1502725044"/>
                    </a:ext>
                  </a:extLst>
                </a:gridCol>
                <a:gridCol w="4668547">
                  <a:extLst>
                    <a:ext uri="{9D8B030D-6E8A-4147-A177-3AD203B41FA5}">
                      <a16:colId xmlns:a16="http://schemas.microsoft.com/office/drawing/2014/main" val="2990887436"/>
                    </a:ext>
                  </a:extLst>
                </a:gridCol>
              </a:tblGrid>
              <a:tr h="468720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Prompt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9620"/>
                  </a:ext>
                </a:extLst>
              </a:tr>
              <a:tr h="2168065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FLAN-T5</a:t>
                      </a:r>
                      <a:endParaRPr 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Email-Subject (prompt-input-response) format is created as explicit instructions for the LLM. Prepend a prompt instruction to the start of email body and generate the subject with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Suject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as follows: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Training prompt (email):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prompt = f""" Generate a subject line for the following email.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Email: {email}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Subject: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"""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261553"/>
                  </a:ext>
                </a:extLst>
              </a:tr>
              <a:tr h="46872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google-gemma-with-</a:t>
                      </a:r>
                      <a:r>
                        <a:rPr lang="en-US" sz="1600" b="0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unsloth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instruction = "Generate a subject line for the following email."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if x['body']: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formatted_text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f"""Below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is an instruction that describes a task. \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Write a response that appropriately completes the request.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### Instruction: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{instruction}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### Input: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{x['body']}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### Response: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  {x['subject']}"""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Instruction = “Generate a subject line for the following email.”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If x[‘body’]: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formatted_text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f”””Below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is an instruction that describes  a task. \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Write a response that appropriately completes the request.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### Instruction: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{instruction}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### Input: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{x[‘body’]}</a:t>
                      </a:r>
                    </a:p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### Response: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 “””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794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9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E14E-6F04-3C62-9AA2-A1DFF3FF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Finetuned model- Human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34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4A6CA-DCAA-7020-3D8B-4E5655D1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96" y="1439430"/>
            <a:ext cx="8719038" cy="51728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258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35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Finetuned model- Human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4EEA02-576B-F182-9A32-433032EA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0" y="1401943"/>
            <a:ext cx="9693480" cy="499915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5264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36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models quantitatively (with Rouge)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E0646-63DB-9DE4-FBCE-E0D90FB4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23" y="1805799"/>
            <a:ext cx="9034816" cy="36139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C4514-2101-FF14-FFCC-1303165A5DEB}"/>
              </a:ext>
            </a:extLst>
          </p:cNvPr>
          <p:cNvSpPr txBox="1"/>
          <p:nvPr/>
        </p:nvSpPr>
        <p:spPr>
          <a:xfrm>
            <a:off x="7434264" y="5419725"/>
            <a:ext cx="315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Sample: Individual record wise. Scores in %</a:t>
            </a:r>
          </a:p>
        </p:txBody>
      </p:sp>
    </p:spTree>
    <p:extLst>
      <p:ext uri="{BB962C8B-B14F-4D97-AF65-F5344CB8AC3E}">
        <p14:creationId xmlns:p14="http://schemas.microsoft.com/office/powerpoint/2010/main" val="60432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37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models quantitatively (with Rouge)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4514-2101-FF14-FFCC-1303165A5DEB}"/>
              </a:ext>
            </a:extLst>
          </p:cNvPr>
          <p:cNvSpPr txBox="1"/>
          <p:nvPr/>
        </p:nvSpPr>
        <p:spPr>
          <a:xfrm>
            <a:off x="8001000" y="5270687"/>
            <a:ext cx="38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Scores: Facebook Bart Average wise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B2FBE-F4D8-576F-9773-B2DCE963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93" y="1690688"/>
            <a:ext cx="10807600" cy="352901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340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models quantitatively (with Rouge)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38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4514-2101-FF14-FFCC-1303165A5DEB}"/>
              </a:ext>
            </a:extLst>
          </p:cNvPr>
          <p:cNvSpPr txBox="1"/>
          <p:nvPr/>
        </p:nvSpPr>
        <p:spPr>
          <a:xfrm>
            <a:off x="2299298" y="6242901"/>
            <a:ext cx="799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Flan T5 </a:t>
            </a:r>
            <a:r>
              <a:rPr lang="en-US" sz="1800" dirty="0"/>
              <a:t>Rouge </a:t>
            </a:r>
            <a:r>
              <a:rPr lang="en-US" dirty="0"/>
              <a:t>Scores </a:t>
            </a:r>
            <a:r>
              <a:rPr lang="en-US" dirty="0" err="1"/>
              <a:t>w.r.t.</a:t>
            </a:r>
            <a:r>
              <a:rPr lang="en-US" dirty="0"/>
              <a:t> original subjects and three other human annotations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62CC35-5BF6-B1B2-2587-795B75B6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98" y="1436513"/>
            <a:ext cx="8694604" cy="464996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1370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Absolute percentage improvement of FINETUNED MODEL over PRETRAINED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39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82EDF-0C27-6D34-B14F-373469D1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74" y="1821054"/>
            <a:ext cx="8298552" cy="27280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DCA00D-6C84-68CF-3948-BA9B1EEB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172" y="3931339"/>
            <a:ext cx="8596105" cy="27967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0433E-D05A-1BA7-DBC0-10CB70732E3D}"/>
              </a:ext>
            </a:extLst>
          </p:cNvPr>
          <p:cNvSpPr txBox="1"/>
          <p:nvPr/>
        </p:nvSpPr>
        <p:spPr>
          <a:xfrm>
            <a:off x="3351041" y="3931339"/>
            <a:ext cx="1162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FB Bart</a:t>
            </a:r>
          </a:p>
        </p:txBody>
      </p:sp>
    </p:spTree>
    <p:extLst>
      <p:ext uri="{BB962C8B-B14F-4D97-AF65-F5344CB8AC3E}">
        <p14:creationId xmlns:p14="http://schemas.microsoft.com/office/powerpoint/2010/main" val="2462234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261F-B33F-BAF1-360F-8CBFCF18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903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EA097D-DEFA-0BB3-4313-6E63F21C7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127" y="3631311"/>
            <a:ext cx="1310754" cy="426757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FA7EE7-E2EB-11EE-D5F1-A4452988BD74}"/>
              </a:ext>
            </a:extLst>
          </p:cNvPr>
          <p:cNvSpPr/>
          <p:nvPr/>
        </p:nvSpPr>
        <p:spPr>
          <a:xfrm>
            <a:off x="2464741" y="3546173"/>
            <a:ext cx="1718894" cy="6126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2A7DE6-8154-C3E1-A108-FF229A949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84" y="3655345"/>
            <a:ext cx="1493649" cy="39627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BB9AE3-3962-A86B-EFBC-B4547BAE7F60}"/>
              </a:ext>
            </a:extLst>
          </p:cNvPr>
          <p:cNvSpPr/>
          <p:nvPr/>
        </p:nvSpPr>
        <p:spPr>
          <a:xfrm>
            <a:off x="7877089" y="4544163"/>
            <a:ext cx="1730783" cy="61264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/>
              <a:t>Human Validation, Observations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2C5952F-B1E8-40D2-3502-FE1A007B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DD809108-179E-667E-DDC6-D75D66325947}"/>
              </a:ext>
            </a:extLst>
          </p:cNvPr>
          <p:cNvSpPr/>
          <p:nvPr/>
        </p:nvSpPr>
        <p:spPr>
          <a:xfrm>
            <a:off x="334104" y="3546173"/>
            <a:ext cx="1635370" cy="612648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1FEF54-3219-A52C-BC6A-1FEB3AFF64F0}"/>
              </a:ext>
            </a:extLst>
          </p:cNvPr>
          <p:cNvSpPr/>
          <p:nvPr/>
        </p:nvSpPr>
        <p:spPr>
          <a:xfrm>
            <a:off x="4634942" y="3546173"/>
            <a:ext cx="1718894" cy="6126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8E724E-C80D-4566-B418-956173232367}"/>
              </a:ext>
            </a:extLst>
          </p:cNvPr>
          <p:cNvSpPr/>
          <p:nvPr/>
        </p:nvSpPr>
        <p:spPr>
          <a:xfrm>
            <a:off x="6805143" y="3546173"/>
            <a:ext cx="1718894" cy="6126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Finetuning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A871E2-26A5-6795-5C6C-E96DAD8A5208}"/>
              </a:ext>
            </a:extLst>
          </p:cNvPr>
          <p:cNvCxnSpPr/>
          <p:nvPr/>
        </p:nvCxnSpPr>
        <p:spPr>
          <a:xfrm>
            <a:off x="4299435" y="3852497"/>
            <a:ext cx="25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23BE07-1F00-9410-C9DE-5A5B6DA9B525}"/>
              </a:ext>
            </a:extLst>
          </p:cNvPr>
          <p:cNvCxnSpPr/>
          <p:nvPr/>
        </p:nvCxnSpPr>
        <p:spPr>
          <a:xfrm>
            <a:off x="1987058" y="3852497"/>
            <a:ext cx="25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48DBA-AC31-8327-6F5C-758C3A8169E1}"/>
              </a:ext>
            </a:extLst>
          </p:cNvPr>
          <p:cNvCxnSpPr/>
          <p:nvPr/>
        </p:nvCxnSpPr>
        <p:spPr>
          <a:xfrm>
            <a:off x="6474066" y="3856894"/>
            <a:ext cx="25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AD2FFF-AD69-5185-5955-0AB3C828A3C1}"/>
              </a:ext>
            </a:extLst>
          </p:cNvPr>
          <p:cNvCxnSpPr/>
          <p:nvPr/>
        </p:nvCxnSpPr>
        <p:spPr>
          <a:xfrm>
            <a:off x="8676407" y="3861291"/>
            <a:ext cx="25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639AF-DE5B-F7DD-1F68-EE7745AB41EC}"/>
              </a:ext>
            </a:extLst>
          </p:cNvPr>
          <p:cNvCxnSpPr/>
          <p:nvPr/>
        </p:nvCxnSpPr>
        <p:spPr>
          <a:xfrm>
            <a:off x="10478829" y="3852497"/>
            <a:ext cx="254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3FA3A71-C502-473F-9EEE-319E38A7D9F9}"/>
              </a:ext>
            </a:extLst>
          </p:cNvPr>
          <p:cNvSpPr/>
          <p:nvPr/>
        </p:nvSpPr>
        <p:spPr>
          <a:xfrm>
            <a:off x="4634942" y="2548190"/>
            <a:ext cx="1730783" cy="6126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Zero Shot Inferencing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B63D26F-7B95-5D26-5367-08D8D8B62443}"/>
              </a:ext>
            </a:extLst>
          </p:cNvPr>
          <p:cNvSpPr/>
          <p:nvPr/>
        </p:nvSpPr>
        <p:spPr>
          <a:xfrm>
            <a:off x="5939751" y="4544158"/>
            <a:ext cx="1730783" cy="61264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Metrics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6E28AD-8EF9-FAAA-DEFA-E10A6A34A6DF}"/>
              </a:ext>
            </a:extLst>
          </p:cNvPr>
          <p:cNvCxnSpPr>
            <a:cxnSpLocks/>
          </p:cNvCxnSpPr>
          <p:nvPr/>
        </p:nvCxnSpPr>
        <p:spPr>
          <a:xfrm flipV="1">
            <a:off x="5494389" y="3250282"/>
            <a:ext cx="0" cy="218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AEA657-AAA6-EAD1-6081-EA54C4E46C9A}"/>
              </a:ext>
            </a:extLst>
          </p:cNvPr>
          <p:cNvCxnSpPr>
            <a:cxnSpLocks/>
          </p:cNvCxnSpPr>
          <p:nvPr/>
        </p:nvCxnSpPr>
        <p:spPr>
          <a:xfrm>
            <a:off x="7095389" y="4262806"/>
            <a:ext cx="0" cy="21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5C2907-3E6D-6465-AACD-3EFF5CA3163B}"/>
              </a:ext>
            </a:extLst>
          </p:cNvPr>
          <p:cNvCxnSpPr>
            <a:cxnSpLocks/>
          </p:cNvCxnSpPr>
          <p:nvPr/>
        </p:nvCxnSpPr>
        <p:spPr>
          <a:xfrm>
            <a:off x="8311658" y="4262806"/>
            <a:ext cx="0" cy="21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265676-2944-D99C-5881-5B33F69EB670}"/>
              </a:ext>
            </a:extLst>
          </p:cNvPr>
          <p:cNvSpPr txBox="1"/>
          <p:nvPr/>
        </p:nvSpPr>
        <p:spPr>
          <a:xfrm>
            <a:off x="752790" y="5832650"/>
            <a:ext cx="10515600" cy="87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Fine-tune few summarization GPT model to generate concise email subject lines and deployment.</a:t>
            </a:r>
            <a:endParaRPr lang="en-US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97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Evaluate the models quantitatively (with Rouge)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40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4514-2101-FF14-FFCC-1303165A5DEB}"/>
              </a:ext>
            </a:extLst>
          </p:cNvPr>
          <p:cNvSpPr txBox="1"/>
          <p:nvPr/>
        </p:nvSpPr>
        <p:spPr>
          <a:xfrm>
            <a:off x="6462202" y="5611594"/>
            <a:ext cx="521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Gemma_7b_with_Unsloth Scores </a:t>
            </a:r>
            <a:r>
              <a:rPr lang="en-US" dirty="0" err="1"/>
              <a:t>w.r.t.</a:t>
            </a:r>
            <a:r>
              <a:rPr lang="en-US" dirty="0"/>
              <a:t> original subjects and three other human annotations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CDD25-40D1-0541-C357-2CC0F96E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4" y="1690688"/>
            <a:ext cx="5737916" cy="12334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FBB4D-0F75-AD9B-B292-17C03B3A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202" y="1690688"/>
            <a:ext cx="5219313" cy="36935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146" name="Picture 2" descr="Google Releases Gemma — A Lightweight ...">
            <a:extLst>
              <a:ext uri="{FF2B5EF4-FFF2-40B4-BE49-F238E27FC236}">
                <a16:creationId xmlns:a16="http://schemas.microsoft.com/office/drawing/2014/main" id="{6FF02E4F-4788-7D36-3286-BE891D7E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8" y="3016251"/>
            <a:ext cx="5769407" cy="32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E9A7E38-2EC8-3529-08E2-55A51515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459581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Key Arguments for gemma-7b </a:t>
            </a:r>
            <a:r>
              <a:rPr lang="en-US" sz="4000" dirty="0" err="1"/>
              <a:t>TrainingArguments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41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1455D-4D43-96EC-F3C0-0E2F50921F98}"/>
              </a:ext>
            </a:extLst>
          </p:cNvPr>
          <p:cNvSpPr txBox="1"/>
          <p:nvPr/>
        </p:nvSpPr>
        <p:spPr>
          <a:xfrm>
            <a:off x="178905" y="1508010"/>
            <a:ext cx="11688417" cy="525028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spcAft>
                <a:spcPts val="600"/>
              </a:spcAft>
            </a:pPr>
            <a:r>
              <a:rPr lang="en-US" sz="1500" b="1" dirty="0" err="1"/>
              <a:t>per_device_train_batch_size</a:t>
            </a:r>
            <a:r>
              <a:rPr lang="en-US" sz="1500" dirty="0"/>
              <a:t>:  It is set to 1, meaning 1 examples will be processed per device in each step.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gradient_accumulation_steps</a:t>
            </a:r>
            <a:r>
              <a:rPr lang="en-US" sz="1500" b="1" dirty="0"/>
              <a:t>:</a:t>
            </a:r>
            <a:r>
              <a:rPr lang="en-US" sz="1500" dirty="0"/>
              <a:t> Grad Accumulation steps before performing a parameter update. Increases the batch size by accumulating gradients over multiple steps. Here, it is set to 2, meaning gradients will be accumulated over 2 steps before updating the model parameters.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warmup_steps</a:t>
            </a:r>
            <a:r>
              <a:rPr lang="en-US" sz="1500" dirty="0"/>
              <a:t>: This sets the number of warm-up steps during training, gradually increasing the Learning Rate from 0 to the provided value. We set to 5, so the Learning Rate will linearly increase over the first 5 steps.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max_steps</a:t>
            </a:r>
            <a:r>
              <a:rPr lang="en-US" sz="1500" b="1" dirty="0"/>
              <a:t>: </a:t>
            </a:r>
            <a:r>
              <a:rPr lang="en-US" sz="1500" dirty="0"/>
              <a:t>Total number of training steps to perform. Here, it is set to 50, meaning the training will stop after 50 steps.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learning_rate</a:t>
            </a:r>
            <a:r>
              <a:rPr lang="en-US" sz="1500" dirty="0"/>
              <a:t>: First Learning Rate used for training. We set it to 2e-4 </a:t>
            </a:r>
          </a:p>
          <a:p>
            <a:pPr>
              <a:spcAft>
                <a:spcPts val="600"/>
              </a:spcAft>
            </a:pPr>
            <a:r>
              <a:rPr lang="en-US" sz="1500" b="1" dirty="0"/>
              <a:t>fp16 and bf16</a:t>
            </a:r>
            <a:r>
              <a:rPr lang="en-US" sz="1500" dirty="0"/>
              <a:t>: Control the precision used for training. fp16 is for half-precision (16-bit) training, while bf16 is for bfloat16 training if GPU supported.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logging_steps</a:t>
            </a:r>
            <a:r>
              <a:rPr lang="en-US" sz="1500" dirty="0"/>
              <a:t>: Sets the interval at which training metrics and losses are logged. We set it to 1, so logs are printed after every training step. 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optim</a:t>
            </a:r>
            <a:r>
              <a:rPr lang="en-US" sz="1500" b="1" dirty="0"/>
              <a:t>:</a:t>
            </a:r>
            <a:r>
              <a:rPr lang="en-US" sz="1500" dirty="0"/>
              <a:t> Optimizer to use for training. We set it to ‘paged_adamw_8bit’, a specialized optimizer for memory-efficient training.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weight_decay</a:t>
            </a:r>
            <a:r>
              <a:rPr lang="en-US" sz="1500" dirty="0"/>
              <a:t>: Weight Decay Rate that we need for regularization. Set to 0.01. </a:t>
            </a:r>
          </a:p>
          <a:p>
            <a:pPr>
              <a:spcAft>
                <a:spcPts val="600"/>
              </a:spcAft>
            </a:pPr>
            <a:r>
              <a:rPr lang="en-US" sz="1500" b="1" dirty="0" err="1"/>
              <a:t>lr_scheduler_type</a:t>
            </a:r>
            <a:r>
              <a:rPr lang="en-US" sz="1500" b="1" dirty="0"/>
              <a:t>: </a:t>
            </a:r>
            <a:r>
              <a:rPr lang="en-US" sz="1500" dirty="0"/>
              <a:t>Learning Rate Scheduler to use during training, "linear“.</a:t>
            </a:r>
          </a:p>
        </p:txBody>
      </p:sp>
    </p:spTree>
    <p:extLst>
      <p:ext uri="{BB962C8B-B14F-4D97-AF65-F5344CB8AC3E}">
        <p14:creationId xmlns:p14="http://schemas.microsoft.com/office/powerpoint/2010/main" val="698051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3070C-0AA2-6393-98C0-58D798A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42</a:t>
            </a:fld>
            <a:endParaRPr lang="en-US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8A453B72-3F90-3A28-0494-9DEA793105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381454-796E-27BF-3113-19291277A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15701"/>
              </p:ext>
            </p:extLst>
          </p:nvPr>
        </p:nvGraphicFramePr>
        <p:xfrm>
          <a:off x="496956" y="758085"/>
          <a:ext cx="11340547" cy="5854148"/>
        </p:xfrm>
        <a:graphic>
          <a:graphicData uri="http://schemas.openxmlformats.org/drawingml/2006/table">
            <a:tbl>
              <a:tblPr/>
              <a:tblGrid>
                <a:gridCol w="1202635">
                  <a:extLst>
                    <a:ext uri="{9D8B030D-6E8A-4147-A177-3AD203B41FA5}">
                      <a16:colId xmlns:a16="http://schemas.microsoft.com/office/drawing/2014/main" val="669763438"/>
                    </a:ext>
                  </a:extLst>
                </a:gridCol>
                <a:gridCol w="2179157">
                  <a:extLst>
                    <a:ext uri="{9D8B030D-6E8A-4147-A177-3AD203B41FA5}">
                      <a16:colId xmlns:a16="http://schemas.microsoft.com/office/drawing/2014/main" val="3230937039"/>
                    </a:ext>
                  </a:extLst>
                </a:gridCol>
                <a:gridCol w="2145876">
                  <a:extLst>
                    <a:ext uri="{9D8B030D-6E8A-4147-A177-3AD203B41FA5}">
                      <a16:colId xmlns:a16="http://schemas.microsoft.com/office/drawing/2014/main" val="4129091976"/>
                    </a:ext>
                  </a:extLst>
                </a:gridCol>
                <a:gridCol w="1575453">
                  <a:extLst>
                    <a:ext uri="{9D8B030D-6E8A-4147-A177-3AD203B41FA5}">
                      <a16:colId xmlns:a16="http://schemas.microsoft.com/office/drawing/2014/main" val="3680052163"/>
                    </a:ext>
                  </a:extLst>
                </a:gridCol>
                <a:gridCol w="1942153">
                  <a:extLst>
                    <a:ext uri="{9D8B030D-6E8A-4147-A177-3AD203B41FA5}">
                      <a16:colId xmlns:a16="http://schemas.microsoft.com/office/drawing/2014/main" val="4166768717"/>
                    </a:ext>
                  </a:extLst>
                </a:gridCol>
                <a:gridCol w="2295273">
                  <a:extLst>
                    <a:ext uri="{9D8B030D-6E8A-4147-A177-3AD203B41FA5}">
                      <a16:colId xmlns:a16="http://schemas.microsoft.com/office/drawing/2014/main" val="794071715"/>
                    </a:ext>
                  </a:extLst>
                </a:gridCol>
              </a:tblGrid>
              <a:tr h="624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Feature/ Model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FLAN-T5 (Fine-tuned Language-Agnostic T5)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Facebook BART (Bidirectional and Auto-Regressive Transformers)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Gemma 7B Unsloth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Mistral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Phi-3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21430"/>
                  </a:ext>
                </a:extLst>
              </a:tr>
              <a:tr h="226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Developer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Google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Facebook AI (Meta AI)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Google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Mistral AI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Microsoft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362240"/>
                  </a:ext>
                </a:extLst>
              </a:tr>
              <a:tr h="416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Architecture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Encoder-Decoder (Transformer)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Encoder-Decoder (Transformer)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Transformer-based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Transformer-based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LLM (Transformer-based)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91045"/>
                  </a:ext>
                </a:extLst>
              </a:tr>
              <a:tr h="624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Pre-training Objective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Span-based masked language modeling (MLM), fine-tuned on diverse tasks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Denoising autoencoder (corrupted input reconstruction)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Autoregressive, optimized for unslothing tasks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Autoregressive/Bidirectional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Scalable alignment with focus on safety and ethics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72479"/>
                  </a:ext>
                </a:extLst>
              </a:tr>
              <a:tr h="624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Key Feature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Fine-tuned for zero-shot and few-shot learning across multiple languages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Combines bidirectional encoding with autoregressive decoding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Specialized for unslothing tasks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Optimized for specific domains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Designed for ethical AI and human alignment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55873"/>
                  </a:ext>
                </a:extLst>
              </a:tr>
              <a:tr h="83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Embeddings/ Positional Encodings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Learnable token embeddings. Relative positional encodings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Learnable token embeddings . Absolute positional encodings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Learnable token embeddings. Relative or absolute positional encodings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Learnable token embeddings. Relative or absolute positional encodings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Custom relative or absolute positional encodings depending on task alignment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737391"/>
                  </a:ext>
                </a:extLst>
              </a:tr>
              <a:tr h="832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Tokenizer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SentencePiece, byte-pair encoding (BPE)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Byte-Pair Encoding (BPE)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Byte-Pair Encoding (BPE)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Grouped-Query Attention, Sliding-Window Attention,Byte-fallback BPE tokenizer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Custom tokenizer designed for alignment with human preferences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114649"/>
                  </a:ext>
                </a:extLst>
              </a:tr>
              <a:tr h="6241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Model Size/ Parameters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Multiple sizes (Small to XXL: 60M to 11B parameters)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Multiple sizes (Base to Large: 139M to 406M parameters)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7 billion parameters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Multiple sizes expected.  Range from 100M to 7B+ depending on configuration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Large-scale models - 3.8 billion parameter to 10B+ parameters in larger models with scalable versions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0149"/>
                  </a:ext>
                </a:extLst>
              </a:tr>
              <a:tr h="10497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110004020202020204"/>
                        </a:rPr>
                        <a:t>Applications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486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Text generation, translation, summarization, classification, few-shot learning, and more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Text generation, summarization, translation, and sequence-to-sequence tasks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Specialized NLP applications (Unslothing tasks)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Domain-specific NLP applications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110004020202020204"/>
                        </a:rPr>
                        <a:t>Broad NLP tasks large reasoning capabilities or are highly specialized (Synthetic Text Generation, Code Generation, RAG, or Agents).</a:t>
                      </a:r>
                    </a:p>
                  </a:txBody>
                  <a:tcPr marL="7030" marR="7030" marT="70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1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07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6C7-41F3-CBC1-24D2-6219A6E5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Subject -Observations/ 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AB92-EF38-7928-D419-51FD502B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05500"/>
            <a:ext cx="11439525" cy="4973797"/>
          </a:xfr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Fine-tuned models show performance improvement. They are effectively capturing key points and overall essence, with improved ROUGE-1 scores showing alignment with essential topics.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The models demonstrated potential for </a:t>
            </a:r>
            <a:r>
              <a:rPr lang="en-US" sz="18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understanding nuanced details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as indicated by ROUGE-2 scores, though there is room for improvement.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Higher ROUGE-L and ROUGE-</a:t>
            </a:r>
            <a:r>
              <a:rPr lang="en-US" sz="18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Lsum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scores reflect good maintenance of subject length and relevance.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Specific prompts, such as "generate a subject line" yield better results compared to combined prompts like "summarize the text“.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Repetitive responses in pre-trained models (e.g., Mistral) are managed by applying a </a:t>
            </a:r>
            <a:r>
              <a:rPr lang="en-US" sz="18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repetition_penalty</a:t>
            </a: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of 1.5, but excessive penalties cause unusual outputs.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Phi3 excels in text completion and GPT-style conversations but may produce hallucinations and less accurate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DBC1-BBC2-50A3-6A32-696F51F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99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6C7-41F3-CBC1-24D2-6219A6E5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48900" cy="1325563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DEPLOYMENT - Building App with </a:t>
            </a:r>
            <a:r>
              <a:rPr lang="en-US" sz="400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400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and publishing in Hugging 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DBC1-BBC2-50A3-6A32-696F51F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0386-8287-39A2-FB97-61BDD5B34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922283"/>
            <a:ext cx="6877049" cy="4507388"/>
          </a:xfrm>
          <a:ln>
            <a:solidFill>
              <a:srgbClr val="FF0000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Build the </a:t>
            </a:r>
            <a:r>
              <a:rPr lang="en-US" sz="2000" b="1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App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Designed </a:t>
            </a:r>
            <a:r>
              <a:rPr lang="en-US" sz="2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Gradio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interface, defining how the user will interact with the model and ensuring the input and output specifications are clear.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Save the App and Dependencies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Prepared our app script and ensure all necessary dependencies are listed in a requirements file, ready for deployment.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Publish on Hugging Face Spaces</a:t>
            </a:r>
            <a:r>
              <a:rPr lang="en-US" sz="2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Created an account on Hugging Face, set up a new Space for our app, and push our code to this Space, making our app publicly accessible.</a:t>
            </a:r>
          </a:p>
        </p:txBody>
      </p:sp>
      <p:pic>
        <p:nvPicPr>
          <p:cNvPr id="7170" name="Picture 2" descr="gradio · PyPI">
            <a:extLst>
              <a:ext uri="{FF2B5EF4-FFF2-40B4-BE49-F238E27FC236}">
                <a16:creationId xmlns:a16="http://schemas.microsoft.com/office/drawing/2014/main" id="{7D5CFB44-8056-F3CB-F5F6-9D655CDC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2" y="2647018"/>
            <a:ext cx="362902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BD5CF72-D746-D18E-B88C-A4A3ABEB262D}"/>
              </a:ext>
            </a:extLst>
          </p:cNvPr>
          <p:cNvSpPr/>
          <p:nvPr/>
        </p:nvSpPr>
        <p:spPr>
          <a:xfrm rot="5400000">
            <a:off x="2263773" y="3756875"/>
            <a:ext cx="4507387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nd assets - Hugging Face">
            <a:extLst>
              <a:ext uri="{FF2B5EF4-FFF2-40B4-BE49-F238E27FC236}">
                <a16:creationId xmlns:a16="http://schemas.microsoft.com/office/drawing/2014/main" id="{79E2F37B-0A5B-A3D4-B881-EEDC7EB4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97" y="4661867"/>
            <a:ext cx="3629025" cy="96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8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BCA3-3F5C-59BA-3649-BF36E26EB45E}"/>
              </a:ext>
            </a:extLst>
          </p:cNvPr>
          <p:cNvSpPr txBox="1">
            <a:spLocks/>
          </p:cNvSpPr>
          <p:nvPr/>
        </p:nvSpPr>
        <p:spPr>
          <a:xfrm>
            <a:off x="952989" y="42832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Understanding QA Dataset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B2C2F47-D3A8-2A2D-640F-EDF7EA3EC38B}"/>
              </a:ext>
            </a:extLst>
          </p:cNvPr>
          <p:cNvSpPr txBox="1">
            <a:spLocks/>
          </p:cNvSpPr>
          <p:nvPr/>
        </p:nvSpPr>
        <p:spPr>
          <a:xfrm>
            <a:off x="9400592" y="64296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6FB5CB-7A06-4DE0-B780-5A8FFA32F2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CE18B-F661-76FF-D8EB-6F8C10C6677A}"/>
              </a:ext>
            </a:extLst>
          </p:cNvPr>
          <p:cNvSpPr txBox="1"/>
          <p:nvPr/>
        </p:nvSpPr>
        <p:spPr>
          <a:xfrm>
            <a:off x="6210789" y="1456976"/>
            <a:ext cx="5670632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Dataset-1 has a question-and-answer pair for train set and, a question and two human annotated answers for the test and dev sets.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Train set -(1316, 2)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Test set (120, 3)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 set (80, 3)</a:t>
            </a:r>
          </a:p>
          <a:p>
            <a:pPr marL="268288" lvl="1" indent="-268288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68288" indent="-26828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Dataset-2 has a question-and-answer pair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Train set -(1985, 2)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Test set -(249, 2)</a:t>
            </a:r>
          </a:p>
          <a:p>
            <a:pPr marL="725488" lvl="2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Dev set - (248, 2))</a:t>
            </a:r>
          </a:p>
          <a:p>
            <a:br>
              <a:rPr lang="en-US" dirty="0"/>
            </a:br>
            <a:endParaRPr lang="en-US" sz="1400" b="1" dirty="0"/>
          </a:p>
        </p:txBody>
      </p:sp>
      <p:pic>
        <p:nvPicPr>
          <p:cNvPr id="6" name="Picture 2" descr="Understanding Datasets: Types, Techniques, and Real-world Applications">
            <a:extLst>
              <a:ext uri="{FF2B5EF4-FFF2-40B4-BE49-F238E27FC236}">
                <a16:creationId xmlns:a16="http://schemas.microsoft.com/office/drawing/2014/main" id="{3D3AAFC3-5D18-DB24-0EFE-CA5D7CCB2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2" y="1144311"/>
            <a:ext cx="5226746" cy="263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139D3-6884-A7B7-6413-5FDACDD6AB6E}"/>
              </a:ext>
            </a:extLst>
          </p:cNvPr>
          <p:cNvCxnSpPr>
            <a:cxnSpLocks/>
          </p:cNvCxnSpPr>
          <p:nvPr/>
        </p:nvCxnSpPr>
        <p:spPr>
          <a:xfrm>
            <a:off x="6009474" y="1144311"/>
            <a:ext cx="0" cy="557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734EDB-28FE-3585-13B4-10FD4DCAD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80169"/>
              </p:ext>
            </p:extLst>
          </p:nvPr>
        </p:nvGraphicFramePr>
        <p:xfrm>
          <a:off x="505342" y="3882604"/>
          <a:ext cx="5226748" cy="2832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512">
                  <a:extLst>
                    <a:ext uri="{9D8B030D-6E8A-4147-A177-3AD203B41FA5}">
                      <a16:colId xmlns:a16="http://schemas.microsoft.com/office/drawing/2014/main" val="691323590"/>
                    </a:ext>
                  </a:extLst>
                </a:gridCol>
                <a:gridCol w="1336236">
                  <a:extLst>
                    <a:ext uri="{9D8B030D-6E8A-4147-A177-3AD203B41FA5}">
                      <a16:colId xmlns:a16="http://schemas.microsoft.com/office/drawing/2014/main" val="1502725044"/>
                    </a:ext>
                  </a:extLst>
                </a:gridCol>
              </a:tblGrid>
              <a:tr h="4184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29620"/>
                  </a:ext>
                </a:extLst>
              </a:tr>
              <a:tr h="3888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1,300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03288"/>
                  </a:ext>
                </a:extLst>
              </a:tr>
              <a:tr h="3766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validation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1553"/>
                  </a:ext>
                </a:extLst>
              </a:tr>
              <a:tr h="3808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5098"/>
                  </a:ext>
                </a:extLst>
              </a:tr>
              <a:tr h="3832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length of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40955"/>
                  </a:ext>
                </a:extLst>
              </a:tr>
              <a:tr h="3948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human answers per Question (test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09553"/>
                  </a:ext>
                </a:extLst>
              </a:tr>
              <a:tr h="4896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length of human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157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B4224F-5E40-A83A-F9F6-C8E380A14F97}"/>
              </a:ext>
            </a:extLst>
          </p:cNvPr>
          <p:cNvSpPr txBox="1"/>
          <p:nvPr/>
        </p:nvSpPr>
        <p:spPr>
          <a:xfrm>
            <a:off x="390769" y="7601697"/>
            <a:ext cx="3186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sng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Dataset : IIIT AI ML Question Answer Set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2229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Models Approaches</a:t>
            </a:r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6</a:t>
            </a:fld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1EC0166-61DE-35BE-7ECE-5A5A205EBF78}"/>
              </a:ext>
            </a:extLst>
          </p:cNvPr>
          <p:cNvSpPr/>
          <p:nvPr/>
        </p:nvSpPr>
        <p:spPr>
          <a:xfrm rot="5400000">
            <a:off x="3376848" y="3416629"/>
            <a:ext cx="4224339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12D7A-3774-8659-ADCF-FF2719681A90}"/>
              </a:ext>
            </a:extLst>
          </p:cNvPr>
          <p:cNvSpPr txBox="1"/>
          <p:nvPr/>
        </p:nvSpPr>
        <p:spPr>
          <a:xfrm>
            <a:off x="6002060" y="1530627"/>
            <a:ext cx="6006303" cy="4610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Both </a:t>
            </a:r>
            <a:r>
              <a:rPr lang="en-US" sz="1700" dirty="0"/>
              <a:t>extractive</a:t>
            </a:r>
            <a:r>
              <a:rPr lang="en-US" sz="1700" b="0" dirty="0"/>
              <a:t> and </a:t>
            </a:r>
            <a:r>
              <a:rPr lang="en-US" sz="1700" dirty="0"/>
              <a:t>sequence-to-sequence</a:t>
            </a:r>
            <a:r>
              <a:rPr lang="en-US" sz="1700" b="0" dirty="0"/>
              <a:t> approaches were explored for the given problem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700" b="0" dirty="0"/>
              <a:t>Sequence-to-Sequence (Seq2Seq) approach was selected for the task due to following reasons:</a:t>
            </a:r>
          </a:p>
          <a:p>
            <a:pPr marL="804863" lvl="1" indent="-347663" algn="just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700" b="0" dirty="0"/>
              <a:t>AI/ML knowledge corpus usage was not recommended to use</a:t>
            </a:r>
          </a:p>
          <a:p>
            <a:pPr marL="804863" lvl="1" indent="-347663" algn="just">
              <a:lnSpc>
                <a:spcPct val="150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700" b="0" dirty="0"/>
              <a:t>Flexible Output Generation: Seq2Seq models generate new sequences, unlike extractive models, which are restricted to selecting text spans, making them ideal for tasks like summarization or translation.</a:t>
            </a:r>
          </a:p>
        </p:txBody>
      </p:sp>
      <p:pic>
        <p:nvPicPr>
          <p:cNvPr id="1026" name="Picture 2" descr="Generative AI vs Predictive AI: Introduction, Use Cases, Benefits &amp;  Differences | Binmile">
            <a:extLst>
              <a:ext uri="{FF2B5EF4-FFF2-40B4-BE49-F238E27FC236}">
                <a16:creationId xmlns:a16="http://schemas.microsoft.com/office/drawing/2014/main" id="{F3FC0E68-83B2-2596-E767-9BDC14F6D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8260" r="5466" b="14783"/>
          <a:stretch/>
        </p:blipFill>
        <p:spPr bwMode="auto">
          <a:xfrm>
            <a:off x="277578" y="2259948"/>
            <a:ext cx="4698397" cy="29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5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GPT Models’ selection for finetuning</a:t>
            </a:r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7</a:t>
            </a:fld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1EC0166-61DE-35BE-7ECE-5A5A205EBF78}"/>
              </a:ext>
            </a:extLst>
          </p:cNvPr>
          <p:cNvSpPr/>
          <p:nvPr/>
        </p:nvSpPr>
        <p:spPr>
          <a:xfrm rot="5400000">
            <a:off x="3376848" y="3443286"/>
            <a:ext cx="4224339" cy="838203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 Model Maintenance: A Guide to Managing a Model Post-Production">
            <a:extLst>
              <a:ext uri="{FF2B5EF4-FFF2-40B4-BE49-F238E27FC236}">
                <a16:creationId xmlns:a16="http://schemas.microsoft.com/office/drawing/2014/main" id="{732A3F8F-69D6-D21E-841F-797559D9E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0" y="2567194"/>
            <a:ext cx="4726015" cy="2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xt Generation with GPT-2 ...">
            <a:extLst>
              <a:ext uri="{FF2B5EF4-FFF2-40B4-BE49-F238E27FC236}">
                <a16:creationId xmlns:a16="http://schemas.microsoft.com/office/drawing/2014/main" id="{E8D3D777-B24E-A934-00AC-3CCFEC60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84" y="1690688"/>
            <a:ext cx="2143125" cy="2143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epmind Imagens – Procure 474 fotos, vetores e vídeos | Adobe Stock">
            <a:extLst>
              <a:ext uri="{FF2B5EF4-FFF2-40B4-BE49-F238E27FC236}">
                <a16:creationId xmlns:a16="http://schemas.microsoft.com/office/drawing/2014/main" id="{DA45D98C-89DB-3998-AF19-ABFD230D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11" y="4194935"/>
            <a:ext cx="5548829" cy="214312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eta Llama 3 Launch Part 1 - 8B and 70B ...">
            <a:extLst>
              <a:ext uri="{FF2B5EF4-FFF2-40B4-BE49-F238E27FC236}">
                <a16:creationId xmlns:a16="http://schemas.microsoft.com/office/drawing/2014/main" id="{4B621D8A-F6A9-E311-219E-7658D9604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774" y="1690688"/>
            <a:ext cx="3029938" cy="2143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3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56C7-41F3-CBC1-24D2-6219A6E5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33"/>
            <a:ext cx="10515600" cy="132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</a:pPr>
            <a:r>
              <a:rPr lang="en-US" sz="4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Benefits of Fine-Tuning with </a:t>
            </a:r>
            <a:r>
              <a:rPr lang="en-US" sz="4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Unsloth</a:t>
            </a:r>
            <a:r>
              <a:rPr lang="en-US" sz="4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and </a:t>
            </a:r>
            <a:r>
              <a:rPr lang="en-US" sz="40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QLora</a:t>
            </a:r>
            <a:r>
              <a:rPr lang="en-US" sz="40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AB92-EF38-7928-D419-51FD502BC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174" y="1411743"/>
            <a:ext cx="7081462" cy="5175519"/>
          </a:xfr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Memory Efficiency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Leveraging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QLoRA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and weight reduction techniques,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FastLanguageModel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minimizes memory consumption, enabling efficient fine-tuning on limited hardware.</a:t>
            </a:r>
          </a:p>
          <a:p>
            <a:pPr marL="28575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Enhanced Speed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Unsloth's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Flash Attention via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xformers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, along with the use of causal masks, significantly speeds up training, allowing faster convergence without sacrificing performance.</a:t>
            </a:r>
          </a:p>
          <a:p>
            <a:pPr marL="28575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Precision and Resource Optimization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The Cross Entropy loss optimization in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Unsloth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reduces memory usage, ensuring high accuracy while maintaining computational efficiency.</a:t>
            </a:r>
          </a:p>
          <a:p>
            <a:pPr marL="28575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Scalability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The combination of bfloat16 and adaptive learning rates ensures that fine-tuning scales seamlessly, even on large datasets, with minimal resource requirements.</a:t>
            </a:r>
          </a:p>
          <a:p>
            <a:pPr marL="285750" indent="-285750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Cutting-edge Attention Mechanisms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1600" dirty="0" err="1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Unsloth</a:t>
            </a:r>
            <a:r>
              <a:rPr lang="en-US" sz="1600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 integrates innovative attention techniques to further optimize transformer models, leading to improved model performance in a shorter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DBC1-BBC2-50A3-6A32-696F51F0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4F45C-B158-99D5-7D3D-5730AE4F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24"/>
          <a:stretch/>
        </p:blipFill>
        <p:spPr>
          <a:xfrm>
            <a:off x="240364" y="1828125"/>
            <a:ext cx="4753087" cy="39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CE1-AAC2-C32E-EBE0-0BEC099D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74" y="0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Models’ comparison</a:t>
            </a:r>
            <a:endParaRPr 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91DC9-2361-EB42-5D23-4A17528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B5CB-7A06-4DE0-B780-5A8FFA32F29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0234F1-0C6A-8DAE-6D69-EC2BF5F0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54546"/>
              </p:ext>
            </p:extLst>
          </p:nvPr>
        </p:nvGraphicFramePr>
        <p:xfrm>
          <a:off x="147430" y="974583"/>
          <a:ext cx="11897139" cy="5806068"/>
        </p:xfrm>
        <a:graphic>
          <a:graphicData uri="http://schemas.openxmlformats.org/drawingml/2006/table">
            <a:tbl>
              <a:tblPr/>
              <a:tblGrid>
                <a:gridCol w="1698002">
                  <a:extLst>
                    <a:ext uri="{9D8B030D-6E8A-4147-A177-3AD203B41FA5}">
                      <a16:colId xmlns:a16="http://schemas.microsoft.com/office/drawing/2014/main" val="1234313988"/>
                    </a:ext>
                  </a:extLst>
                </a:gridCol>
                <a:gridCol w="3400772">
                  <a:extLst>
                    <a:ext uri="{9D8B030D-6E8A-4147-A177-3AD203B41FA5}">
                      <a16:colId xmlns:a16="http://schemas.microsoft.com/office/drawing/2014/main" val="885198678"/>
                    </a:ext>
                  </a:extLst>
                </a:gridCol>
                <a:gridCol w="3588027">
                  <a:extLst>
                    <a:ext uri="{9D8B030D-6E8A-4147-A177-3AD203B41FA5}">
                      <a16:colId xmlns:a16="http://schemas.microsoft.com/office/drawing/2014/main" val="3839500881"/>
                    </a:ext>
                  </a:extLst>
                </a:gridCol>
                <a:gridCol w="3210338">
                  <a:extLst>
                    <a:ext uri="{9D8B030D-6E8A-4147-A177-3AD203B41FA5}">
                      <a16:colId xmlns:a16="http://schemas.microsoft.com/office/drawing/2014/main" val="3845886572"/>
                    </a:ext>
                  </a:extLst>
                </a:gridCol>
              </a:tblGrid>
              <a:tr h="3580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Gemma 7B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LLaMA 3 8B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GPT-2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493950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Size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billion parameters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billion parameters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 billion parameters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71365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Task-specific, proprietary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General-purpose, large public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Large-scale, web-based text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38242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Transformer-based, optimized for 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Meta’s LLaMA Transformer, efficient design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Transformer-based, decoder-only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461014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Focus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Task/domain-specific fine-tuning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General-purpose NLP, high adaptability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 generation and language modeling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93958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Optimized for domain-specific tasks with custom fine-tuning, enhancing performance for targeted applications like QA and support.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Lightweight, efficient transformer architecture with high generalization, allowing broad task adaptability and lower resource use.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Focused on efficient text generation with a decoder-only architecture, optimized for long text dependencies and scalable training.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46031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Specialized applications (e.g., QA, support)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 range (generation, summarization, etc.)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 generation, language understanding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50050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Hardware Requirements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resource requirements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Slightly higher, still efficient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compared to larger models (like GPT-3)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37794"/>
                  </a:ext>
                </a:extLst>
              </a:tr>
              <a:tr h="549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Fine-tuning Flexibility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Allows for </a:t>
                      </a:r>
                      <a:r>
                        <a:rPr lang="en-US" sz="1400" b="1" dirty="0"/>
                        <a:t>faster convergence</a:t>
                      </a:r>
                      <a:r>
                        <a:rPr lang="en-US" sz="1400" dirty="0"/>
                        <a:t> on specialized tasks like QA, reducing training time by focusing on narrow data.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/>
                        <a:t>Highly flexible</a:t>
                      </a:r>
                      <a:r>
                        <a:rPr lang="en-US" sz="1400" dirty="0"/>
                        <a:t> and adaptable to various tasks, allowing fine-tuning across a broad range of NLP applications.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 Optimized for </a:t>
                      </a:r>
                      <a:r>
                        <a:rPr lang="en-US" sz="1400" b="1" dirty="0"/>
                        <a:t>efficient fine-tuning</a:t>
                      </a:r>
                      <a:r>
                        <a:rPr lang="en-US" sz="1400" dirty="0"/>
                        <a:t> even with smaller datasets, maintaining high performance with fewer resources.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/>
                        <a:t>Fine-tuning focuses on </a:t>
                      </a:r>
                      <a:r>
                        <a:rPr lang="en-US" sz="1400" b="1" dirty="0"/>
                        <a:t>text generation tasks</a:t>
                      </a:r>
                      <a:r>
                        <a:rPr lang="en-US" sz="1400" dirty="0"/>
                        <a:t>, adapting well to tasks like completion, summarization, or translation.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- Supports </a:t>
                      </a:r>
                      <a:r>
                        <a:rPr lang="en-US" sz="1400" b="1" dirty="0"/>
                        <a:t>moderate fine-tuning flexibility</a:t>
                      </a:r>
                      <a:r>
                        <a:rPr lang="en-US" sz="1400" dirty="0"/>
                        <a:t>, but primarily excels in generative use cases rather than specialized applications.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0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3307</Words>
  <Application>Microsoft Office PowerPoint</Application>
  <PresentationFormat>Widescreen</PresentationFormat>
  <Paragraphs>618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-apple-system</vt:lpstr>
      <vt:lpstr>Aptos</vt:lpstr>
      <vt:lpstr>Aptos Display</vt:lpstr>
      <vt:lpstr>Geist</vt:lpstr>
      <vt:lpstr>Arial</vt:lpstr>
      <vt:lpstr>Calibri</vt:lpstr>
      <vt:lpstr>Verdana</vt:lpstr>
      <vt:lpstr>Wingdings</vt:lpstr>
      <vt:lpstr>Office Theme</vt:lpstr>
      <vt:lpstr>PowerPoint Presentation</vt:lpstr>
      <vt:lpstr>Project  Objective </vt:lpstr>
      <vt:lpstr>TASK-2</vt:lpstr>
      <vt:lpstr>Workflow</vt:lpstr>
      <vt:lpstr>PowerPoint Presentation</vt:lpstr>
      <vt:lpstr>Models Approaches</vt:lpstr>
      <vt:lpstr>GPT Models’ selection for finetuning</vt:lpstr>
      <vt:lpstr>Benefits of Fine-Tuning with Unsloth and QLora:</vt:lpstr>
      <vt:lpstr>Models’ comparison</vt:lpstr>
      <vt:lpstr>Qualitative - Human Evaluation Dataset-1</vt:lpstr>
      <vt:lpstr>Qualitative - Human Evaluation- Dataset-1</vt:lpstr>
      <vt:lpstr>Qualitative - Human Evaluation- Dataset-2</vt:lpstr>
      <vt:lpstr>Some issues with models behavior</vt:lpstr>
      <vt:lpstr>Some issues with models behavior</vt:lpstr>
      <vt:lpstr>Some issues with models behavior</vt:lpstr>
      <vt:lpstr>Some issues with models behavior</vt:lpstr>
      <vt:lpstr>Training/ Fine-Tuning Configuration</vt:lpstr>
      <vt:lpstr>Fine-tuning experiments</vt:lpstr>
      <vt:lpstr>Final Prompt Structure and Formatting</vt:lpstr>
      <vt:lpstr>Evaluation and performance</vt:lpstr>
      <vt:lpstr>Evaluation and performance</vt:lpstr>
      <vt:lpstr>QA Task -Observations/ Key Learnings</vt:lpstr>
      <vt:lpstr>DEPLOYMENT - Building App with Gradio and publishing in Hugging Face</vt:lpstr>
      <vt:lpstr>Artefacts</vt:lpstr>
      <vt:lpstr>PowerPoint Presentation</vt:lpstr>
      <vt:lpstr>PowerPoint Presentation</vt:lpstr>
      <vt:lpstr>PowerPoint Presentation</vt:lpstr>
      <vt:lpstr>TASK-1</vt:lpstr>
      <vt:lpstr>Understanding Dataset</vt:lpstr>
      <vt:lpstr>Data Loading and Pre-Processing</vt:lpstr>
      <vt:lpstr>Methodology</vt:lpstr>
      <vt:lpstr>Finetuning the models</vt:lpstr>
      <vt:lpstr>Prompt Illustration examples</vt:lpstr>
      <vt:lpstr>Finetuned model- Human Evaluation</vt:lpstr>
      <vt:lpstr>Finetuned model- Human Evaluation</vt:lpstr>
      <vt:lpstr>Evaluate the models quantitatively (with Rouge)</vt:lpstr>
      <vt:lpstr>Evaluate the models quantitatively (with Rouge)</vt:lpstr>
      <vt:lpstr>Evaluate the models quantitatively (with Rouge)</vt:lpstr>
      <vt:lpstr>Absolute percentage improvement of FINETUNED MODEL over PRETRAINED</vt:lpstr>
      <vt:lpstr>Evaluate the models quantitatively (with Rouge)</vt:lpstr>
      <vt:lpstr>Key Arguments for gemma-7b TrainingArguments</vt:lpstr>
      <vt:lpstr>PowerPoint Presentation</vt:lpstr>
      <vt:lpstr>Email Subject -Observations/ Key Learnings</vt:lpstr>
      <vt:lpstr>DEPLOYMENT - Building App with Gradio and publishing in Hugging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Gopinath, Sudheendra</dc:creator>
  <cp:lastModifiedBy>Lohith Reddy</cp:lastModifiedBy>
  <cp:revision>56</cp:revision>
  <dcterms:created xsi:type="dcterms:W3CDTF">2024-08-06T06:36:21Z</dcterms:created>
  <dcterms:modified xsi:type="dcterms:W3CDTF">2024-09-28T09:56:01Z</dcterms:modified>
</cp:coreProperties>
</file>