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7" r:id="rId3"/>
    <p:sldId id="268" r:id="rId4"/>
    <p:sldId id="272" r:id="rId5"/>
    <p:sldId id="270" r:id="rId6"/>
    <p:sldId id="271" r:id="rId7"/>
    <p:sldId id="276" r:id="rId8"/>
    <p:sldId id="273" r:id="rId9"/>
    <p:sldId id="274" r:id="rId10"/>
    <p:sldId id="278" r:id="rId11"/>
    <p:sldId id="279" r:id="rId12"/>
    <p:sldId id="27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706" autoAdjust="0"/>
  </p:normalViewPr>
  <p:slideViewPr>
    <p:cSldViewPr snapToGrid="0">
      <p:cViewPr varScale="1">
        <p:scale>
          <a:sx n="98" d="100"/>
          <a:sy n="98" d="100"/>
        </p:scale>
        <p:origin x="72" y="1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8/30/2024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6000" dirty="0" smtClean="0"/>
              <a:t>STATUTUL ELEVULUI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O.M.E – 5707/ 01.08.2024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54" y="1037493"/>
            <a:ext cx="11315700" cy="53281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Art. 25. — </a:t>
            </a:r>
            <a:r>
              <a:rPr lang="en-US" sz="1400" b="1" dirty="0"/>
              <a:t>(1) </a:t>
            </a:r>
            <a:r>
              <a:rPr lang="en-US" sz="1400" b="1" dirty="0" err="1"/>
              <a:t>Exmatricularea</a:t>
            </a:r>
            <a:r>
              <a:rPr lang="en-US" sz="1400" b="1" dirty="0"/>
              <a:t> cu </a:t>
            </a:r>
            <a:r>
              <a:rPr lang="en-US" sz="1400" b="1" dirty="0" err="1"/>
              <a:t>drept</a:t>
            </a:r>
            <a:r>
              <a:rPr lang="en-US" sz="1400" b="1" dirty="0"/>
              <a:t> de </a:t>
            </a:r>
            <a:r>
              <a:rPr lang="en-US" sz="1400" b="1" dirty="0" err="1"/>
              <a:t>reînscriere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anul</a:t>
            </a:r>
            <a:r>
              <a:rPr lang="en-US" sz="1400" b="1" dirty="0"/>
              <a:t> </a:t>
            </a:r>
            <a:r>
              <a:rPr lang="en-US" sz="1400" b="1" dirty="0" err="1"/>
              <a:t>școlar</a:t>
            </a:r>
            <a:r>
              <a:rPr lang="en-US" sz="1400" b="1" dirty="0"/>
              <a:t> </a:t>
            </a:r>
            <a:r>
              <a:rPr lang="en-US" sz="1400" b="1" dirty="0" err="1"/>
              <a:t>următor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aceeași</a:t>
            </a:r>
            <a:r>
              <a:rPr lang="en-US" sz="1400" b="1" dirty="0"/>
              <a:t> </a:t>
            </a:r>
            <a:r>
              <a:rPr lang="en-US" sz="1400" b="1" dirty="0" err="1"/>
              <a:t>unitate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același</a:t>
            </a:r>
            <a:r>
              <a:rPr lang="en-US" sz="1400" b="1" dirty="0"/>
              <a:t> an de </a:t>
            </a:r>
            <a:r>
              <a:rPr lang="en-US" sz="1400" b="1" dirty="0" err="1"/>
              <a:t>studiu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din </a:t>
            </a:r>
            <a:r>
              <a:rPr lang="en-US" sz="1400" b="1" dirty="0" err="1"/>
              <a:t>învățământul</a:t>
            </a:r>
            <a:r>
              <a:rPr lang="en-US" sz="1400" b="1" dirty="0"/>
              <a:t> </a:t>
            </a:r>
            <a:r>
              <a:rPr lang="en-US" sz="1400" b="1" dirty="0" err="1"/>
              <a:t>gimnazial</a:t>
            </a:r>
            <a:r>
              <a:rPr lang="en-US" sz="1400" b="1" dirty="0"/>
              <a:t>, </a:t>
            </a:r>
            <a:r>
              <a:rPr lang="en-US" sz="1400" b="1" dirty="0" err="1"/>
              <a:t>liceal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postliceal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comiterea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abateri</a:t>
            </a:r>
            <a:r>
              <a:rPr lang="en-US" sz="1400" b="1" dirty="0"/>
              <a:t> </a:t>
            </a:r>
            <a:r>
              <a:rPr lang="en-US" sz="1400" b="1" dirty="0" err="1"/>
              <a:t>deosebit</a:t>
            </a:r>
            <a:r>
              <a:rPr lang="en-US" sz="1400" b="1" dirty="0"/>
              <a:t> de grave, care au pus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pericol</a:t>
            </a:r>
            <a:r>
              <a:rPr lang="en-US" sz="1400" b="1" dirty="0"/>
              <a:t> </a:t>
            </a:r>
            <a:r>
              <a:rPr lang="en-US" sz="1400" b="1" dirty="0" err="1"/>
              <a:t>siguranța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a </a:t>
            </a:r>
            <a:r>
              <a:rPr lang="en-US" sz="1400" b="1" dirty="0" err="1"/>
              <a:t>personalului</a:t>
            </a:r>
            <a:r>
              <a:rPr lang="en-US" sz="1400" b="1" dirty="0"/>
              <a:t> din </a:t>
            </a:r>
            <a:r>
              <a:rPr lang="en-US" sz="1400" b="1" dirty="0" err="1"/>
              <a:t>școală</a:t>
            </a:r>
            <a:r>
              <a:rPr lang="en-US" sz="1400" b="1" dirty="0"/>
              <a:t>. </a:t>
            </a:r>
            <a:endParaRPr lang="ro-RO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(2) </a:t>
            </a:r>
            <a:r>
              <a:rPr lang="en-US" sz="1400" dirty="0" err="1"/>
              <a:t>Abaterea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cercetată</a:t>
            </a:r>
            <a:r>
              <a:rPr lang="en-US" sz="1400" dirty="0"/>
              <a:t> de </a:t>
            </a:r>
            <a:r>
              <a:rPr lang="en-US" sz="1400" dirty="0" err="1"/>
              <a:t>Comisia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prevenirea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combaterea</a:t>
            </a:r>
            <a:r>
              <a:rPr lang="en-US" sz="1400" dirty="0"/>
              <a:t> </a:t>
            </a:r>
            <a:r>
              <a:rPr lang="en-US" sz="1400" dirty="0" err="1"/>
              <a:t>violenței</a:t>
            </a:r>
            <a:r>
              <a:rPr lang="en-US" sz="1400" dirty="0"/>
              <a:t>, a </a:t>
            </a:r>
            <a:r>
              <a:rPr lang="en-US" sz="1400" dirty="0" err="1"/>
              <a:t>faptelor</a:t>
            </a:r>
            <a:r>
              <a:rPr lang="en-US" sz="1400" dirty="0"/>
              <a:t> de </a:t>
            </a:r>
            <a:r>
              <a:rPr lang="en-US" sz="1400" dirty="0" err="1"/>
              <a:t>corupție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discriminării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promovarea</a:t>
            </a:r>
            <a:r>
              <a:rPr lang="en-US" sz="1400" dirty="0"/>
              <a:t> </a:t>
            </a:r>
            <a:r>
              <a:rPr lang="en-US" sz="1400" dirty="0" err="1"/>
              <a:t>interculturalității</a:t>
            </a:r>
            <a:r>
              <a:rPr lang="en-US" sz="1400" dirty="0"/>
              <a:t>, </a:t>
            </a:r>
            <a:r>
              <a:rPr lang="en-US" sz="1400" dirty="0" err="1"/>
              <a:t>constituită</a:t>
            </a:r>
            <a:r>
              <a:rPr lang="en-US" sz="1400" dirty="0"/>
              <a:t>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de stat,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hotărârii</a:t>
            </a:r>
            <a:r>
              <a:rPr lang="en-US" sz="1400" dirty="0"/>
              <a:t>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, conform </a:t>
            </a:r>
            <a:r>
              <a:rPr lang="en-US" sz="1400" dirty="0" err="1"/>
              <a:t>prevederilor</a:t>
            </a:r>
            <a:r>
              <a:rPr lang="en-US" sz="1400" dirty="0"/>
              <a:t> </a:t>
            </a:r>
            <a:r>
              <a:rPr lang="en-US" sz="1400" dirty="0" err="1"/>
              <a:t>Regulamentului-cadru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funcționare</a:t>
            </a:r>
            <a:r>
              <a:rPr lang="en-US" sz="1400" dirty="0"/>
              <a:t> a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(ROFUIP), care </a:t>
            </a:r>
            <a:r>
              <a:rPr lang="en-US" sz="1400" b="1" dirty="0" err="1"/>
              <a:t>propune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sancțiunea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(3) </a:t>
            </a:r>
            <a:r>
              <a:rPr lang="en-US" sz="1400" dirty="0" err="1">
                <a:solidFill>
                  <a:srgbClr val="FF0000"/>
                </a:solidFill>
              </a:rPr>
              <a:t>Sancțiunea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însoțită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scăderea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notei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purtare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aprobată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profesoral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aplicată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profesorul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diriginte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directorul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(4)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administrație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</a:t>
            </a:r>
            <a:r>
              <a:rPr lang="en-US" sz="1400" dirty="0" err="1"/>
              <a:t>mânt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(5) </a:t>
            </a:r>
            <a:r>
              <a:rPr lang="en-US" sz="1400" dirty="0" err="1"/>
              <a:t>Sancțiunea</a:t>
            </a:r>
            <a:r>
              <a:rPr lang="en-US" sz="1400" dirty="0"/>
              <a:t> se </a:t>
            </a:r>
            <a:r>
              <a:rPr lang="en-US" sz="1400" dirty="0" err="1"/>
              <a:t>consemnează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catalogul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</a:t>
            </a:r>
            <a:r>
              <a:rPr lang="en-US" sz="1400" dirty="0" err="1"/>
              <a:t>matricol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procese-verbale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profesoral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 al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.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(6)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referitor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exmatricularea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de </a:t>
            </a:r>
            <a:r>
              <a:rPr lang="en-US" sz="1400" b="1" dirty="0" err="1"/>
              <a:t>către</a:t>
            </a:r>
            <a:r>
              <a:rPr lang="en-US" sz="1400" b="1" dirty="0"/>
              <a:t> </a:t>
            </a:r>
            <a:r>
              <a:rPr lang="en-US" sz="1400" b="1" dirty="0" err="1"/>
              <a:t>directorul</a:t>
            </a:r>
            <a:r>
              <a:rPr lang="en-US" sz="1400" b="1" dirty="0"/>
              <a:t> </a:t>
            </a:r>
            <a:r>
              <a:rPr lang="en-US" sz="1400" b="1" dirty="0" err="1"/>
              <a:t>unității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părintelui</a:t>
            </a:r>
            <a:r>
              <a:rPr lang="ro-RO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reprezentantului</a:t>
            </a:r>
            <a:r>
              <a:rPr lang="en-US" sz="1400" dirty="0">
                <a:solidFill>
                  <a:srgbClr val="FF0000"/>
                </a:solidFill>
              </a:rPr>
              <a:t> legal, </a:t>
            </a:r>
            <a:r>
              <a:rPr lang="en-US" sz="1400" dirty="0" err="1">
                <a:solidFill>
                  <a:srgbClr val="FF0000"/>
                </a:solidFill>
              </a:rPr>
              <a:t>pentru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minori</a:t>
            </a:r>
            <a:r>
              <a:rPr lang="en-US" sz="1400" dirty="0">
                <a:solidFill>
                  <a:srgbClr val="FF0000"/>
                </a:solidFill>
              </a:rPr>
              <a:t>, personal, sub </a:t>
            </a:r>
            <a:r>
              <a:rPr lang="en-US" sz="1400" dirty="0" err="1">
                <a:solidFill>
                  <a:srgbClr val="FF0000"/>
                </a:solidFill>
              </a:rPr>
              <a:t>semnătură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poștă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e-mail,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lucrătoare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(7) </a:t>
            </a:r>
            <a:r>
              <a:rPr lang="en-US" sz="1400" dirty="0" err="1"/>
              <a:t>Elevii</a:t>
            </a:r>
            <a:r>
              <a:rPr lang="en-US" sz="1400" dirty="0"/>
              <a:t> </a:t>
            </a:r>
            <a:r>
              <a:rPr lang="en-US" sz="1400" dirty="0" err="1"/>
              <a:t>reînscriși</a:t>
            </a:r>
            <a:r>
              <a:rPr lang="en-US" sz="1400" dirty="0"/>
              <a:t> au </a:t>
            </a:r>
            <a:r>
              <a:rPr lang="en-US" sz="1400" dirty="0" err="1"/>
              <a:t>dreptul</a:t>
            </a:r>
            <a:r>
              <a:rPr lang="en-US" sz="1400" dirty="0"/>
              <a:t> de a </a:t>
            </a:r>
            <a:r>
              <a:rPr lang="en-US" sz="1400" dirty="0" err="1"/>
              <a:t>beneficia</a:t>
            </a:r>
            <a:r>
              <a:rPr lang="en-US" sz="1400" dirty="0"/>
              <a:t> de </a:t>
            </a:r>
            <a:r>
              <a:rPr lang="en-US" sz="1400" dirty="0" err="1"/>
              <a:t>sprijin</a:t>
            </a:r>
            <a:r>
              <a:rPr lang="en-US" sz="1400" dirty="0"/>
              <a:t> </a:t>
            </a:r>
            <a:r>
              <a:rPr lang="en-US" sz="1400" dirty="0" err="1"/>
              <a:t>suplimentar</a:t>
            </a:r>
            <a:r>
              <a:rPr lang="en-US" sz="1400" dirty="0"/>
              <a:t> din </a:t>
            </a:r>
            <a:r>
              <a:rPr lang="en-US" sz="1400" dirty="0" err="1"/>
              <a:t>partea</a:t>
            </a:r>
            <a:r>
              <a:rPr lang="en-US" sz="1400" dirty="0"/>
              <a:t> </a:t>
            </a:r>
            <a:r>
              <a:rPr lang="en-US" sz="1400" dirty="0" err="1"/>
              <a:t>cadrelor</a:t>
            </a:r>
            <a:r>
              <a:rPr lang="en-US" sz="1400" dirty="0"/>
              <a:t> </a:t>
            </a:r>
            <a:r>
              <a:rPr lang="en-US" sz="1400" dirty="0" err="1"/>
              <a:t>didactice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fi </a:t>
            </a:r>
            <a:r>
              <a:rPr lang="en-US" sz="1400" dirty="0" err="1"/>
              <a:t>reintegrați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colectivul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activitățile</a:t>
            </a:r>
            <a:r>
              <a:rPr lang="en-US" sz="1400" dirty="0"/>
              <a:t> de </a:t>
            </a:r>
            <a:r>
              <a:rPr lang="en-US" sz="1400" dirty="0" err="1" smtClean="0"/>
              <a:t>predare-învățare-evaluare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5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745" y="808892"/>
            <a:ext cx="11051931" cy="54248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Art. 26. — (1) </a:t>
            </a:r>
            <a:r>
              <a:rPr lang="en-US" sz="1400" b="1" dirty="0" err="1"/>
              <a:t>Exmatricularea</a:t>
            </a:r>
            <a:r>
              <a:rPr lang="en-US" sz="1400" b="1" dirty="0"/>
              <a:t> cu </a:t>
            </a:r>
            <a:r>
              <a:rPr lang="en-US" sz="1400" b="1" dirty="0" err="1"/>
              <a:t>drept</a:t>
            </a:r>
            <a:r>
              <a:rPr lang="en-US" sz="1400" b="1" dirty="0"/>
              <a:t> de </a:t>
            </a:r>
            <a:r>
              <a:rPr lang="en-US" sz="1400" b="1" dirty="0" err="1"/>
              <a:t>reînscriere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anul</a:t>
            </a:r>
            <a:r>
              <a:rPr lang="en-US" sz="1400" b="1" dirty="0"/>
              <a:t> </a:t>
            </a:r>
            <a:r>
              <a:rPr lang="en-US" sz="1400" b="1" dirty="0" err="1"/>
              <a:t>școlar</a:t>
            </a:r>
            <a:r>
              <a:rPr lang="en-US" sz="1400" b="1" dirty="0"/>
              <a:t> </a:t>
            </a:r>
            <a:r>
              <a:rPr lang="en-US" sz="1400" b="1" dirty="0" err="1"/>
              <a:t>următor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altă</a:t>
            </a:r>
            <a:r>
              <a:rPr lang="en-US" sz="1400" b="1" dirty="0"/>
              <a:t> </a:t>
            </a:r>
            <a:r>
              <a:rPr lang="en-US" sz="1400" b="1" dirty="0" err="1"/>
              <a:t>unitate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același</a:t>
            </a:r>
            <a:r>
              <a:rPr lang="en-US" sz="1400" b="1" dirty="0"/>
              <a:t> an de </a:t>
            </a:r>
            <a:r>
              <a:rPr lang="en-US" sz="1400" b="1" dirty="0" err="1"/>
              <a:t>studiu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din </a:t>
            </a:r>
            <a:r>
              <a:rPr lang="en-US" sz="1400" b="1" dirty="0" err="1"/>
              <a:t>învățământul</a:t>
            </a:r>
            <a:r>
              <a:rPr lang="en-US" sz="1400" b="1" dirty="0"/>
              <a:t> </a:t>
            </a:r>
            <a:r>
              <a:rPr lang="en-US" sz="1400" b="1" dirty="0" err="1"/>
              <a:t>gimnazial</a:t>
            </a:r>
            <a:r>
              <a:rPr lang="en-US" sz="1400" b="1" dirty="0"/>
              <a:t>, </a:t>
            </a:r>
            <a:r>
              <a:rPr lang="en-US" sz="1400" b="1" dirty="0" err="1"/>
              <a:t>liceal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postliceal</a:t>
            </a:r>
            <a:r>
              <a:rPr lang="en-US" sz="1400" b="1" dirty="0"/>
              <a:t> care au </a:t>
            </a:r>
            <a:r>
              <a:rPr lang="en-US" sz="1400" b="1" dirty="0" err="1"/>
              <a:t>fost</a:t>
            </a:r>
            <a:r>
              <a:rPr lang="en-US" sz="1400" b="1" dirty="0"/>
              <a:t> </a:t>
            </a:r>
            <a:r>
              <a:rPr lang="en-US" sz="1400" b="1" dirty="0" err="1"/>
              <a:t>exmatriculați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comiterea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abateri</a:t>
            </a:r>
            <a:r>
              <a:rPr lang="en-US" sz="1400" b="1" dirty="0"/>
              <a:t> </a:t>
            </a:r>
            <a:r>
              <a:rPr lang="en-US" sz="1400" b="1" dirty="0" err="1"/>
              <a:t>deosebit</a:t>
            </a:r>
            <a:r>
              <a:rPr lang="en-US" sz="1400" b="1" dirty="0"/>
              <a:t> de grave, care au pus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pericol</a:t>
            </a:r>
            <a:r>
              <a:rPr lang="en-US" sz="1400" b="1" dirty="0"/>
              <a:t> </a:t>
            </a:r>
            <a:r>
              <a:rPr lang="en-US" sz="1400" b="1" dirty="0" err="1"/>
              <a:t>siguranța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a </a:t>
            </a:r>
            <a:r>
              <a:rPr lang="en-US" sz="1400" b="1" dirty="0" err="1"/>
              <a:t>personalului</a:t>
            </a:r>
            <a:r>
              <a:rPr lang="en-US" sz="1400" b="1" dirty="0"/>
              <a:t> din </a:t>
            </a:r>
            <a:r>
              <a:rPr lang="en-US" sz="1400" b="1" dirty="0" err="1"/>
              <a:t>școală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care,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urma</a:t>
            </a:r>
            <a:r>
              <a:rPr lang="en-US" sz="1400" b="1" dirty="0"/>
              <a:t> </a:t>
            </a:r>
            <a:r>
              <a:rPr lang="en-US" sz="1400" b="1" dirty="0" err="1"/>
              <a:t>evaluării</a:t>
            </a:r>
            <a:r>
              <a:rPr lang="en-US" sz="1400" b="1" dirty="0"/>
              <a:t> </a:t>
            </a:r>
            <a:r>
              <a:rPr lang="en-US" sz="1400" b="1" dirty="0" err="1"/>
              <a:t>realizate</a:t>
            </a:r>
            <a:r>
              <a:rPr lang="en-US" sz="1400" b="1" dirty="0"/>
              <a:t> de </a:t>
            </a:r>
            <a:r>
              <a:rPr lang="en-US" sz="1400" b="1" dirty="0" err="1"/>
              <a:t>consilierul</a:t>
            </a:r>
            <a:r>
              <a:rPr lang="en-US" sz="1400" b="1" dirty="0"/>
              <a:t> </a:t>
            </a:r>
            <a:r>
              <a:rPr lang="en-US" sz="1400" b="1" dirty="0" err="1"/>
              <a:t>școlar</a:t>
            </a:r>
            <a:r>
              <a:rPr lang="en-US" sz="1400" b="1" dirty="0"/>
              <a:t> </a:t>
            </a:r>
            <a:r>
              <a:rPr lang="en-US" sz="1400" b="1" dirty="0" err="1"/>
              <a:t>după</a:t>
            </a:r>
            <a:r>
              <a:rPr lang="en-US" sz="1400" b="1" dirty="0"/>
              <a:t> </a:t>
            </a:r>
            <a:r>
              <a:rPr lang="en-US" sz="1400" b="1" dirty="0" err="1"/>
              <a:t>perioada</a:t>
            </a:r>
            <a:r>
              <a:rPr lang="en-US" sz="1400" b="1" dirty="0"/>
              <a:t> de </a:t>
            </a:r>
            <a:r>
              <a:rPr lang="en-US" sz="1400" b="1" dirty="0" err="1"/>
              <a:t>exmatriculare</a:t>
            </a:r>
            <a:r>
              <a:rPr lang="en-US" sz="1400" b="1" dirty="0"/>
              <a:t>, </a:t>
            </a:r>
            <a:r>
              <a:rPr lang="en-US" sz="1400" b="1" dirty="0" err="1" smtClean="0"/>
              <a:t>dovedesc</a:t>
            </a:r>
            <a:r>
              <a:rPr lang="en-US" sz="1400" b="1" dirty="0" smtClean="0"/>
              <a:t> </a:t>
            </a:r>
            <a:r>
              <a:rPr lang="en-US" sz="1400" b="1" dirty="0" err="1"/>
              <a:t>incapacitatea</a:t>
            </a:r>
            <a:r>
              <a:rPr lang="en-US" sz="1400" b="1" dirty="0"/>
              <a:t> de a se </a:t>
            </a:r>
            <a:r>
              <a:rPr lang="en-US" sz="1400" b="1" dirty="0" err="1"/>
              <a:t>reintegra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același</a:t>
            </a:r>
            <a:r>
              <a:rPr lang="en-US" sz="1400" b="1" dirty="0"/>
              <a:t> </a:t>
            </a:r>
            <a:r>
              <a:rPr lang="en-US" sz="1400" b="1" dirty="0" err="1"/>
              <a:t>colectiv</a:t>
            </a:r>
            <a:r>
              <a:rPr lang="en-US" sz="1400" b="1" dirty="0"/>
              <a:t> de </a:t>
            </a:r>
            <a:r>
              <a:rPr lang="en-US" sz="1400" b="1" dirty="0" err="1"/>
              <a:t>elevi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de cadre </a:t>
            </a:r>
            <a:r>
              <a:rPr lang="en-US" sz="1400" b="1" dirty="0" err="1"/>
              <a:t>didactice</a:t>
            </a:r>
            <a:r>
              <a:rPr lang="en-US" sz="1400" b="1" dirty="0"/>
              <a:t>. </a:t>
            </a:r>
            <a:endParaRPr lang="ro-RO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(2) </a:t>
            </a:r>
            <a:r>
              <a:rPr lang="en-US" sz="1400" dirty="0" err="1"/>
              <a:t>Abaterea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cercetată</a:t>
            </a:r>
            <a:r>
              <a:rPr lang="en-US" sz="1400" dirty="0"/>
              <a:t> de </a:t>
            </a:r>
            <a:r>
              <a:rPr lang="en-US" sz="1400" dirty="0" err="1"/>
              <a:t>Comisia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prevenirea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combaterea</a:t>
            </a:r>
            <a:r>
              <a:rPr lang="en-US" sz="1400" dirty="0"/>
              <a:t> </a:t>
            </a:r>
            <a:r>
              <a:rPr lang="en-US" sz="1400" dirty="0" err="1"/>
              <a:t>violenței</a:t>
            </a:r>
            <a:r>
              <a:rPr lang="en-US" sz="1400" dirty="0"/>
              <a:t>, a </a:t>
            </a:r>
            <a:r>
              <a:rPr lang="en-US" sz="1400" dirty="0" err="1"/>
              <a:t>faptelor</a:t>
            </a:r>
            <a:r>
              <a:rPr lang="en-US" sz="1400" dirty="0"/>
              <a:t> de </a:t>
            </a:r>
            <a:r>
              <a:rPr lang="en-US" sz="1400" dirty="0" err="1"/>
              <a:t>corupție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discriminării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promovarea</a:t>
            </a:r>
            <a:r>
              <a:rPr lang="en-US" sz="1400" dirty="0"/>
              <a:t> </a:t>
            </a:r>
            <a:r>
              <a:rPr lang="en-US" sz="1400" dirty="0" err="1"/>
              <a:t>interculturalității</a:t>
            </a:r>
            <a:r>
              <a:rPr lang="en-US" sz="1400" dirty="0"/>
              <a:t>, </a:t>
            </a:r>
            <a:r>
              <a:rPr lang="en-US" sz="1400" dirty="0" err="1"/>
              <a:t>constituită</a:t>
            </a:r>
            <a:r>
              <a:rPr lang="en-US" sz="1400" dirty="0"/>
              <a:t>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de stat,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hotărârii</a:t>
            </a:r>
            <a:r>
              <a:rPr lang="en-US" sz="1400" dirty="0"/>
              <a:t>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, conform </a:t>
            </a:r>
            <a:r>
              <a:rPr lang="en-US" sz="1400" dirty="0" err="1"/>
              <a:t>prevederilor</a:t>
            </a:r>
            <a:r>
              <a:rPr lang="en-US" sz="1400" dirty="0"/>
              <a:t> </a:t>
            </a:r>
            <a:r>
              <a:rPr lang="en-US" sz="1400" dirty="0" err="1"/>
              <a:t>Regulamentului-cadru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funcționare</a:t>
            </a:r>
            <a:r>
              <a:rPr lang="en-US" sz="1400" dirty="0"/>
              <a:t> a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(ROFUIP), care </a:t>
            </a:r>
            <a:r>
              <a:rPr lang="en-US" sz="1400" b="1" dirty="0" err="1"/>
              <a:t>propune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sancțiunea</a:t>
            </a:r>
            <a:r>
              <a:rPr lang="en-US" sz="1400" b="1" dirty="0"/>
              <a:t>. </a:t>
            </a:r>
            <a:endParaRPr lang="ro-RO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(3) </a:t>
            </a:r>
            <a:r>
              <a:rPr lang="en-US" sz="1400" dirty="0" err="1"/>
              <a:t>Sancțiunea</a:t>
            </a:r>
            <a:r>
              <a:rPr lang="en-US" sz="1400" dirty="0"/>
              <a:t>, </a:t>
            </a:r>
            <a:r>
              <a:rPr lang="en-US" sz="1400" dirty="0" err="1"/>
              <a:t>însoțită</a:t>
            </a:r>
            <a:r>
              <a:rPr lang="en-US" sz="1400" dirty="0"/>
              <a:t> de </a:t>
            </a:r>
            <a:r>
              <a:rPr lang="en-US" sz="1400" dirty="0" err="1"/>
              <a:t>scăderea</a:t>
            </a:r>
            <a:r>
              <a:rPr lang="en-US" sz="1400" dirty="0"/>
              <a:t> </a:t>
            </a:r>
            <a:r>
              <a:rPr lang="en-US" sz="1400" dirty="0" err="1"/>
              <a:t>notei</a:t>
            </a:r>
            <a:r>
              <a:rPr lang="en-US" sz="1400" dirty="0"/>
              <a:t> la </a:t>
            </a:r>
            <a:r>
              <a:rPr lang="en-US" sz="1400" dirty="0" err="1"/>
              <a:t>purtare</a:t>
            </a:r>
            <a:r>
              <a:rPr lang="en-US" sz="1400" dirty="0"/>
              <a:t>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aprobată</a:t>
            </a:r>
            <a:r>
              <a:rPr lang="en-US" sz="1400" dirty="0"/>
              <a:t> de </a:t>
            </a:r>
            <a:r>
              <a:rPr lang="en-US" sz="1400" dirty="0" err="1"/>
              <a:t>consiliul</a:t>
            </a:r>
            <a:r>
              <a:rPr lang="en-US" sz="1400" dirty="0"/>
              <a:t> </a:t>
            </a:r>
            <a:r>
              <a:rPr lang="en-US" sz="1400" dirty="0" err="1"/>
              <a:t>profesoral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aplicată</a:t>
            </a:r>
            <a:r>
              <a:rPr lang="en-US" sz="1400" dirty="0"/>
              <a:t> de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, </a:t>
            </a:r>
            <a:r>
              <a:rPr lang="en-US" sz="1400" dirty="0" err="1"/>
              <a:t>directorul</a:t>
            </a:r>
            <a:r>
              <a:rPr lang="en-US" sz="1400" dirty="0"/>
              <a:t>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inspectoratul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(4)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administrație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(5) </a:t>
            </a:r>
            <a:r>
              <a:rPr lang="en-US" sz="1400" dirty="0" err="1"/>
              <a:t>Sancțiunea</a:t>
            </a:r>
            <a:r>
              <a:rPr lang="en-US" sz="1400" dirty="0"/>
              <a:t> se </a:t>
            </a:r>
            <a:r>
              <a:rPr lang="en-US" sz="1400" dirty="0" err="1"/>
              <a:t>consemnează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catalogul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</a:t>
            </a:r>
            <a:r>
              <a:rPr lang="en-US" sz="1400" dirty="0" err="1"/>
              <a:t>matricol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procese-verbale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profesoral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 al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(6</a:t>
            </a:r>
            <a:r>
              <a:rPr lang="en-US" sz="1400" dirty="0" smtClean="0">
                <a:solidFill>
                  <a:srgbClr val="FF0000"/>
                </a:solidFill>
              </a:rPr>
              <a:t>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referitor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exmatricularea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de </a:t>
            </a:r>
            <a:r>
              <a:rPr lang="en-US" sz="1400" b="1" dirty="0" err="1"/>
              <a:t>către</a:t>
            </a:r>
            <a:r>
              <a:rPr lang="en-US" sz="1400" b="1" dirty="0"/>
              <a:t> </a:t>
            </a:r>
            <a:r>
              <a:rPr lang="en-US" sz="1400" b="1" dirty="0" err="1"/>
              <a:t>directorul</a:t>
            </a:r>
            <a:r>
              <a:rPr lang="en-US" sz="1400" b="1" dirty="0"/>
              <a:t> </a:t>
            </a:r>
            <a:r>
              <a:rPr lang="en-US" sz="1400" b="1" dirty="0" err="1"/>
              <a:t>unității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părintelui</a:t>
            </a:r>
            <a:r>
              <a:rPr lang="en-US" sz="1400" dirty="0" smtClean="0">
                <a:solidFill>
                  <a:srgbClr val="FF0000"/>
                </a:solidFill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</a:rPr>
              <a:t>reprezentantului</a:t>
            </a:r>
            <a:r>
              <a:rPr lang="en-US" sz="1400" dirty="0" smtClean="0">
                <a:solidFill>
                  <a:srgbClr val="FF0000"/>
                </a:solidFill>
              </a:rPr>
              <a:t> legal, </a:t>
            </a:r>
            <a:r>
              <a:rPr lang="en-US" sz="1400" dirty="0" err="1" smtClean="0">
                <a:solidFill>
                  <a:srgbClr val="FF0000"/>
                </a:solidFill>
              </a:rPr>
              <a:t>pentru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elevii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minori</a:t>
            </a:r>
            <a:r>
              <a:rPr lang="en-US" sz="1400" dirty="0" smtClean="0">
                <a:solidFill>
                  <a:srgbClr val="FF0000"/>
                </a:solidFill>
              </a:rPr>
              <a:t>, personal, sub </a:t>
            </a:r>
            <a:r>
              <a:rPr lang="en-US" sz="1400" dirty="0" err="1" smtClean="0">
                <a:solidFill>
                  <a:srgbClr val="FF0000"/>
                </a:solidFill>
              </a:rPr>
              <a:t>semnătură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sau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în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situația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în</a:t>
            </a:r>
            <a:r>
              <a:rPr lang="en-US" sz="1400" dirty="0" smtClean="0">
                <a:solidFill>
                  <a:srgbClr val="FF0000"/>
                </a:solidFill>
              </a:rPr>
              <a:t> care </a:t>
            </a:r>
            <a:r>
              <a:rPr lang="en-US" sz="1400" dirty="0" err="1" smtClean="0">
                <a:solidFill>
                  <a:srgbClr val="FF0000"/>
                </a:solidFill>
              </a:rPr>
              <a:t>acest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lucru</a:t>
            </a:r>
            <a:r>
              <a:rPr lang="en-US" sz="1400" dirty="0" smtClean="0">
                <a:solidFill>
                  <a:srgbClr val="FF0000"/>
                </a:solidFill>
              </a:rPr>
              <a:t> nu </a:t>
            </a:r>
            <a:r>
              <a:rPr lang="en-US" sz="1400" dirty="0" err="1" smtClean="0">
                <a:solidFill>
                  <a:srgbClr val="FF0000"/>
                </a:solidFill>
              </a:rPr>
              <a:t>este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posibil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este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trimis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prin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poștă</a:t>
            </a:r>
            <a:r>
              <a:rPr lang="en-US" sz="1400" dirty="0" smtClean="0">
                <a:solidFill>
                  <a:srgbClr val="FF0000"/>
                </a:solidFill>
              </a:rPr>
              <a:t>, cu </a:t>
            </a:r>
            <a:r>
              <a:rPr lang="en-US" sz="1400" dirty="0" err="1" smtClean="0">
                <a:solidFill>
                  <a:srgbClr val="FF0000"/>
                </a:solidFill>
              </a:rPr>
              <a:t>confirmare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lucrătoare</a:t>
            </a:r>
            <a:r>
              <a:rPr lang="en-US" sz="1400" dirty="0"/>
              <a:t>.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(7) </a:t>
            </a:r>
            <a:r>
              <a:rPr lang="en-US" sz="1400" dirty="0" err="1"/>
              <a:t>Elevii</a:t>
            </a:r>
            <a:r>
              <a:rPr lang="en-US" sz="1400" dirty="0"/>
              <a:t> </a:t>
            </a:r>
            <a:r>
              <a:rPr lang="en-US" sz="1400" dirty="0" err="1"/>
              <a:t>reînscriși</a:t>
            </a:r>
            <a:r>
              <a:rPr lang="en-US" sz="1400" dirty="0"/>
              <a:t> au </a:t>
            </a:r>
            <a:r>
              <a:rPr lang="en-US" sz="1400" dirty="0" err="1"/>
              <a:t>dreptul</a:t>
            </a:r>
            <a:r>
              <a:rPr lang="en-US" sz="1400" dirty="0"/>
              <a:t> de a </a:t>
            </a:r>
            <a:r>
              <a:rPr lang="en-US" sz="1400" dirty="0" err="1"/>
              <a:t>beneficia</a:t>
            </a:r>
            <a:r>
              <a:rPr lang="en-US" sz="1400" dirty="0"/>
              <a:t> de </a:t>
            </a:r>
            <a:r>
              <a:rPr lang="en-US" sz="1400" dirty="0" err="1"/>
              <a:t>sprijin</a:t>
            </a:r>
            <a:r>
              <a:rPr lang="en-US" sz="1400" dirty="0"/>
              <a:t> </a:t>
            </a:r>
            <a:r>
              <a:rPr lang="en-US" sz="1400" dirty="0" err="1"/>
              <a:t>suplimentar</a:t>
            </a:r>
            <a:r>
              <a:rPr lang="en-US" sz="1400" dirty="0"/>
              <a:t> din </a:t>
            </a:r>
            <a:r>
              <a:rPr lang="en-US" sz="1400" dirty="0" err="1"/>
              <a:t>partea</a:t>
            </a:r>
            <a:r>
              <a:rPr lang="en-US" sz="1400" dirty="0"/>
              <a:t> </a:t>
            </a:r>
            <a:r>
              <a:rPr lang="en-US" sz="1400" dirty="0" err="1"/>
              <a:t>cadrelor</a:t>
            </a:r>
            <a:r>
              <a:rPr lang="en-US" sz="1400" dirty="0"/>
              <a:t> </a:t>
            </a:r>
            <a:r>
              <a:rPr lang="en-US" sz="1400" dirty="0" err="1"/>
              <a:t>didactice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fi </a:t>
            </a:r>
            <a:r>
              <a:rPr lang="en-US" sz="1400" dirty="0" err="1"/>
              <a:t>reintegrați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colectivul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activitățile</a:t>
            </a:r>
            <a:r>
              <a:rPr lang="en-US" sz="1400" dirty="0"/>
              <a:t> de </a:t>
            </a:r>
            <a:r>
              <a:rPr lang="en-US" sz="1400" dirty="0" err="1"/>
              <a:t>predare-învățare-evaluare</a:t>
            </a:r>
            <a:r>
              <a:rPr lang="en-US" sz="1400" dirty="0"/>
              <a:t>.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(8) </a:t>
            </a:r>
            <a:r>
              <a:rPr lang="en-US" sz="1400" dirty="0" err="1"/>
              <a:t>Elevii</a:t>
            </a:r>
            <a:r>
              <a:rPr lang="en-US" sz="1400" dirty="0"/>
              <a:t> </a:t>
            </a:r>
            <a:r>
              <a:rPr lang="en-US" sz="1400" dirty="0" err="1"/>
              <a:t>exmatriculați</a:t>
            </a:r>
            <a:r>
              <a:rPr lang="en-US" sz="1400" dirty="0"/>
              <a:t> din </a:t>
            </a:r>
            <a:r>
              <a:rPr lang="en-US" sz="1400" dirty="0" err="1"/>
              <a:t>unitățile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din </a:t>
            </a:r>
            <a:r>
              <a:rPr lang="en-US" sz="1400" dirty="0" err="1"/>
              <a:t>sistemul</a:t>
            </a:r>
            <a:r>
              <a:rPr lang="en-US" sz="1400" dirty="0"/>
              <a:t> de </a:t>
            </a:r>
            <a:r>
              <a:rPr lang="en-US" sz="1400" dirty="0" err="1"/>
              <a:t>apărare</a:t>
            </a:r>
            <a:r>
              <a:rPr lang="en-US" sz="1400" dirty="0"/>
              <a:t>, </a:t>
            </a:r>
            <a:r>
              <a:rPr lang="en-US" sz="1400" dirty="0" err="1"/>
              <a:t>ordine</a:t>
            </a:r>
            <a:r>
              <a:rPr lang="en-US" sz="1400" dirty="0"/>
              <a:t> </a:t>
            </a:r>
            <a:r>
              <a:rPr lang="en-US" sz="1400" dirty="0" err="1"/>
              <a:t>publică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securitate</a:t>
            </a:r>
            <a:r>
              <a:rPr lang="en-US" sz="1400" dirty="0"/>
              <a:t> </a:t>
            </a:r>
            <a:r>
              <a:rPr lang="en-US" sz="1400" dirty="0" err="1"/>
              <a:t>națională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motive </a:t>
            </a:r>
            <a:r>
              <a:rPr lang="en-US" sz="1400" dirty="0" err="1"/>
              <a:t>imputabile</a:t>
            </a:r>
            <a:r>
              <a:rPr lang="en-US" sz="1400" dirty="0"/>
              <a:t> se pot </a:t>
            </a:r>
            <a:r>
              <a:rPr lang="en-US" sz="1400" dirty="0" err="1"/>
              <a:t>transfera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anul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următor</a:t>
            </a:r>
            <a:r>
              <a:rPr lang="en-US" sz="1400" dirty="0"/>
              <a:t>, </a:t>
            </a:r>
            <a:r>
              <a:rPr lang="en-US" sz="1400" dirty="0" err="1"/>
              <a:t>într</a:t>
            </a:r>
            <a:r>
              <a:rPr lang="en-US" sz="1400" dirty="0"/>
              <a:t>-o </a:t>
            </a:r>
            <a:r>
              <a:rPr lang="en-US" sz="1400" dirty="0" err="1"/>
              <a:t>altă</a:t>
            </a:r>
            <a:r>
              <a:rPr lang="en-US" sz="1400" dirty="0"/>
              <a:t> </a:t>
            </a:r>
            <a:r>
              <a:rPr lang="en-US" sz="1400" dirty="0" err="1"/>
              <a:t>unitate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, cu </a:t>
            </a:r>
            <a:r>
              <a:rPr lang="en-US" sz="1400" dirty="0" err="1"/>
              <a:t>respectarea</a:t>
            </a:r>
            <a:r>
              <a:rPr lang="en-US" sz="1400" dirty="0"/>
              <a:t> </a:t>
            </a:r>
            <a:r>
              <a:rPr lang="en-US" sz="1400" dirty="0" err="1"/>
              <a:t>prevederilor</a:t>
            </a:r>
            <a:r>
              <a:rPr lang="en-US" sz="1400" dirty="0"/>
              <a:t> </a:t>
            </a:r>
            <a:r>
              <a:rPr lang="en-US" sz="1400" dirty="0" err="1"/>
              <a:t>prezentului</a:t>
            </a:r>
            <a:r>
              <a:rPr lang="en-US" sz="1400" dirty="0"/>
              <a:t> </a:t>
            </a:r>
            <a:r>
              <a:rPr lang="en-US" sz="1400" dirty="0" err="1"/>
              <a:t>statut</a:t>
            </a:r>
            <a:r>
              <a:rPr lang="en-US" sz="1400" dirty="0"/>
              <a:t>, ale </a:t>
            </a:r>
            <a:r>
              <a:rPr lang="en-US" sz="1400" dirty="0" err="1"/>
              <a:t>regulamentului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funcționare</a:t>
            </a:r>
            <a:r>
              <a:rPr lang="en-US" sz="1400" dirty="0"/>
              <a:t> al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ale </a:t>
            </a:r>
            <a:r>
              <a:rPr lang="en-US" sz="1400" dirty="0" err="1"/>
              <a:t>regulamentelor</a:t>
            </a:r>
            <a:r>
              <a:rPr lang="en-US" sz="1400" dirty="0"/>
              <a:t> </a:t>
            </a:r>
            <a:r>
              <a:rPr lang="en-US" sz="1400" dirty="0" err="1"/>
              <a:t>specifice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2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738" y="863891"/>
            <a:ext cx="11789923" cy="6536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27. —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b="1" dirty="0"/>
              <a:t>1) </a:t>
            </a:r>
            <a:r>
              <a:rPr lang="en-US" sz="1400" b="1" dirty="0" err="1"/>
              <a:t>Exmatricularea</a:t>
            </a:r>
            <a:r>
              <a:rPr lang="en-US" sz="1400" b="1" dirty="0"/>
              <a:t> </a:t>
            </a:r>
            <a:r>
              <a:rPr lang="en-US" sz="1400" b="1" dirty="0" err="1"/>
              <a:t>fără</a:t>
            </a:r>
            <a:r>
              <a:rPr lang="en-US" sz="1400" b="1" dirty="0"/>
              <a:t> </a:t>
            </a:r>
            <a:r>
              <a:rPr lang="en-US" sz="1400" b="1" dirty="0" err="1"/>
              <a:t>drept</a:t>
            </a:r>
            <a:r>
              <a:rPr lang="en-US" sz="1400" b="1" dirty="0"/>
              <a:t> de </a:t>
            </a:r>
            <a:r>
              <a:rPr lang="en-US" sz="1400" b="1" dirty="0" err="1"/>
              <a:t>reînscriere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din </a:t>
            </a:r>
            <a:r>
              <a:rPr lang="en-US" sz="1400" b="1" dirty="0" err="1"/>
              <a:t>învățământul</a:t>
            </a:r>
            <a:r>
              <a:rPr lang="en-US" sz="1400" b="1" dirty="0"/>
              <a:t> </a:t>
            </a:r>
            <a:r>
              <a:rPr lang="en-US" sz="1400" b="1" dirty="0" err="1"/>
              <a:t>postliceal</a:t>
            </a:r>
            <a:r>
              <a:rPr lang="en-US" sz="1400" b="1" dirty="0"/>
              <a:t> care au </a:t>
            </a:r>
            <a:r>
              <a:rPr lang="en-US" sz="1400" b="1" dirty="0" err="1"/>
              <a:t>fost</a:t>
            </a:r>
            <a:r>
              <a:rPr lang="en-US" sz="1400" b="1" dirty="0"/>
              <a:t> </a:t>
            </a:r>
            <a:r>
              <a:rPr lang="en-US" sz="1400" b="1" dirty="0" err="1"/>
              <a:t>exmatriculați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comiterea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abateri</a:t>
            </a:r>
            <a:r>
              <a:rPr lang="en-US" sz="1400" b="1" dirty="0"/>
              <a:t> </a:t>
            </a:r>
            <a:r>
              <a:rPr lang="en-US" sz="1400" b="1" dirty="0" err="1"/>
              <a:t>deosebit</a:t>
            </a:r>
            <a:r>
              <a:rPr lang="en-US" sz="1400" b="1" dirty="0"/>
              <a:t> de grave, care au pus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pericol</a:t>
            </a:r>
            <a:r>
              <a:rPr lang="en-US" sz="1400" b="1" dirty="0"/>
              <a:t> </a:t>
            </a:r>
            <a:r>
              <a:rPr lang="en-US" sz="1400" b="1" dirty="0" err="1"/>
              <a:t>siguranța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a </a:t>
            </a:r>
            <a:r>
              <a:rPr lang="en-US" sz="1400" b="1" dirty="0" err="1"/>
              <a:t>personalului</a:t>
            </a:r>
            <a:r>
              <a:rPr lang="en-US" sz="1400" b="1" dirty="0"/>
              <a:t> din </a:t>
            </a:r>
            <a:r>
              <a:rPr lang="en-US" sz="1400" b="1" dirty="0" err="1"/>
              <a:t>școală</a:t>
            </a:r>
            <a:r>
              <a:rPr lang="en-US" sz="1400" b="1" dirty="0"/>
              <a:t>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formă</a:t>
            </a:r>
            <a:r>
              <a:rPr lang="en-US" sz="1400" b="1" dirty="0"/>
              <a:t> </a:t>
            </a:r>
            <a:r>
              <a:rPr lang="en-US" sz="1400" b="1" dirty="0" err="1"/>
              <a:t>continuată</a:t>
            </a:r>
            <a:r>
              <a:rPr lang="en-US" sz="1400" b="1" dirty="0"/>
              <a:t>, 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alte</a:t>
            </a:r>
            <a:r>
              <a:rPr lang="en-US" sz="1400" b="1" dirty="0"/>
              <a:t> </a:t>
            </a:r>
            <a:r>
              <a:rPr lang="en-US" sz="1400" b="1" dirty="0" err="1"/>
              <a:t>abateri</a:t>
            </a:r>
            <a:r>
              <a:rPr lang="en-US" sz="1400" b="1" dirty="0"/>
              <a:t>, </a:t>
            </a:r>
            <a:r>
              <a:rPr lang="en-US" sz="1400" b="1" dirty="0" err="1"/>
              <a:t>prevăzute</a:t>
            </a:r>
            <a:r>
              <a:rPr lang="en-US" sz="1400" b="1" dirty="0"/>
              <a:t> de </a:t>
            </a:r>
            <a:r>
              <a:rPr lang="en-US" sz="1400" b="1" dirty="0" err="1"/>
              <a:t>prezentul</a:t>
            </a:r>
            <a:r>
              <a:rPr lang="en-US" sz="1400" b="1" dirty="0"/>
              <a:t> </a:t>
            </a:r>
            <a:r>
              <a:rPr lang="en-US" sz="1400" b="1" dirty="0" err="1"/>
              <a:t>statut</a:t>
            </a:r>
            <a:r>
              <a:rPr lang="en-US" sz="1400" b="1" dirty="0"/>
              <a:t>, de </a:t>
            </a:r>
            <a:r>
              <a:rPr lang="en-US" sz="1400" b="1" dirty="0" err="1"/>
              <a:t>Regulamentul-cadru</a:t>
            </a:r>
            <a:r>
              <a:rPr lang="en-US" sz="1400" b="1" dirty="0"/>
              <a:t> de </a:t>
            </a:r>
            <a:r>
              <a:rPr lang="en-US" sz="1400" b="1" dirty="0" err="1"/>
              <a:t>organizare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funcționare</a:t>
            </a:r>
            <a:r>
              <a:rPr lang="en-US" sz="1400" b="1" dirty="0"/>
              <a:t> a </a:t>
            </a:r>
            <a:r>
              <a:rPr lang="en-US" sz="1400" b="1" dirty="0" err="1"/>
              <a:t>unităților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 </a:t>
            </a:r>
            <a:r>
              <a:rPr lang="en-US" sz="1400" b="1" dirty="0" err="1"/>
              <a:t>preuniversitar</a:t>
            </a:r>
            <a:r>
              <a:rPr lang="en-US" sz="1400" b="1" dirty="0"/>
              <a:t> (ROFUIP) </a:t>
            </a:r>
            <a:r>
              <a:rPr lang="en-US" sz="1400" b="1" dirty="0" err="1"/>
              <a:t>sau</a:t>
            </a:r>
            <a:r>
              <a:rPr lang="en-US" sz="1400" b="1" dirty="0"/>
              <a:t> de </a:t>
            </a:r>
            <a:r>
              <a:rPr lang="en-US" sz="1400" b="1" dirty="0" err="1"/>
              <a:t>regulamentul</a:t>
            </a:r>
            <a:r>
              <a:rPr lang="en-US" sz="1400" b="1" dirty="0"/>
              <a:t> de </a:t>
            </a:r>
            <a:r>
              <a:rPr lang="en-US" sz="1400" b="1" dirty="0" err="1"/>
              <a:t>organizare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funcționare</a:t>
            </a:r>
            <a:r>
              <a:rPr lang="en-US" sz="1400" b="1" dirty="0"/>
              <a:t> al </a:t>
            </a:r>
            <a:r>
              <a:rPr lang="en-US" sz="1400" b="1" dirty="0" err="1"/>
              <a:t>unității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de </a:t>
            </a:r>
            <a:r>
              <a:rPr lang="en-US" sz="1400" b="1" dirty="0" err="1"/>
              <a:t>regulamentul</a:t>
            </a:r>
            <a:r>
              <a:rPr lang="en-US" sz="1400" b="1" dirty="0"/>
              <a:t> de </a:t>
            </a:r>
            <a:r>
              <a:rPr lang="en-US" sz="1400" b="1" dirty="0" err="1"/>
              <a:t>ordine</a:t>
            </a:r>
            <a:r>
              <a:rPr lang="en-US" sz="1400" b="1" dirty="0"/>
              <a:t> </a:t>
            </a:r>
            <a:r>
              <a:rPr lang="en-US" sz="1400" b="1" dirty="0" err="1"/>
              <a:t>interioară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care,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urma</a:t>
            </a:r>
            <a:r>
              <a:rPr lang="en-US" sz="1400" b="1" dirty="0"/>
              <a:t> </a:t>
            </a:r>
            <a:r>
              <a:rPr lang="en-US" sz="1400" b="1" dirty="0" err="1"/>
              <a:t>evaluării</a:t>
            </a:r>
            <a:r>
              <a:rPr lang="en-US" sz="1400" b="1" dirty="0"/>
              <a:t> </a:t>
            </a:r>
            <a:r>
              <a:rPr lang="en-US" sz="1400" b="1" dirty="0" err="1"/>
              <a:t>realizate</a:t>
            </a:r>
            <a:r>
              <a:rPr lang="en-US" sz="1400" b="1" dirty="0"/>
              <a:t> de </a:t>
            </a:r>
            <a:r>
              <a:rPr lang="en-US" sz="1400" b="1" dirty="0" err="1"/>
              <a:t>consilierul</a:t>
            </a:r>
            <a:r>
              <a:rPr lang="en-US" sz="1400" b="1" dirty="0"/>
              <a:t> </a:t>
            </a:r>
            <a:r>
              <a:rPr lang="en-US" sz="1400" b="1" dirty="0" err="1"/>
              <a:t>școlar</a:t>
            </a:r>
            <a:r>
              <a:rPr lang="en-US" sz="1400" b="1" dirty="0"/>
              <a:t> </a:t>
            </a:r>
            <a:r>
              <a:rPr lang="en-US" sz="1400" b="1" dirty="0" err="1"/>
              <a:t>după</a:t>
            </a:r>
            <a:r>
              <a:rPr lang="en-US" sz="1400" b="1" dirty="0"/>
              <a:t> </a:t>
            </a:r>
            <a:r>
              <a:rPr lang="en-US" sz="1400" b="1" dirty="0" err="1"/>
              <a:t>perioada</a:t>
            </a:r>
            <a:r>
              <a:rPr lang="en-US" sz="1400" b="1" dirty="0"/>
              <a:t> de </a:t>
            </a:r>
            <a:r>
              <a:rPr lang="en-US" sz="1400" b="1" dirty="0" err="1"/>
              <a:t>exmatriculare</a:t>
            </a:r>
            <a:r>
              <a:rPr lang="en-US" sz="1400" b="1" dirty="0"/>
              <a:t>, </a:t>
            </a:r>
            <a:r>
              <a:rPr lang="en-US" sz="1400" b="1" dirty="0" err="1"/>
              <a:t>dovedesc</a:t>
            </a:r>
            <a:r>
              <a:rPr lang="en-US" sz="1400" b="1" dirty="0"/>
              <a:t> </a:t>
            </a:r>
            <a:r>
              <a:rPr lang="en-US" sz="1400" b="1" dirty="0" err="1"/>
              <a:t>incapacitatea</a:t>
            </a:r>
            <a:r>
              <a:rPr lang="en-US" sz="1400" b="1" dirty="0"/>
              <a:t> de a se </a:t>
            </a:r>
            <a:r>
              <a:rPr lang="en-US" sz="1400" b="1" dirty="0" err="1"/>
              <a:t>integra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colective</a:t>
            </a:r>
            <a:r>
              <a:rPr lang="en-US" sz="1400" b="1" dirty="0"/>
              <a:t> </a:t>
            </a:r>
            <a:r>
              <a:rPr lang="en-US" sz="1400" b="1" dirty="0" err="1"/>
              <a:t>diferite</a:t>
            </a:r>
            <a:r>
              <a:rPr lang="en-US" sz="1400" b="1" dirty="0"/>
              <a:t> de </a:t>
            </a:r>
            <a:r>
              <a:rPr lang="en-US" sz="1400" b="1" dirty="0" err="1"/>
              <a:t>elevi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de cadre </a:t>
            </a:r>
            <a:r>
              <a:rPr lang="en-US" sz="1400" b="1" dirty="0" err="1"/>
              <a:t>didactice</a:t>
            </a:r>
            <a:r>
              <a:rPr lang="en-US" sz="1400" b="1" dirty="0"/>
              <a:t>. </a:t>
            </a:r>
            <a:endParaRPr lang="ro-RO" sz="1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2) </a:t>
            </a:r>
            <a:r>
              <a:rPr lang="en-US" sz="1400" dirty="0" err="1"/>
              <a:t>Abaterea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cercetată</a:t>
            </a:r>
            <a:r>
              <a:rPr lang="en-US" sz="1400" dirty="0"/>
              <a:t> de </a:t>
            </a:r>
            <a:r>
              <a:rPr lang="en-US" sz="1400" dirty="0" err="1"/>
              <a:t>Comisia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prevenirea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combaterea</a:t>
            </a:r>
            <a:r>
              <a:rPr lang="en-US" sz="1400" dirty="0"/>
              <a:t> </a:t>
            </a:r>
            <a:r>
              <a:rPr lang="en-US" sz="1400" dirty="0" err="1"/>
              <a:t>violenței</a:t>
            </a:r>
            <a:r>
              <a:rPr lang="en-US" sz="1400" dirty="0"/>
              <a:t>, a </a:t>
            </a:r>
            <a:r>
              <a:rPr lang="en-US" sz="1400" dirty="0" err="1"/>
              <a:t>faptelor</a:t>
            </a:r>
            <a:r>
              <a:rPr lang="en-US" sz="1400" dirty="0"/>
              <a:t> de </a:t>
            </a:r>
            <a:r>
              <a:rPr lang="en-US" sz="1400" dirty="0" err="1"/>
              <a:t>corupție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discriminării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promovarea</a:t>
            </a:r>
            <a:r>
              <a:rPr lang="en-US" sz="1400" dirty="0"/>
              <a:t> </a:t>
            </a:r>
            <a:r>
              <a:rPr lang="en-US" sz="1400" dirty="0" err="1"/>
              <a:t>interculturalității</a:t>
            </a:r>
            <a:r>
              <a:rPr lang="en-US" sz="1400" dirty="0"/>
              <a:t>, </a:t>
            </a:r>
            <a:r>
              <a:rPr lang="en-US" sz="1400" dirty="0" err="1"/>
              <a:t>constituită</a:t>
            </a:r>
            <a:r>
              <a:rPr lang="en-US" sz="1400" dirty="0"/>
              <a:t>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de stat,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hotărârii</a:t>
            </a:r>
            <a:r>
              <a:rPr lang="en-US" sz="1400" dirty="0"/>
              <a:t>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, conform </a:t>
            </a:r>
            <a:r>
              <a:rPr lang="en-US" sz="1400" dirty="0" err="1"/>
              <a:t>prevederilor</a:t>
            </a:r>
            <a:r>
              <a:rPr lang="en-US" sz="1400" dirty="0"/>
              <a:t> </a:t>
            </a:r>
            <a:r>
              <a:rPr lang="en-US" sz="1400" dirty="0" err="1"/>
              <a:t>Regulamentului-cadru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funcționare</a:t>
            </a:r>
            <a:r>
              <a:rPr lang="en-US" sz="1400" dirty="0"/>
              <a:t> a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(ROFUIP), care </a:t>
            </a:r>
            <a:r>
              <a:rPr lang="en-US" sz="1400" b="1" dirty="0" err="1"/>
              <a:t>propun</a:t>
            </a:r>
            <a:r>
              <a:rPr lang="en-US" sz="1400" dirty="0" err="1"/>
              <a:t>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sancțiunea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3) </a:t>
            </a:r>
            <a:r>
              <a:rPr lang="en-US" sz="1400" dirty="0" err="1"/>
              <a:t>Sancțiunea</a:t>
            </a:r>
            <a:r>
              <a:rPr lang="en-US" sz="1400" dirty="0"/>
              <a:t>, </a:t>
            </a:r>
            <a:r>
              <a:rPr lang="en-US" sz="1400" dirty="0" err="1"/>
              <a:t>însoțită</a:t>
            </a:r>
            <a:r>
              <a:rPr lang="en-US" sz="1400" dirty="0"/>
              <a:t> de </a:t>
            </a:r>
            <a:r>
              <a:rPr lang="en-US" sz="1400" dirty="0" err="1"/>
              <a:t>scăderea</a:t>
            </a:r>
            <a:r>
              <a:rPr lang="en-US" sz="1400" dirty="0"/>
              <a:t> </a:t>
            </a:r>
            <a:r>
              <a:rPr lang="en-US" sz="1400" dirty="0" err="1"/>
              <a:t>notei</a:t>
            </a:r>
            <a:r>
              <a:rPr lang="en-US" sz="1400" dirty="0"/>
              <a:t> la </a:t>
            </a:r>
            <a:r>
              <a:rPr lang="en-US" sz="1400" dirty="0" err="1"/>
              <a:t>purtare</a:t>
            </a:r>
            <a:r>
              <a:rPr lang="en-US" sz="1400" dirty="0"/>
              <a:t>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aprobată</a:t>
            </a:r>
            <a:r>
              <a:rPr lang="en-US" sz="1400" dirty="0"/>
              <a:t> de </a:t>
            </a:r>
            <a:r>
              <a:rPr lang="en-US" sz="1400" dirty="0" err="1"/>
              <a:t>consiliul</a:t>
            </a:r>
            <a:r>
              <a:rPr lang="en-US" sz="1400" dirty="0"/>
              <a:t> </a:t>
            </a:r>
            <a:r>
              <a:rPr lang="en-US" sz="1400" dirty="0" err="1"/>
              <a:t>profesoral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aplicată</a:t>
            </a:r>
            <a:r>
              <a:rPr lang="en-US" sz="1400" dirty="0"/>
              <a:t> de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, </a:t>
            </a:r>
            <a:r>
              <a:rPr lang="en-US" sz="1400" dirty="0" err="1"/>
              <a:t>directorul</a:t>
            </a:r>
            <a:r>
              <a:rPr lang="en-US" sz="1400" dirty="0"/>
              <a:t>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inspectoratul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 smtClean="0"/>
              <a:t>.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(4)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administrație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5) </a:t>
            </a:r>
            <a:r>
              <a:rPr lang="en-US" sz="1400" dirty="0" err="1"/>
              <a:t>Sancțiunea</a:t>
            </a:r>
            <a:r>
              <a:rPr lang="en-US" sz="1400" dirty="0"/>
              <a:t> se </a:t>
            </a:r>
            <a:r>
              <a:rPr lang="en-US" sz="1400" dirty="0" err="1"/>
              <a:t>consemnează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catalogul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</a:t>
            </a:r>
            <a:r>
              <a:rPr lang="en-US" sz="1400" dirty="0" err="1"/>
              <a:t>matricol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procese-verbale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profesoral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 al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referitor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exmatricularea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către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directorul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, sub </a:t>
            </a:r>
            <a:r>
              <a:rPr lang="en-US" sz="1400" dirty="0" err="1">
                <a:solidFill>
                  <a:srgbClr val="FF0000"/>
                </a:solidFill>
              </a:rPr>
              <a:t>semnătură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poștă</a:t>
            </a:r>
            <a:r>
              <a:rPr lang="en-US" sz="1400" dirty="0">
                <a:solidFill>
                  <a:srgbClr val="FF0000"/>
                </a:solidFill>
              </a:rPr>
              <a:t>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lucrătoare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609" y="797668"/>
            <a:ext cx="8064229" cy="593387"/>
          </a:xfrm>
        </p:spPr>
        <p:txBody>
          <a:bodyPr>
            <a:normAutofit/>
          </a:bodyPr>
          <a:lstStyle/>
          <a:p>
            <a:r>
              <a:rPr lang="ro-RO" dirty="0" smtClean="0"/>
              <a:t>Procedura de sancționare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Art. 30. — (1) </a:t>
            </a:r>
            <a:r>
              <a:rPr lang="en-US" sz="1800" dirty="0" err="1"/>
              <a:t>Contestarea</a:t>
            </a:r>
            <a:r>
              <a:rPr lang="en-US" sz="1800" dirty="0"/>
              <a:t> </a:t>
            </a:r>
            <a:r>
              <a:rPr lang="en-US" sz="1800" dirty="0" err="1"/>
              <a:t>sancțiunilor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pot fi </a:t>
            </a:r>
            <a:r>
              <a:rPr lang="en-US" sz="1800" dirty="0" err="1"/>
              <a:t>aplicate</a:t>
            </a:r>
            <a:r>
              <a:rPr lang="en-US" sz="1800" dirty="0"/>
              <a:t> </a:t>
            </a:r>
            <a:r>
              <a:rPr lang="en-US" sz="1800" dirty="0" err="1"/>
              <a:t>elevilor</a:t>
            </a:r>
            <a:r>
              <a:rPr lang="en-US" sz="1800" dirty="0"/>
              <a:t>, </a:t>
            </a:r>
            <a:r>
              <a:rPr lang="en-US" sz="1800" dirty="0" err="1"/>
              <a:t>prevăzute</a:t>
            </a:r>
            <a:r>
              <a:rPr lang="en-US" sz="1800" dirty="0"/>
              <a:t> la art. 16 </a:t>
            </a:r>
            <a:r>
              <a:rPr lang="en-US" sz="1800" dirty="0" err="1"/>
              <a:t>alin</a:t>
            </a:r>
            <a:r>
              <a:rPr lang="en-US" sz="1800" dirty="0"/>
              <a:t>. (4) lit. c)—</a:t>
            </a:r>
            <a:r>
              <a:rPr lang="en-US" sz="1800" dirty="0" err="1"/>
              <a:t>i</a:t>
            </a:r>
            <a:r>
              <a:rPr lang="en-US" sz="1800" dirty="0"/>
              <a:t>), se </a:t>
            </a:r>
            <a:r>
              <a:rPr lang="en-US" sz="1800" dirty="0" err="1"/>
              <a:t>adresează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scris</a:t>
            </a:r>
            <a:r>
              <a:rPr lang="en-US" sz="1800" dirty="0"/>
              <a:t> de </a:t>
            </a:r>
            <a:r>
              <a:rPr lang="en-US" sz="1800" dirty="0" err="1"/>
              <a:t>către</a:t>
            </a:r>
            <a:r>
              <a:rPr lang="en-US" sz="1800" dirty="0"/>
              <a:t> </a:t>
            </a:r>
            <a:r>
              <a:rPr lang="en-US" sz="1800" dirty="0" err="1"/>
              <a:t>elevul</a:t>
            </a:r>
            <a:r>
              <a:rPr lang="en-US" sz="1800" dirty="0"/>
              <a:t> major </a:t>
            </a:r>
            <a:r>
              <a:rPr lang="en-US" sz="1800" dirty="0" err="1"/>
              <a:t>sau</a:t>
            </a:r>
            <a:r>
              <a:rPr lang="en-US" sz="1800" dirty="0"/>
              <a:t>, </a:t>
            </a:r>
            <a:r>
              <a:rPr lang="en-US" sz="1800" dirty="0" err="1"/>
              <a:t>după</a:t>
            </a:r>
            <a:r>
              <a:rPr lang="en-US" sz="1800" dirty="0"/>
              <a:t> </a:t>
            </a:r>
            <a:r>
              <a:rPr lang="en-US" sz="1800" dirty="0" err="1"/>
              <a:t>caz</a:t>
            </a:r>
            <a:r>
              <a:rPr lang="en-US" sz="1800" dirty="0"/>
              <a:t>, de </a:t>
            </a:r>
            <a:r>
              <a:rPr lang="en-US" sz="1800" dirty="0" err="1"/>
              <a:t>către</a:t>
            </a:r>
            <a:r>
              <a:rPr lang="en-US" sz="1800" dirty="0"/>
              <a:t> </a:t>
            </a:r>
            <a:r>
              <a:rPr lang="en-US" sz="1800" dirty="0" err="1"/>
              <a:t>părintele</a:t>
            </a:r>
            <a:r>
              <a:rPr lang="en-US" sz="1800" dirty="0"/>
              <a:t>/</a:t>
            </a:r>
            <a:r>
              <a:rPr lang="en-US" sz="1800" dirty="0" err="1"/>
              <a:t>reprezentantul</a:t>
            </a:r>
            <a:r>
              <a:rPr lang="en-US" sz="1800" dirty="0"/>
              <a:t> legal al </a:t>
            </a:r>
            <a:r>
              <a:rPr lang="en-US" sz="1800" dirty="0" err="1"/>
              <a:t>elevului</a:t>
            </a:r>
            <a:r>
              <a:rPr lang="en-US" sz="1800" dirty="0"/>
              <a:t> </a:t>
            </a:r>
            <a:r>
              <a:rPr lang="en-US" sz="1800" dirty="0" err="1"/>
              <a:t>consiliului</a:t>
            </a:r>
            <a:r>
              <a:rPr lang="en-US" sz="1800" dirty="0"/>
              <a:t> de </a:t>
            </a:r>
            <a:r>
              <a:rPr lang="en-US" sz="1800" dirty="0" err="1"/>
              <a:t>administrație</a:t>
            </a:r>
            <a:r>
              <a:rPr lang="en-US" sz="1800" dirty="0"/>
              <a:t> al </a:t>
            </a:r>
            <a:r>
              <a:rPr lang="en-US" sz="1800" dirty="0" err="1"/>
              <a:t>unității</a:t>
            </a:r>
            <a:r>
              <a:rPr lang="en-US" sz="1800" dirty="0"/>
              <a:t> de </a:t>
            </a:r>
            <a:r>
              <a:rPr lang="en-US" sz="1800" dirty="0" err="1"/>
              <a:t>învățământ</a:t>
            </a:r>
            <a:r>
              <a:rPr lang="en-US" sz="1800" dirty="0"/>
              <a:t> </a:t>
            </a:r>
            <a:r>
              <a:rPr lang="en-US" sz="1800" dirty="0" err="1"/>
              <a:t>preuniversitar</a:t>
            </a:r>
            <a:r>
              <a:rPr lang="en-US" sz="1800" dirty="0"/>
              <a:t>,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termen</a:t>
            </a:r>
            <a:r>
              <a:rPr lang="en-US" sz="1800" dirty="0"/>
              <a:t> de 5 </a:t>
            </a:r>
            <a:r>
              <a:rPr lang="en-US" sz="1800" dirty="0" err="1"/>
              <a:t>zile</a:t>
            </a:r>
            <a:r>
              <a:rPr lang="en-US" sz="1800" dirty="0"/>
              <a:t> </a:t>
            </a:r>
            <a:r>
              <a:rPr lang="en-US" sz="1800" dirty="0" err="1"/>
              <a:t>lucrătoare</a:t>
            </a:r>
            <a:r>
              <a:rPr lang="en-US" sz="1800" dirty="0"/>
              <a:t> de la </a:t>
            </a:r>
            <a:r>
              <a:rPr lang="en-US" sz="1800" dirty="0" err="1"/>
              <a:t>aplicarea</a:t>
            </a:r>
            <a:r>
              <a:rPr lang="en-US" sz="1800" dirty="0"/>
              <a:t> </a:t>
            </a:r>
            <a:r>
              <a:rPr lang="en-US" sz="1800" dirty="0" err="1"/>
              <a:t>sancțiunii</a:t>
            </a:r>
            <a:r>
              <a:rPr lang="en-US" sz="1800" dirty="0"/>
              <a:t>. </a:t>
            </a:r>
            <a:endParaRPr lang="ro-RO" sz="1800" dirty="0" smtClean="0"/>
          </a:p>
          <a:p>
            <a:pPr algn="just"/>
            <a:r>
              <a:rPr lang="en-US" sz="1800" dirty="0" smtClean="0"/>
              <a:t>(</a:t>
            </a:r>
            <a:r>
              <a:rPr lang="en-US" sz="1800" dirty="0"/>
              <a:t>2) </a:t>
            </a:r>
            <a:r>
              <a:rPr lang="en-US" sz="1800" dirty="0" err="1"/>
              <a:t>Contestația</a:t>
            </a:r>
            <a:r>
              <a:rPr lang="en-US" sz="1800" dirty="0"/>
              <a:t> se </a:t>
            </a:r>
            <a:r>
              <a:rPr lang="en-US" sz="1800" dirty="0" err="1"/>
              <a:t>soluționează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termen</a:t>
            </a:r>
            <a:r>
              <a:rPr lang="en-US" sz="1800" dirty="0"/>
              <a:t> de 15 </a:t>
            </a:r>
            <a:r>
              <a:rPr lang="en-US" sz="1800" dirty="0" err="1"/>
              <a:t>zile</a:t>
            </a:r>
            <a:r>
              <a:rPr lang="en-US" sz="1800" dirty="0"/>
              <a:t> </a:t>
            </a:r>
            <a:r>
              <a:rPr lang="en-US" sz="1800" dirty="0" err="1"/>
              <a:t>lucrătoare</a:t>
            </a:r>
            <a:r>
              <a:rPr lang="en-US" sz="1800" dirty="0"/>
              <a:t> de la </a:t>
            </a:r>
            <a:r>
              <a:rPr lang="en-US" sz="1800" dirty="0" err="1"/>
              <a:t>depunerea</a:t>
            </a:r>
            <a:r>
              <a:rPr lang="en-US" sz="1800" dirty="0"/>
              <a:t> </a:t>
            </a:r>
            <a:r>
              <a:rPr lang="en-US" sz="1800" dirty="0" err="1"/>
              <a:t>acesteia</a:t>
            </a:r>
            <a:r>
              <a:rPr lang="en-US" sz="1800" dirty="0"/>
              <a:t> la </a:t>
            </a:r>
            <a:r>
              <a:rPr lang="en-US" sz="1800" dirty="0" err="1"/>
              <a:t>secretariatul</a:t>
            </a:r>
            <a:r>
              <a:rPr lang="en-US" sz="1800" dirty="0"/>
              <a:t> </a:t>
            </a:r>
            <a:r>
              <a:rPr lang="en-US" sz="1800" dirty="0" err="1"/>
              <a:t>unității</a:t>
            </a:r>
            <a:r>
              <a:rPr lang="en-US" sz="1800" dirty="0"/>
              <a:t> de </a:t>
            </a:r>
            <a:r>
              <a:rPr lang="en-US" sz="1800" dirty="0" err="1"/>
              <a:t>învățământ</a:t>
            </a:r>
            <a:r>
              <a:rPr lang="en-US" sz="1800" dirty="0"/>
              <a:t>. </a:t>
            </a:r>
            <a:r>
              <a:rPr lang="en-US" sz="1800" dirty="0" err="1"/>
              <a:t>Hotărârea</a:t>
            </a:r>
            <a:r>
              <a:rPr lang="en-US" sz="1800" dirty="0"/>
              <a:t> </a:t>
            </a:r>
            <a:r>
              <a:rPr lang="en-US" sz="1800" dirty="0" err="1"/>
              <a:t>consiliului</a:t>
            </a:r>
            <a:r>
              <a:rPr lang="en-US" sz="1800" dirty="0"/>
              <a:t> de </a:t>
            </a:r>
            <a:r>
              <a:rPr lang="en-US" sz="1800" dirty="0" err="1"/>
              <a:t>administrație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definitivă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atacată</a:t>
            </a:r>
            <a:r>
              <a:rPr lang="en-US" sz="1800" dirty="0"/>
              <a:t> ulterior la </a:t>
            </a:r>
            <a:r>
              <a:rPr lang="en-US" sz="1800" dirty="0" err="1"/>
              <a:t>instanța</a:t>
            </a:r>
            <a:r>
              <a:rPr lang="en-US" sz="1800" dirty="0"/>
              <a:t> de </a:t>
            </a:r>
            <a:r>
              <a:rPr lang="en-US" sz="1800" dirty="0" err="1"/>
              <a:t>contencios</a:t>
            </a:r>
            <a:r>
              <a:rPr lang="en-US" sz="1800" dirty="0"/>
              <a:t> </a:t>
            </a:r>
            <a:r>
              <a:rPr lang="en-US" sz="1800" dirty="0" err="1"/>
              <a:t>administrativ</a:t>
            </a:r>
            <a:r>
              <a:rPr lang="en-US" sz="1800" dirty="0"/>
              <a:t>, conform </a:t>
            </a:r>
            <a:r>
              <a:rPr lang="en-US" sz="1800" dirty="0" err="1"/>
              <a:t>legii</a:t>
            </a:r>
            <a:r>
              <a:rPr lang="en-US" sz="1800" dirty="0"/>
              <a:t>. </a:t>
            </a:r>
            <a:endParaRPr lang="ro-RO" sz="1800" dirty="0" smtClean="0"/>
          </a:p>
          <a:p>
            <a:pPr algn="just"/>
            <a:r>
              <a:rPr lang="en-US" sz="1800" dirty="0" smtClean="0"/>
              <a:t>(</a:t>
            </a:r>
            <a:r>
              <a:rPr lang="en-US" sz="1800" dirty="0"/>
              <a:t>3)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situația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care, ca </a:t>
            </a:r>
            <a:r>
              <a:rPr lang="en-US" sz="1800" dirty="0" err="1"/>
              <a:t>urmare</a:t>
            </a:r>
            <a:r>
              <a:rPr lang="en-US" sz="1800" dirty="0"/>
              <a:t> a </a:t>
            </a:r>
            <a:r>
              <a:rPr lang="en-US" sz="1800" dirty="0" err="1"/>
              <a:t>soluționării</a:t>
            </a:r>
            <a:r>
              <a:rPr lang="en-US" sz="1800" dirty="0"/>
              <a:t> </a:t>
            </a:r>
            <a:r>
              <a:rPr lang="en-US" sz="1800" dirty="0" err="1"/>
              <a:t>contestației</a:t>
            </a:r>
            <a:r>
              <a:rPr lang="en-US" sz="1800" dirty="0"/>
              <a:t> care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însoțită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de </a:t>
            </a:r>
            <a:r>
              <a:rPr lang="en-US" sz="1800" dirty="0" err="1"/>
              <a:t>scăderea</a:t>
            </a:r>
            <a:r>
              <a:rPr lang="en-US" sz="1800" dirty="0"/>
              <a:t> </a:t>
            </a:r>
            <a:r>
              <a:rPr lang="en-US" sz="1800" dirty="0" err="1"/>
              <a:t>notei</a:t>
            </a:r>
            <a:r>
              <a:rPr lang="en-US" sz="1800" dirty="0"/>
              <a:t> la </a:t>
            </a:r>
            <a:r>
              <a:rPr lang="en-US" sz="1800" dirty="0" err="1"/>
              <a:t>purtare</a:t>
            </a:r>
            <a:r>
              <a:rPr lang="en-US" sz="1800" dirty="0"/>
              <a:t>, </a:t>
            </a:r>
            <a:r>
              <a:rPr lang="en-US" sz="1800" dirty="0" err="1"/>
              <a:t>sancțiunea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modificată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anulată</a:t>
            </a:r>
            <a:r>
              <a:rPr lang="en-US" sz="1800" dirty="0"/>
              <a:t>, se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modifica</a:t>
            </a:r>
            <a:r>
              <a:rPr lang="en-US" sz="1800" dirty="0"/>
              <a:t>, </a:t>
            </a:r>
            <a:r>
              <a:rPr lang="en-US" sz="1800" dirty="0" err="1"/>
              <a:t>respectiv</a:t>
            </a:r>
            <a:r>
              <a:rPr lang="en-US" sz="1800" dirty="0"/>
              <a:t> </a:t>
            </a:r>
            <a:r>
              <a:rPr lang="en-US" sz="1800" dirty="0" err="1"/>
              <a:t>anula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decizia</a:t>
            </a:r>
            <a:r>
              <a:rPr lang="en-US" sz="1800" dirty="0"/>
              <a:t> de </a:t>
            </a:r>
            <a:r>
              <a:rPr lang="en-US" sz="1800" dirty="0" err="1"/>
              <a:t>scădere</a:t>
            </a:r>
            <a:r>
              <a:rPr lang="en-US" sz="1800" dirty="0"/>
              <a:t> a </a:t>
            </a:r>
            <a:r>
              <a:rPr lang="en-US" sz="1800" dirty="0" err="1"/>
              <a:t>notei</a:t>
            </a:r>
            <a:r>
              <a:rPr lang="en-US" sz="1800" dirty="0"/>
              <a:t> la </a:t>
            </a:r>
            <a:r>
              <a:rPr lang="en-US" sz="1800" dirty="0" err="1"/>
              <a:t>purtare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88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88" y="260662"/>
            <a:ext cx="9601200" cy="517551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Drepturile elevilor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404" y="1208494"/>
            <a:ext cx="110311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1600" dirty="0" smtClean="0"/>
              <a:t> </a:t>
            </a:r>
            <a:r>
              <a:rPr lang="ro-RO" sz="1600" b="1" dirty="0" smtClean="0"/>
              <a:t>Art. 7.</a:t>
            </a:r>
          </a:p>
          <a:p>
            <a:pPr algn="just"/>
            <a:r>
              <a:rPr lang="en-US" sz="1600" dirty="0" smtClean="0"/>
              <a:t>o</a:t>
            </a:r>
            <a:r>
              <a:rPr lang="en-US" sz="1600" dirty="0"/>
              <a:t>) </a:t>
            </a:r>
            <a:r>
              <a:rPr lang="en-US" sz="1600" dirty="0" err="1"/>
              <a:t>dreptul</a:t>
            </a:r>
            <a:r>
              <a:rPr lang="en-US" sz="1600" dirty="0"/>
              <a:t> de a </a:t>
            </a:r>
            <a:r>
              <a:rPr lang="en-US" sz="1600" dirty="0" err="1"/>
              <a:t>beneficia</a:t>
            </a:r>
            <a:r>
              <a:rPr lang="en-US" sz="1600" dirty="0"/>
              <a:t>, la </a:t>
            </a:r>
            <a:r>
              <a:rPr lang="en-US" sz="1600" dirty="0" err="1"/>
              <a:t>finalizarea</a:t>
            </a:r>
            <a:r>
              <a:rPr lang="en-US" sz="1600" dirty="0"/>
              <a:t> </a:t>
            </a:r>
            <a:r>
              <a:rPr lang="en-US" sz="1600" dirty="0" err="1"/>
              <a:t>învățământului</a:t>
            </a:r>
            <a:r>
              <a:rPr lang="en-US" sz="1600" dirty="0"/>
              <a:t> </a:t>
            </a:r>
            <a:r>
              <a:rPr lang="en-US" sz="1600" dirty="0" err="1"/>
              <a:t>gimnazial</a:t>
            </a:r>
            <a:r>
              <a:rPr lang="en-US" sz="1600" dirty="0"/>
              <a:t>/</a:t>
            </a:r>
            <a:r>
              <a:rPr lang="en-US" sz="1600" dirty="0" err="1"/>
              <a:t>liceal</a:t>
            </a:r>
            <a:r>
              <a:rPr lang="en-US" sz="1600" dirty="0"/>
              <a:t> </a:t>
            </a:r>
            <a:r>
              <a:rPr lang="en-US" sz="1600" dirty="0" err="1"/>
              <a:t>obligatoriu</a:t>
            </a:r>
            <a:r>
              <a:rPr lang="en-US" sz="1600" dirty="0"/>
              <a:t>, de o </a:t>
            </a:r>
            <a:r>
              <a:rPr lang="en-US" sz="1600" dirty="0" err="1"/>
              <a:t>recomandare</a:t>
            </a:r>
            <a:r>
              <a:rPr lang="en-US" sz="1600" dirty="0"/>
              <a:t> </a:t>
            </a:r>
            <a:r>
              <a:rPr lang="en-US" sz="1600" dirty="0" err="1"/>
              <a:t>consultativă</a:t>
            </a:r>
            <a:r>
              <a:rPr lang="en-US" sz="1600" dirty="0"/>
              <a:t> de </a:t>
            </a:r>
            <a:r>
              <a:rPr lang="en-US" sz="1600" dirty="0" err="1"/>
              <a:t>încadrare</a:t>
            </a:r>
            <a:r>
              <a:rPr lang="en-US" sz="1600" dirty="0"/>
              <a:t> </a:t>
            </a:r>
            <a:r>
              <a:rPr lang="en-US" sz="1600" dirty="0" err="1"/>
              <a:t>într</a:t>
            </a:r>
            <a:r>
              <a:rPr lang="en-US" sz="1600" dirty="0"/>
              <a:t>-o </a:t>
            </a:r>
            <a:r>
              <a:rPr lang="en-US" sz="1600" dirty="0" err="1"/>
              <a:t>formă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 de </a:t>
            </a:r>
            <a:r>
              <a:rPr lang="en-US" sz="1600" dirty="0" err="1"/>
              <a:t>nivel</a:t>
            </a:r>
            <a:r>
              <a:rPr lang="en-US" sz="1600" dirty="0"/>
              <a:t> superior, </a:t>
            </a:r>
            <a:r>
              <a:rPr lang="en-US" sz="1600" dirty="0" err="1"/>
              <a:t>emisă</a:t>
            </a:r>
            <a:r>
              <a:rPr lang="en-US" sz="1600" dirty="0"/>
              <a:t> de </a:t>
            </a:r>
            <a:r>
              <a:rPr lang="en-US" sz="1600" dirty="0" err="1"/>
              <a:t>profesorul</a:t>
            </a:r>
            <a:r>
              <a:rPr lang="en-US" sz="1600" dirty="0"/>
              <a:t> </a:t>
            </a:r>
            <a:r>
              <a:rPr lang="en-US" sz="1600" dirty="0" err="1"/>
              <a:t>consilier</a:t>
            </a:r>
            <a:r>
              <a:rPr lang="en-US" sz="1600" dirty="0"/>
              <a:t> </a:t>
            </a:r>
            <a:r>
              <a:rPr lang="en-US" sz="1600" dirty="0" err="1"/>
              <a:t>școlar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de </a:t>
            </a:r>
            <a:r>
              <a:rPr lang="en-US" sz="1600" dirty="0" err="1"/>
              <a:t>profesorul</a:t>
            </a:r>
            <a:r>
              <a:rPr lang="en-US" sz="1600" dirty="0"/>
              <a:t> </a:t>
            </a:r>
            <a:r>
              <a:rPr lang="en-US" sz="1600" dirty="0" err="1"/>
              <a:t>diriginte</a:t>
            </a:r>
            <a:r>
              <a:rPr lang="en-US" sz="1600" dirty="0"/>
              <a:t>, </a:t>
            </a:r>
            <a:r>
              <a:rPr lang="en-US" sz="1600" dirty="0" err="1"/>
              <a:t>având</a:t>
            </a:r>
            <a:r>
              <a:rPr lang="en-US" sz="1600" dirty="0"/>
              <a:t> </a:t>
            </a:r>
            <a:r>
              <a:rPr lang="en-US" sz="1600" dirty="0" err="1"/>
              <a:t>caracter</a:t>
            </a:r>
            <a:r>
              <a:rPr lang="en-US" sz="1600" dirty="0"/>
              <a:t> de </a:t>
            </a:r>
            <a:r>
              <a:rPr lang="en-US" sz="1600" dirty="0" err="1"/>
              <a:t>orientare</a:t>
            </a:r>
            <a:r>
              <a:rPr lang="en-US" sz="1600" dirty="0"/>
              <a:t> </a:t>
            </a:r>
            <a:r>
              <a:rPr lang="en-US" sz="1600" dirty="0" err="1"/>
              <a:t>școlară</a:t>
            </a:r>
            <a:r>
              <a:rPr lang="en-US" sz="1600" dirty="0"/>
              <a:t> </a:t>
            </a:r>
            <a:r>
              <a:rPr lang="en-US" sz="1600" dirty="0" err="1"/>
              <a:t>gratuită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elev.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absolvenții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 </a:t>
            </a:r>
            <a:r>
              <a:rPr lang="en-US" sz="1600" dirty="0" err="1"/>
              <a:t>liceal</a:t>
            </a:r>
            <a:r>
              <a:rPr lang="en-US" sz="1600" dirty="0"/>
              <a:t> se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emite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o </a:t>
            </a:r>
            <a:r>
              <a:rPr lang="en-US" sz="1600" dirty="0" err="1"/>
              <a:t>recomandare</a:t>
            </a:r>
            <a:r>
              <a:rPr lang="en-US" sz="1600" dirty="0"/>
              <a:t> sub forma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orientări</a:t>
            </a:r>
            <a:r>
              <a:rPr lang="en-US" sz="1600" dirty="0"/>
              <a:t> </a:t>
            </a:r>
            <a:r>
              <a:rPr lang="en-US" sz="1600" dirty="0" err="1"/>
              <a:t>vocaționale</a:t>
            </a:r>
            <a:r>
              <a:rPr lang="en-US" sz="1600" dirty="0"/>
              <a:t> de </a:t>
            </a:r>
            <a:r>
              <a:rPr lang="en-US" sz="1600" dirty="0" err="1"/>
              <a:t>încadrare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piața</a:t>
            </a:r>
            <a:r>
              <a:rPr lang="en-US" sz="1600" dirty="0"/>
              <a:t> </a:t>
            </a:r>
            <a:r>
              <a:rPr lang="en-US" sz="1600" dirty="0" err="1"/>
              <a:t>forței</a:t>
            </a:r>
            <a:r>
              <a:rPr lang="en-US" sz="1600" dirty="0"/>
              <a:t> de </a:t>
            </a:r>
            <a:r>
              <a:rPr lang="en-US" sz="1600" dirty="0" err="1" smtClean="0"/>
              <a:t>muncă</a:t>
            </a:r>
            <a:r>
              <a:rPr lang="ro-RO" sz="1600" dirty="0" smtClean="0"/>
              <a:t>.</a:t>
            </a:r>
          </a:p>
          <a:p>
            <a:pPr algn="just"/>
            <a:endParaRPr lang="ro-RO" sz="1600" dirty="0"/>
          </a:p>
          <a:p>
            <a:pPr algn="just"/>
            <a:endParaRPr lang="ro-RO" sz="1600" dirty="0" smtClean="0"/>
          </a:p>
          <a:p>
            <a:pPr algn="just"/>
            <a:r>
              <a:rPr lang="en-US" sz="1600" dirty="0" smtClean="0"/>
              <a:t>Art</a:t>
            </a:r>
            <a:r>
              <a:rPr lang="en-US" sz="1600" dirty="0"/>
              <a:t>. 9. —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vederea</a:t>
            </a:r>
            <a:r>
              <a:rPr lang="en-US" sz="1600" dirty="0"/>
              <a:t> </a:t>
            </a:r>
            <a:r>
              <a:rPr lang="en-US" sz="1600" dirty="0" err="1"/>
              <a:t>exercitării</a:t>
            </a:r>
            <a:r>
              <a:rPr lang="en-US" sz="1600" dirty="0"/>
              <a:t> </a:t>
            </a:r>
            <a:r>
              <a:rPr lang="en-US" sz="1600" dirty="0" err="1"/>
              <a:t>dreptului</a:t>
            </a:r>
            <a:r>
              <a:rPr lang="en-US" sz="1600" dirty="0"/>
              <a:t> de a </a:t>
            </a:r>
            <a:r>
              <a:rPr lang="en-US" sz="1600" dirty="0" err="1"/>
              <a:t>contesta</a:t>
            </a:r>
            <a:r>
              <a:rPr lang="en-US" sz="1600" dirty="0"/>
              <a:t> </a:t>
            </a:r>
            <a:r>
              <a:rPr lang="en-US" sz="1600" dirty="0" err="1"/>
              <a:t>rezultatele</a:t>
            </a:r>
            <a:r>
              <a:rPr lang="en-US" sz="1600" dirty="0"/>
              <a:t> </a:t>
            </a:r>
            <a:r>
              <a:rPr lang="en-US" sz="1600" dirty="0" err="1"/>
              <a:t>evaluării</a:t>
            </a:r>
            <a:r>
              <a:rPr lang="en-US" sz="1600" dirty="0"/>
              <a:t> la </a:t>
            </a:r>
            <a:r>
              <a:rPr lang="en-US" sz="1600" dirty="0" err="1"/>
              <a:t>lucrările</a:t>
            </a:r>
            <a:r>
              <a:rPr lang="en-US" sz="1600" dirty="0"/>
              <a:t> </a:t>
            </a:r>
            <a:r>
              <a:rPr lang="en-US" sz="1600" dirty="0" err="1"/>
              <a:t>scrise</a:t>
            </a:r>
            <a:r>
              <a:rPr lang="en-US" sz="1600" dirty="0"/>
              <a:t>, </a:t>
            </a:r>
            <a:r>
              <a:rPr lang="en-US" sz="1600" dirty="0" err="1"/>
              <a:t>stipulat</a:t>
            </a:r>
            <a:r>
              <a:rPr lang="en-US" sz="1600" dirty="0"/>
              <a:t> la art. 7 lit. l), </a:t>
            </a:r>
            <a:r>
              <a:rPr lang="en-US" sz="1600" dirty="0" err="1"/>
              <a:t>elevul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, </a:t>
            </a:r>
            <a:r>
              <a:rPr lang="en-US" sz="1600" dirty="0" err="1"/>
              <a:t>după</a:t>
            </a:r>
            <a:r>
              <a:rPr lang="en-US" sz="1600" dirty="0"/>
              <a:t> </a:t>
            </a:r>
            <a:r>
              <a:rPr lang="en-US" sz="1600" dirty="0" err="1"/>
              <a:t>caz</a:t>
            </a:r>
            <a:r>
              <a:rPr lang="en-US" sz="1600" dirty="0"/>
              <a:t>, </a:t>
            </a:r>
            <a:r>
              <a:rPr lang="en-US" sz="1600" dirty="0" err="1"/>
              <a:t>părintele</a:t>
            </a:r>
            <a:r>
              <a:rPr lang="en-US" sz="1600" dirty="0"/>
              <a:t>/</a:t>
            </a:r>
            <a:r>
              <a:rPr lang="en-US" sz="1600" dirty="0" err="1"/>
              <a:t>reprezentantul</a:t>
            </a:r>
            <a:r>
              <a:rPr lang="en-US" sz="1600" dirty="0"/>
              <a:t> legal al </a:t>
            </a:r>
            <a:r>
              <a:rPr lang="en-US" sz="1600" dirty="0" err="1"/>
              <a:t>elevului</a:t>
            </a:r>
            <a:r>
              <a:rPr lang="en-US" sz="1600" dirty="0"/>
              <a:t>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acționa</a:t>
            </a:r>
            <a:r>
              <a:rPr lang="en-US" sz="1600" dirty="0"/>
              <a:t> </a:t>
            </a:r>
            <a:r>
              <a:rPr lang="en-US" sz="1600" dirty="0" err="1"/>
              <a:t>astfel</a:t>
            </a:r>
            <a:r>
              <a:rPr lang="en-US" sz="1600" dirty="0"/>
              <a:t>: </a:t>
            </a:r>
            <a:endParaRPr lang="ro-RO" sz="1600" dirty="0" smtClean="0"/>
          </a:p>
          <a:p>
            <a:pPr algn="just"/>
            <a:r>
              <a:rPr lang="en-US" sz="1600" dirty="0" smtClean="0"/>
              <a:t>a</a:t>
            </a:r>
            <a:r>
              <a:rPr lang="en-US" sz="1600" dirty="0"/>
              <a:t>) </a:t>
            </a:r>
            <a:r>
              <a:rPr lang="en-US" sz="1600" dirty="0" err="1"/>
              <a:t>elevul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, </a:t>
            </a:r>
            <a:r>
              <a:rPr lang="en-US" sz="1600" dirty="0" err="1"/>
              <a:t>după</a:t>
            </a:r>
            <a:r>
              <a:rPr lang="en-US" sz="1600" dirty="0"/>
              <a:t> </a:t>
            </a:r>
            <a:r>
              <a:rPr lang="en-US" sz="1600" dirty="0" err="1"/>
              <a:t>caz</a:t>
            </a:r>
            <a:r>
              <a:rPr lang="en-US" sz="1600" dirty="0"/>
              <a:t>, </a:t>
            </a:r>
            <a:r>
              <a:rPr lang="en-US" sz="1600" dirty="0" err="1"/>
              <a:t>părintele</a:t>
            </a:r>
            <a:r>
              <a:rPr lang="en-US" sz="1600" dirty="0"/>
              <a:t>/</a:t>
            </a:r>
            <a:r>
              <a:rPr lang="en-US" sz="1600" dirty="0" err="1"/>
              <a:t>reprezentantul</a:t>
            </a:r>
            <a:r>
              <a:rPr lang="en-US" sz="1600" dirty="0"/>
              <a:t> legal </a:t>
            </a:r>
            <a:r>
              <a:rPr lang="en-US" sz="1600" dirty="0" err="1"/>
              <a:t>solicită</a:t>
            </a:r>
            <a:r>
              <a:rPr lang="en-US" sz="1600" dirty="0"/>
              <a:t>, verbal, </a:t>
            </a:r>
            <a:r>
              <a:rPr lang="en-US" sz="1600" dirty="0" err="1"/>
              <a:t>cadrului</a:t>
            </a:r>
            <a:r>
              <a:rPr lang="en-US" sz="1600" dirty="0"/>
              <a:t> didactic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justifice</a:t>
            </a:r>
            <a:r>
              <a:rPr lang="en-US" sz="1600" dirty="0"/>
              <a:t> </a:t>
            </a:r>
            <a:r>
              <a:rPr lang="en-US" sz="1600" dirty="0" err="1"/>
              <a:t>rezultatul</a:t>
            </a:r>
            <a:r>
              <a:rPr lang="en-US" sz="1600" dirty="0"/>
              <a:t> </a:t>
            </a:r>
            <a:r>
              <a:rPr lang="en-US" sz="1600" dirty="0" err="1"/>
              <a:t>evaluării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prezența</a:t>
            </a:r>
            <a:r>
              <a:rPr lang="en-US" sz="1600" dirty="0"/>
              <a:t> </a:t>
            </a:r>
            <a:r>
              <a:rPr lang="en-US" sz="1600" dirty="0" err="1"/>
              <a:t>elevului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părintelui</a:t>
            </a:r>
            <a:r>
              <a:rPr lang="en-US" sz="1600" dirty="0"/>
              <a:t>/</a:t>
            </a:r>
            <a:r>
              <a:rPr lang="en-US" sz="1600" dirty="0" err="1"/>
              <a:t>reprezentantului</a:t>
            </a:r>
            <a:r>
              <a:rPr lang="en-US" sz="1600" dirty="0"/>
              <a:t> legal, </a:t>
            </a:r>
            <a:r>
              <a:rPr lang="en-US" sz="1600" b="1" dirty="0" err="1"/>
              <a:t>în</a:t>
            </a:r>
            <a:r>
              <a:rPr lang="en-US" sz="1600" b="1" dirty="0"/>
              <a:t> </a:t>
            </a:r>
            <a:r>
              <a:rPr lang="en-US" sz="1600" b="1" dirty="0" err="1"/>
              <a:t>termen</a:t>
            </a:r>
            <a:r>
              <a:rPr lang="en-US" sz="1600" b="1" dirty="0"/>
              <a:t> de maximum 5 </a:t>
            </a:r>
            <a:r>
              <a:rPr lang="en-US" sz="1600" b="1" dirty="0" err="1"/>
              <a:t>zile</a:t>
            </a:r>
            <a:r>
              <a:rPr lang="en-US" sz="1600" b="1" dirty="0"/>
              <a:t> </a:t>
            </a:r>
            <a:r>
              <a:rPr lang="en-US" sz="1600" b="1" dirty="0" err="1"/>
              <a:t>lucrătoare</a:t>
            </a:r>
            <a:r>
              <a:rPr lang="en-US" sz="1600" b="1" dirty="0"/>
              <a:t> de la </a:t>
            </a:r>
            <a:r>
              <a:rPr lang="en-US" sz="1600" b="1" dirty="0" err="1"/>
              <a:t>comunicare</a:t>
            </a:r>
            <a:r>
              <a:rPr lang="en-US" sz="1600" dirty="0"/>
              <a:t>; </a:t>
            </a:r>
            <a:endParaRPr lang="ro-RO" sz="1600" dirty="0" smtClean="0"/>
          </a:p>
          <a:p>
            <a:pPr algn="just"/>
            <a:r>
              <a:rPr lang="en-US" sz="1600" dirty="0" smtClean="0"/>
              <a:t>b</a:t>
            </a:r>
            <a:r>
              <a:rPr lang="en-US" sz="1600" dirty="0"/>
              <a:t>)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situația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care </a:t>
            </a:r>
            <a:r>
              <a:rPr lang="en-US" sz="1600" dirty="0" err="1"/>
              <a:t>argumentele</a:t>
            </a:r>
            <a:r>
              <a:rPr lang="en-US" sz="1600" dirty="0"/>
              <a:t> </a:t>
            </a:r>
            <a:r>
              <a:rPr lang="en-US" sz="1600" dirty="0" err="1"/>
              <a:t>prezentate</a:t>
            </a:r>
            <a:r>
              <a:rPr lang="en-US" sz="1600" dirty="0"/>
              <a:t> de </a:t>
            </a:r>
            <a:r>
              <a:rPr lang="en-US" sz="1600" dirty="0" err="1"/>
              <a:t>cadrul</a:t>
            </a:r>
            <a:r>
              <a:rPr lang="en-US" sz="1600" dirty="0"/>
              <a:t> didactic nu </a:t>
            </a:r>
            <a:r>
              <a:rPr lang="en-US" sz="1600" dirty="0" err="1"/>
              <a:t>sunt</a:t>
            </a:r>
            <a:r>
              <a:rPr lang="en-US" sz="1600" dirty="0"/>
              <a:t> considerate </a:t>
            </a:r>
            <a:r>
              <a:rPr lang="en-US" sz="1600" dirty="0" err="1"/>
              <a:t>satisfăcătoare</a:t>
            </a:r>
            <a:r>
              <a:rPr lang="en-US" sz="1600" dirty="0"/>
              <a:t>, </a:t>
            </a:r>
            <a:r>
              <a:rPr lang="en-US" sz="1600" dirty="0" err="1"/>
              <a:t>elevul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părintele</a:t>
            </a:r>
            <a:r>
              <a:rPr lang="en-US" sz="1600" dirty="0"/>
              <a:t>/</a:t>
            </a:r>
            <a:r>
              <a:rPr lang="en-US" sz="1600" dirty="0" err="1"/>
              <a:t>reprezentantul</a:t>
            </a:r>
            <a:r>
              <a:rPr lang="en-US" sz="1600" dirty="0"/>
              <a:t> legal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solicita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scris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termen</a:t>
            </a:r>
            <a:r>
              <a:rPr lang="en-US" sz="1600" dirty="0">
                <a:solidFill>
                  <a:srgbClr val="FF0000"/>
                </a:solidFill>
              </a:rPr>
              <a:t> de 5 </a:t>
            </a:r>
            <a:r>
              <a:rPr lang="en-US" sz="1600" dirty="0" err="1">
                <a:solidFill>
                  <a:srgbClr val="FF0000"/>
                </a:solidFill>
              </a:rPr>
              <a:t>zile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lucrătoare</a:t>
            </a:r>
            <a:r>
              <a:rPr lang="en-US" sz="1600" dirty="0"/>
              <a:t>, </a:t>
            </a:r>
            <a:r>
              <a:rPr lang="en-US" sz="1600" dirty="0" err="1"/>
              <a:t>conducerii</a:t>
            </a:r>
            <a:r>
              <a:rPr lang="en-US" sz="1600" dirty="0"/>
              <a:t> </a:t>
            </a:r>
            <a:r>
              <a:rPr lang="en-US" sz="1600" dirty="0" err="1"/>
              <a:t>unității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 </a:t>
            </a:r>
            <a:r>
              <a:rPr lang="en-US" sz="1600" b="1" dirty="0" err="1"/>
              <a:t>reevaluarea</a:t>
            </a:r>
            <a:r>
              <a:rPr lang="en-US" sz="1600" b="1" dirty="0"/>
              <a:t> </a:t>
            </a:r>
            <a:r>
              <a:rPr lang="en-US" sz="1600" b="1" dirty="0" err="1"/>
              <a:t>lucrării</a:t>
            </a:r>
            <a:r>
              <a:rPr lang="en-US" sz="1600" b="1" dirty="0"/>
              <a:t> </a:t>
            </a:r>
            <a:r>
              <a:rPr lang="en-US" sz="1600" b="1" dirty="0" err="1"/>
              <a:t>scrise</a:t>
            </a:r>
            <a:r>
              <a:rPr lang="en-US" sz="1600" dirty="0"/>
              <a:t>. Nu se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solicita</a:t>
            </a:r>
            <a:r>
              <a:rPr lang="en-US" sz="1600" dirty="0"/>
              <a:t> </a:t>
            </a:r>
            <a:r>
              <a:rPr lang="en-US" sz="1600" dirty="0" err="1"/>
              <a:t>reevaluarea</a:t>
            </a:r>
            <a:r>
              <a:rPr lang="en-US" sz="1600" dirty="0"/>
              <a:t> </a:t>
            </a:r>
            <a:r>
              <a:rPr lang="en-US" sz="1600" dirty="0" err="1"/>
              <a:t>probelor</a:t>
            </a:r>
            <a:r>
              <a:rPr lang="en-US" sz="1600" dirty="0"/>
              <a:t> </a:t>
            </a:r>
            <a:r>
              <a:rPr lang="en-US" sz="1600" dirty="0" err="1"/>
              <a:t>orale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practice;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2" y="173113"/>
            <a:ext cx="9601200" cy="537007"/>
          </a:xfrm>
        </p:spPr>
        <p:txBody>
          <a:bodyPr/>
          <a:lstStyle/>
          <a:p>
            <a:r>
              <a:rPr lang="ro-RO" dirty="0" smtClean="0"/>
              <a:t>Indatoririle elevilor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548" y="1436514"/>
            <a:ext cx="1137487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Art. 14. </a:t>
            </a:r>
            <a:endParaRPr lang="ro-RO" sz="1600" b="1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1) </a:t>
            </a:r>
            <a:r>
              <a:rPr lang="en-US" sz="1600" dirty="0" err="1"/>
              <a:t>Elevii</a:t>
            </a:r>
            <a:r>
              <a:rPr lang="en-US" sz="1600" dirty="0"/>
              <a:t> au </a:t>
            </a:r>
            <a:r>
              <a:rPr lang="en-US" sz="1600" dirty="0" err="1"/>
              <a:t>următoarele</a:t>
            </a:r>
            <a:r>
              <a:rPr lang="en-US" sz="1600" dirty="0"/>
              <a:t> </a:t>
            </a:r>
            <a:r>
              <a:rPr lang="en-US" sz="1600" dirty="0" err="1"/>
              <a:t>îndatoriri</a:t>
            </a:r>
            <a:r>
              <a:rPr lang="en-US" sz="1600" dirty="0"/>
              <a:t>: </a:t>
            </a:r>
            <a:endParaRPr lang="ro-RO" sz="1600" dirty="0"/>
          </a:p>
          <a:p>
            <a:pPr algn="just"/>
            <a:r>
              <a:rPr lang="en-US" sz="1600" dirty="0"/>
              <a:t>d) </a:t>
            </a:r>
            <a:r>
              <a:rPr lang="en-US" sz="1600" dirty="0">
                <a:solidFill>
                  <a:srgbClr val="FF0000"/>
                </a:solidFill>
              </a:rPr>
              <a:t>de a se </a:t>
            </a:r>
            <a:r>
              <a:rPr lang="en-US" sz="1600" dirty="0" err="1">
                <a:solidFill>
                  <a:srgbClr val="FF0000"/>
                </a:solidFill>
              </a:rPr>
              <a:t>prezenta</a:t>
            </a:r>
            <a:r>
              <a:rPr lang="en-US" sz="1600" dirty="0">
                <a:solidFill>
                  <a:srgbClr val="FF0000"/>
                </a:solidFill>
              </a:rPr>
              <a:t> la </a:t>
            </a:r>
            <a:r>
              <a:rPr lang="en-US" sz="1600" dirty="0" err="1">
                <a:solidFill>
                  <a:srgbClr val="FF0000"/>
                </a:solidFill>
              </a:rPr>
              <a:t>școală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la </a:t>
            </a:r>
            <a:r>
              <a:rPr lang="en-US" sz="1600" dirty="0" err="1">
                <a:solidFill>
                  <a:srgbClr val="FF0000"/>
                </a:solidFill>
              </a:rPr>
              <a:t>toate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activitățile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organizate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aceasta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într</a:t>
            </a:r>
            <a:r>
              <a:rPr lang="en-US" sz="1600" dirty="0">
                <a:solidFill>
                  <a:srgbClr val="FF0000"/>
                </a:solidFill>
              </a:rPr>
              <a:t>-o </a:t>
            </a:r>
            <a:r>
              <a:rPr lang="en-US" sz="1600" dirty="0" err="1">
                <a:solidFill>
                  <a:srgbClr val="FF0000"/>
                </a:solidFill>
              </a:rPr>
              <a:t>ținută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vestimentară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decentă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adecvată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de a </a:t>
            </a:r>
            <a:r>
              <a:rPr lang="en-US" sz="1600" dirty="0" err="1">
                <a:solidFill>
                  <a:srgbClr val="FF0000"/>
                </a:solidFill>
              </a:rPr>
              <a:t>purta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elementele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identificare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conformitate</a:t>
            </a:r>
            <a:r>
              <a:rPr lang="en-US" sz="1600" dirty="0">
                <a:solidFill>
                  <a:srgbClr val="FF0000"/>
                </a:solidFill>
              </a:rPr>
              <a:t> cu </a:t>
            </a:r>
            <a:r>
              <a:rPr lang="en-US" sz="1600" dirty="0" err="1">
                <a:solidFill>
                  <a:srgbClr val="FF0000"/>
                </a:solidFill>
              </a:rPr>
              <a:t>legislația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vigoare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cu </a:t>
            </a:r>
            <a:r>
              <a:rPr lang="en-US" sz="1600" dirty="0" err="1">
                <a:solidFill>
                  <a:srgbClr val="FF0000"/>
                </a:solidFill>
              </a:rPr>
              <a:t>regulamentele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hotărârile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unității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învățământ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preuniversitar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  <a:r>
              <a:rPr lang="ro-RO" sz="1600" dirty="0"/>
              <a:t>.</a:t>
            </a:r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2)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cazul</a:t>
            </a:r>
            <a:r>
              <a:rPr lang="en-US" sz="1600" dirty="0"/>
              <a:t> </a:t>
            </a:r>
            <a:r>
              <a:rPr lang="en-US" sz="1600" dirty="0" err="1"/>
              <a:t>elevilor</a:t>
            </a:r>
            <a:r>
              <a:rPr lang="en-US" sz="1600" dirty="0"/>
              <a:t> care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orei</a:t>
            </a:r>
            <a:r>
              <a:rPr lang="en-US" sz="1600" dirty="0"/>
              <a:t> de curs </a:t>
            </a:r>
            <a:r>
              <a:rPr lang="en-US" sz="1600" dirty="0" err="1"/>
              <a:t>manifestă</a:t>
            </a:r>
            <a:r>
              <a:rPr lang="en-US" sz="1600" dirty="0"/>
              <a:t> </a:t>
            </a:r>
            <a:r>
              <a:rPr lang="en-US" sz="1600" dirty="0" err="1"/>
              <a:t>comportamente</a:t>
            </a:r>
            <a:r>
              <a:rPr lang="en-US" sz="1600" dirty="0"/>
              <a:t> care </a:t>
            </a:r>
            <a:r>
              <a:rPr lang="en-US" sz="1600" dirty="0" err="1"/>
              <a:t>aduc</a:t>
            </a:r>
            <a:r>
              <a:rPr lang="en-US" sz="1600" dirty="0"/>
              <a:t> </a:t>
            </a:r>
            <a:r>
              <a:rPr lang="en-US" sz="1600" dirty="0" err="1"/>
              <a:t>prejudicii</a:t>
            </a:r>
            <a:r>
              <a:rPr lang="en-US" sz="1600" dirty="0"/>
              <a:t> </a:t>
            </a:r>
            <a:r>
              <a:rPr lang="en-US" sz="1600" dirty="0" err="1"/>
              <a:t>activității</a:t>
            </a:r>
            <a:r>
              <a:rPr lang="en-US" sz="1600" dirty="0"/>
              <a:t> de </a:t>
            </a:r>
            <a:r>
              <a:rPr lang="en-US" sz="1600" dirty="0" err="1" smtClean="0"/>
              <a:t>predare</a:t>
            </a:r>
            <a:r>
              <a:rPr lang="ro-RO" sz="1600" dirty="0"/>
              <a:t>-</a:t>
            </a:r>
            <a:r>
              <a:rPr lang="en-US" sz="1600" dirty="0" err="1" smtClean="0"/>
              <a:t>învățare-evaluare</a:t>
            </a:r>
            <a:r>
              <a:rPr lang="en-US" sz="1600" dirty="0"/>
              <a:t>, </a:t>
            </a:r>
            <a:r>
              <a:rPr lang="en-US" sz="1600" dirty="0" err="1"/>
              <a:t>cadrul</a:t>
            </a:r>
            <a:r>
              <a:rPr lang="en-US" sz="1600" dirty="0"/>
              <a:t> didactic </a:t>
            </a:r>
            <a:r>
              <a:rPr lang="en-US" sz="1600" dirty="0" err="1"/>
              <a:t>poate</a:t>
            </a:r>
            <a:r>
              <a:rPr lang="en-US" sz="1600" dirty="0"/>
              <a:t> decide ca </a:t>
            </a:r>
            <a:r>
              <a:rPr lang="en-US" sz="1600" dirty="0" err="1"/>
              <a:t>aceștia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desfășoare</a:t>
            </a:r>
            <a:r>
              <a:rPr lang="en-US" sz="1600" dirty="0"/>
              <a:t> </a:t>
            </a:r>
            <a:r>
              <a:rPr lang="en-US" sz="1600" dirty="0" err="1"/>
              <a:t>activitate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școală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orei</a:t>
            </a:r>
            <a:r>
              <a:rPr lang="en-US" sz="1600" dirty="0"/>
              <a:t> respective, sub </a:t>
            </a:r>
            <a:r>
              <a:rPr lang="en-US" sz="1600" dirty="0" err="1"/>
              <a:t>supravegherea</a:t>
            </a:r>
            <a:r>
              <a:rPr lang="en-US" sz="1600" dirty="0"/>
              <a:t> </a:t>
            </a:r>
            <a:r>
              <a:rPr lang="en-US" sz="1600" dirty="0" err="1"/>
              <a:t>obligatorie</a:t>
            </a:r>
            <a:r>
              <a:rPr lang="en-US" sz="1600" dirty="0"/>
              <a:t> a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cadru</a:t>
            </a:r>
            <a:r>
              <a:rPr lang="en-US" sz="1600" dirty="0"/>
              <a:t> didactic </a:t>
            </a:r>
            <a:r>
              <a:rPr lang="en-US" sz="1600" dirty="0" err="1"/>
              <a:t>sau</a:t>
            </a:r>
            <a:r>
              <a:rPr lang="en-US" sz="1600" dirty="0"/>
              <a:t> a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cadru</a:t>
            </a:r>
            <a:r>
              <a:rPr lang="en-US" sz="1600" dirty="0"/>
              <a:t> didactic </a:t>
            </a:r>
            <a:r>
              <a:rPr lang="en-US" sz="1600" dirty="0" err="1"/>
              <a:t>auxiliar</a:t>
            </a:r>
            <a:r>
              <a:rPr lang="en-US" sz="1600" dirty="0"/>
              <a:t>, </a:t>
            </a:r>
            <a:r>
              <a:rPr lang="en-US" sz="1600" dirty="0" err="1"/>
              <a:t>într</a:t>
            </a:r>
            <a:r>
              <a:rPr lang="en-US" sz="1600" dirty="0"/>
              <a:t>-un </a:t>
            </a:r>
            <a:r>
              <a:rPr lang="en-US" sz="1600" dirty="0" err="1"/>
              <a:t>spațiu</a:t>
            </a:r>
            <a:r>
              <a:rPr lang="en-US" sz="1600" dirty="0"/>
              <a:t> </a:t>
            </a:r>
            <a:r>
              <a:rPr lang="en-US" sz="1600" dirty="0" err="1"/>
              <a:t>supravegheat</a:t>
            </a:r>
            <a:r>
              <a:rPr lang="en-US" sz="1600" dirty="0"/>
              <a:t> video din </a:t>
            </a:r>
            <a:r>
              <a:rPr lang="en-US" sz="1600" dirty="0" err="1"/>
              <a:t>unitatea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 </a:t>
            </a:r>
            <a:r>
              <a:rPr lang="en-US" sz="1600" dirty="0" err="1"/>
              <a:t>stabilit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desfășurarea</a:t>
            </a:r>
            <a:r>
              <a:rPr lang="en-US" sz="1600" dirty="0"/>
              <a:t>, de </a:t>
            </a:r>
            <a:r>
              <a:rPr lang="en-US" sz="1600" dirty="0" err="1"/>
              <a:t>regulă</a:t>
            </a:r>
            <a:r>
              <a:rPr lang="en-US" sz="1600" dirty="0"/>
              <a:t>, a </a:t>
            </a:r>
            <a:r>
              <a:rPr lang="en-US" sz="1600" dirty="0" err="1"/>
              <a:t>unor</a:t>
            </a:r>
            <a:r>
              <a:rPr lang="en-US" sz="1600" dirty="0"/>
              <a:t> </a:t>
            </a:r>
            <a:r>
              <a:rPr lang="en-US" sz="1600" dirty="0" err="1"/>
              <a:t>activități</a:t>
            </a:r>
            <a:r>
              <a:rPr lang="en-US" sz="1600" dirty="0"/>
              <a:t> de </a:t>
            </a:r>
            <a:r>
              <a:rPr lang="en-US" sz="1600" dirty="0" err="1"/>
              <a:t>tipul</a:t>
            </a:r>
            <a:r>
              <a:rPr lang="en-US" sz="1600" dirty="0"/>
              <a:t> </a:t>
            </a:r>
            <a:r>
              <a:rPr lang="en-US" sz="1600" dirty="0" err="1"/>
              <a:t>lectură</a:t>
            </a:r>
            <a:r>
              <a:rPr lang="en-US" sz="1600" dirty="0"/>
              <a:t> </a:t>
            </a:r>
            <a:r>
              <a:rPr lang="en-US" sz="1600" dirty="0" err="1"/>
              <a:t>suplimentară</a:t>
            </a:r>
            <a:r>
              <a:rPr lang="en-US" sz="1600" dirty="0"/>
              <a:t>, </a:t>
            </a:r>
            <a:r>
              <a:rPr lang="en-US" sz="1600" dirty="0" err="1"/>
              <a:t>completarea</a:t>
            </a:r>
            <a:r>
              <a:rPr lang="en-US" sz="1600" dirty="0"/>
              <a:t> de </a:t>
            </a:r>
            <a:r>
              <a:rPr lang="en-US" sz="1600" dirty="0" err="1"/>
              <a:t>fișe</a:t>
            </a:r>
            <a:r>
              <a:rPr lang="en-US" sz="1600" dirty="0"/>
              <a:t> de </a:t>
            </a:r>
            <a:r>
              <a:rPr lang="en-US" sz="1600" dirty="0" err="1"/>
              <a:t>lucru</a:t>
            </a:r>
            <a:r>
              <a:rPr lang="en-US" sz="1600" dirty="0"/>
              <a:t> etc. </a:t>
            </a:r>
            <a:r>
              <a:rPr lang="en-US" sz="1600" b="1" dirty="0" err="1">
                <a:solidFill>
                  <a:srgbClr val="FF0000"/>
                </a:solidFill>
              </a:rPr>
              <a:t>În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acest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caz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părintele</a:t>
            </a:r>
            <a:r>
              <a:rPr lang="en-US" sz="1600" b="1" dirty="0">
                <a:solidFill>
                  <a:srgbClr val="FF0000"/>
                </a:solidFill>
              </a:rPr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reprezentantul</a:t>
            </a:r>
            <a:r>
              <a:rPr lang="en-US" sz="1600" b="1" dirty="0">
                <a:solidFill>
                  <a:srgbClr val="FF0000"/>
                </a:solidFill>
              </a:rPr>
              <a:t> legal al </a:t>
            </a:r>
            <a:r>
              <a:rPr lang="en-US" sz="1600" b="1" dirty="0" err="1">
                <a:solidFill>
                  <a:srgbClr val="FF0000"/>
                </a:solidFill>
              </a:rPr>
              <a:t>elevului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</a:t>
            </a:r>
            <a:r>
              <a:rPr lang="en-US" sz="1600" b="1" dirty="0">
                <a:solidFill>
                  <a:srgbClr val="FF0000"/>
                </a:solidFill>
              </a:rPr>
              <a:t> fi </a:t>
            </a:r>
            <a:r>
              <a:rPr lang="en-US" sz="1600" b="1" dirty="0" err="1">
                <a:solidFill>
                  <a:srgbClr val="FF0000"/>
                </a:solidFill>
              </a:rPr>
              <a:t>informat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în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scris</a:t>
            </a:r>
            <a:r>
              <a:rPr lang="en-US" sz="1600" b="1" dirty="0">
                <a:solidFill>
                  <a:srgbClr val="FF0000"/>
                </a:solidFill>
              </a:rPr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prin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mijloace</a:t>
            </a:r>
            <a:r>
              <a:rPr lang="en-US" sz="1600" b="1" dirty="0">
                <a:solidFill>
                  <a:srgbClr val="FF0000"/>
                </a:solidFill>
              </a:rPr>
              <a:t> de </a:t>
            </a:r>
            <a:r>
              <a:rPr lang="en-US" sz="1600" b="1" dirty="0" err="1">
                <a:solidFill>
                  <a:srgbClr val="FF0000"/>
                </a:solidFill>
              </a:rPr>
              <a:t>comunicare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electronică</a:t>
            </a:r>
            <a:r>
              <a:rPr lang="en-US" sz="1600" b="1" dirty="0">
                <a:solidFill>
                  <a:srgbClr val="FF0000"/>
                </a:solidFill>
              </a:rPr>
              <a:t>.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excepție</a:t>
            </a:r>
            <a:r>
              <a:rPr lang="en-US" sz="1600" dirty="0"/>
              <a:t>, </a:t>
            </a:r>
            <a:r>
              <a:rPr lang="en-US" sz="1600" dirty="0" err="1"/>
              <a:t>elevii</a:t>
            </a:r>
            <a:r>
              <a:rPr lang="en-US" sz="1600" dirty="0"/>
              <a:t> cu </a:t>
            </a:r>
            <a:r>
              <a:rPr lang="en-US" sz="1600" dirty="0" err="1"/>
              <a:t>cerințe</a:t>
            </a:r>
            <a:r>
              <a:rPr lang="en-US" sz="1600" dirty="0"/>
              <a:t> </a:t>
            </a:r>
            <a:r>
              <a:rPr lang="en-US" sz="1600" dirty="0" err="1"/>
              <a:t>educaționale</a:t>
            </a:r>
            <a:r>
              <a:rPr lang="en-US" sz="1600" dirty="0"/>
              <a:t> </a:t>
            </a:r>
            <a:r>
              <a:rPr lang="en-US" sz="1600" dirty="0" err="1"/>
              <a:t>speciale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preluați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desfășura</a:t>
            </a:r>
            <a:r>
              <a:rPr lang="en-US" sz="1600" dirty="0"/>
              <a:t> </a:t>
            </a:r>
            <a:r>
              <a:rPr lang="en-US" sz="1600" dirty="0" err="1"/>
              <a:t>activitate</a:t>
            </a:r>
            <a:r>
              <a:rPr lang="en-US" sz="1600" dirty="0"/>
              <a:t> cu personal </a:t>
            </a:r>
            <a:r>
              <a:rPr lang="en-US" sz="1600" dirty="0" err="1"/>
              <a:t>specializat</a:t>
            </a:r>
            <a:r>
              <a:rPr lang="en-US" sz="1600" dirty="0"/>
              <a:t>. </a:t>
            </a:r>
            <a:endParaRPr lang="ro-RO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3) </a:t>
            </a:r>
            <a:r>
              <a:rPr lang="en-US" sz="1600" dirty="0" err="1"/>
              <a:t>Cadrul</a:t>
            </a:r>
            <a:r>
              <a:rPr lang="en-US" sz="1600" dirty="0"/>
              <a:t> didactic </a:t>
            </a:r>
            <a:r>
              <a:rPr lang="en-US" sz="1600" dirty="0" err="1"/>
              <a:t>poate</a:t>
            </a:r>
            <a:r>
              <a:rPr lang="en-US" sz="1600" dirty="0"/>
              <a:t> decide ca </a:t>
            </a:r>
            <a:r>
              <a:rPr lang="en-US" sz="1600" dirty="0" err="1"/>
              <a:t>elevul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desfășoare</a:t>
            </a:r>
            <a:r>
              <a:rPr lang="en-US" sz="1600" dirty="0"/>
              <a:t> </a:t>
            </a:r>
            <a:r>
              <a:rPr lang="en-US" sz="1600" dirty="0" err="1"/>
              <a:t>activitatea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spațiul</a:t>
            </a:r>
            <a:r>
              <a:rPr lang="en-US" sz="1600" dirty="0"/>
              <a:t> </a:t>
            </a:r>
            <a:r>
              <a:rPr lang="en-US" sz="1600" dirty="0" err="1"/>
              <a:t>menționat</a:t>
            </a:r>
            <a:r>
              <a:rPr lang="en-US" sz="1600" dirty="0"/>
              <a:t> la </a:t>
            </a:r>
            <a:r>
              <a:rPr lang="en-US" sz="1600" dirty="0" err="1"/>
              <a:t>alin</a:t>
            </a:r>
            <a:r>
              <a:rPr lang="en-US" sz="1600" dirty="0"/>
              <a:t>. (2)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ora</a:t>
            </a:r>
            <a:r>
              <a:rPr lang="en-US" sz="1600" dirty="0"/>
              <a:t> de curs </a:t>
            </a:r>
            <a:r>
              <a:rPr lang="en-US" sz="1600" dirty="0" err="1"/>
              <a:t>ținută</a:t>
            </a:r>
            <a:r>
              <a:rPr lang="en-US" sz="1600" dirty="0"/>
              <a:t> de </a:t>
            </a:r>
            <a:r>
              <a:rPr lang="en-US" sz="1600" dirty="0" err="1"/>
              <a:t>respectivul</a:t>
            </a:r>
            <a:r>
              <a:rPr lang="en-US" sz="1600" dirty="0"/>
              <a:t> </a:t>
            </a:r>
            <a:r>
              <a:rPr lang="en-US" sz="1600" dirty="0" err="1"/>
              <a:t>cadru</a:t>
            </a:r>
            <a:r>
              <a:rPr lang="en-US" sz="1600" dirty="0"/>
              <a:t> didactic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  <a:r>
              <a:rPr lang="en-US" sz="1600" dirty="0" err="1">
                <a:solidFill>
                  <a:srgbClr val="FF0000"/>
                </a:solidFill>
              </a:rPr>
              <a:t>Pentru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respectiva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oră</a:t>
            </a:r>
            <a:r>
              <a:rPr lang="en-US" sz="1600" dirty="0">
                <a:solidFill>
                  <a:srgbClr val="FF0000"/>
                </a:solidFill>
              </a:rPr>
              <a:t> de curs, </a:t>
            </a:r>
            <a:r>
              <a:rPr lang="en-US" sz="1600" dirty="0" err="1">
                <a:solidFill>
                  <a:srgbClr val="FF0000"/>
                </a:solidFill>
              </a:rPr>
              <a:t>elevului</a:t>
            </a:r>
            <a:r>
              <a:rPr lang="en-US" sz="1600" dirty="0">
                <a:solidFill>
                  <a:srgbClr val="FF0000"/>
                </a:solidFill>
              </a:rPr>
              <a:t> nu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se </a:t>
            </a:r>
            <a:r>
              <a:rPr lang="en-US" sz="1600" dirty="0" err="1">
                <a:solidFill>
                  <a:srgbClr val="FF0000"/>
                </a:solidFill>
              </a:rPr>
              <a:t>consemnează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catalog </a:t>
            </a:r>
            <a:r>
              <a:rPr lang="en-US" sz="1600" dirty="0" err="1">
                <a:solidFill>
                  <a:srgbClr val="FF0000"/>
                </a:solidFill>
              </a:rPr>
              <a:t>absență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  <a:endParaRPr lang="ro-RO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4) </a:t>
            </a:r>
            <a:r>
              <a:rPr lang="en-US" sz="1600" dirty="0" err="1">
                <a:solidFill>
                  <a:srgbClr val="FF0000"/>
                </a:solidFill>
              </a:rPr>
              <a:t>Modul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aplicare</a:t>
            </a:r>
            <a:r>
              <a:rPr lang="en-US" sz="1600" dirty="0">
                <a:solidFill>
                  <a:srgbClr val="FF0000"/>
                </a:solidFill>
              </a:rPr>
              <a:t> a </a:t>
            </a:r>
            <a:r>
              <a:rPr lang="en-US" sz="1600" dirty="0" err="1">
                <a:solidFill>
                  <a:srgbClr val="FF0000"/>
                </a:solidFill>
              </a:rPr>
              <a:t>prevederilor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alin</a:t>
            </a:r>
            <a:r>
              <a:rPr lang="en-US" sz="1600" dirty="0">
                <a:solidFill>
                  <a:srgbClr val="FF0000"/>
                </a:solidFill>
              </a:rPr>
              <a:t>. (2) se </a:t>
            </a:r>
            <a:r>
              <a:rPr lang="en-US" sz="1600" dirty="0" err="1">
                <a:solidFill>
                  <a:srgbClr val="FF0000"/>
                </a:solidFill>
              </a:rPr>
              <a:t>reglementează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prin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regulamentul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ordine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interioară</a:t>
            </a:r>
            <a:r>
              <a:rPr lang="en-US" sz="1600" dirty="0">
                <a:solidFill>
                  <a:srgbClr val="FF0000"/>
                </a:solidFill>
              </a:rPr>
              <a:t> al </a:t>
            </a:r>
            <a:r>
              <a:rPr lang="en-US" sz="1600" dirty="0" err="1">
                <a:solidFill>
                  <a:srgbClr val="FF0000"/>
                </a:solidFill>
              </a:rPr>
              <a:t>fiecărei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unități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învățământ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652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48" y="342973"/>
            <a:ext cx="9601200" cy="517551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Interdicții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3648" y="1423516"/>
            <a:ext cx="1128863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1600" b="1" dirty="0" smtClean="0"/>
              <a:t>Art. 15. </a:t>
            </a:r>
          </a:p>
          <a:p>
            <a:pPr algn="just"/>
            <a:r>
              <a:rPr lang="pt-BR" sz="1600" dirty="0" smtClean="0"/>
              <a:t>h</a:t>
            </a:r>
            <a:r>
              <a:rPr lang="pt-BR" sz="1600" dirty="0"/>
              <a:t>) să utilizeze telefoanele mobile sau orice alt </a:t>
            </a:r>
            <a:r>
              <a:rPr lang="pt-BR" sz="1600" dirty="0" smtClean="0"/>
              <a:t>echipament </a:t>
            </a:r>
            <a:r>
              <a:rPr lang="en-US" sz="1600" dirty="0" smtClean="0"/>
              <a:t>de </a:t>
            </a:r>
            <a:r>
              <a:rPr lang="en-US" sz="1600" dirty="0" err="1"/>
              <a:t>comunicații</a:t>
            </a:r>
            <a:r>
              <a:rPr lang="en-US" sz="1600" dirty="0"/>
              <a:t> </a:t>
            </a:r>
            <a:r>
              <a:rPr lang="en-US" sz="1600" dirty="0" err="1"/>
              <a:t>electronice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desfășurării</a:t>
            </a:r>
            <a:r>
              <a:rPr lang="en-US" sz="1600" dirty="0"/>
              <a:t> </a:t>
            </a:r>
            <a:r>
              <a:rPr lang="en-US" sz="1600" dirty="0" err="1"/>
              <a:t>orelor</a:t>
            </a:r>
            <a:r>
              <a:rPr lang="en-US" sz="1600" dirty="0"/>
              <a:t> de curs, </a:t>
            </a:r>
            <a:r>
              <a:rPr lang="en-US" sz="1600" dirty="0" err="1"/>
              <a:t>inclusiv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activităților</a:t>
            </a:r>
            <a:r>
              <a:rPr lang="en-US" sz="1600" dirty="0"/>
              <a:t> </a:t>
            </a:r>
            <a:r>
              <a:rPr lang="en-US" sz="1600" dirty="0" err="1"/>
              <a:t>educaționale</a:t>
            </a:r>
            <a:r>
              <a:rPr lang="en-US" sz="1600" dirty="0"/>
              <a:t> care se </a:t>
            </a:r>
            <a:r>
              <a:rPr lang="en-US" sz="1600" dirty="0" err="1"/>
              <a:t>desfășoară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afara</a:t>
            </a:r>
            <a:r>
              <a:rPr lang="en-US" sz="1600" dirty="0"/>
              <a:t> </a:t>
            </a:r>
            <a:r>
              <a:rPr lang="en-US" sz="1600" dirty="0" err="1"/>
              <a:t>unităților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, cu </a:t>
            </a:r>
            <a:r>
              <a:rPr lang="en-US" sz="1600" dirty="0" err="1"/>
              <a:t>excepția</a:t>
            </a:r>
            <a:r>
              <a:rPr lang="en-US" sz="1600" dirty="0"/>
              <a:t> </a:t>
            </a:r>
            <a:r>
              <a:rPr lang="en-US" sz="1600" dirty="0" err="1"/>
              <a:t>utilizării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scop</a:t>
            </a:r>
            <a:r>
              <a:rPr lang="en-US" sz="1600" dirty="0"/>
              <a:t> </a:t>
            </a:r>
            <a:r>
              <a:rPr lang="en-US" sz="1600" dirty="0" err="1"/>
              <a:t>educativ</a:t>
            </a:r>
            <a:r>
              <a:rPr lang="en-US" sz="1600" dirty="0"/>
              <a:t>, cu </a:t>
            </a:r>
            <a:r>
              <a:rPr lang="en-US" sz="1600" dirty="0" err="1"/>
              <a:t>acordul</a:t>
            </a:r>
            <a:r>
              <a:rPr lang="en-US" sz="1600" dirty="0"/>
              <a:t> </a:t>
            </a:r>
            <a:r>
              <a:rPr lang="en-US" sz="1600" dirty="0" err="1"/>
              <a:t>cadrului</a:t>
            </a:r>
            <a:r>
              <a:rPr lang="en-US" sz="1600" dirty="0"/>
              <a:t> didactic,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pauzelor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spațiile</a:t>
            </a:r>
            <a:r>
              <a:rPr lang="en-US" sz="1600" dirty="0"/>
              <a:t> </a:t>
            </a:r>
            <a:r>
              <a:rPr lang="en-US" sz="1600" dirty="0" err="1"/>
              <a:t>autorizate</a:t>
            </a:r>
            <a:r>
              <a:rPr lang="en-US" sz="1600" dirty="0"/>
              <a:t> explicit de </a:t>
            </a:r>
            <a:r>
              <a:rPr lang="en-US" sz="1600" dirty="0" err="1"/>
              <a:t>regulamentul</a:t>
            </a:r>
            <a:r>
              <a:rPr lang="en-US" sz="1600" dirty="0"/>
              <a:t> intern al </a:t>
            </a:r>
            <a:r>
              <a:rPr lang="en-US" sz="1600" dirty="0" err="1"/>
              <a:t>unității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. </a:t>
            </a:r>
            <a:endParaRPr lang="ro-RO" sz="1600" dirty="0" smtClean="0"/>
          </a:p>
          <a:p>
            <a:pPr algn="just"/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/>
              <a:t>tot </a:t>
            </a:r>
            <a:r>
              <a:rPr lang="en-US" sz="1600" dirty="0" err="1"/>
              <a:t>parcursul</a:t>
            </a:r>
            <a:r>
              <a:rPr lang="en-US" sz="1600" dirty="0"/>
              <a:t> </a:t>
            </a:r>
            <a:r>
              <a:rPr lang="en-US" sz="1600" dirty="0" err="1"/>
              <a:t>programului</a:t>
            </a:r>
            <a:r>
              <a:rPr lang="en-US" sz="1600" dirty="0"/>
              <a:t> </a:t>
            </a:r>
            <a:r>
              <a:rPr lang="en-US" sz="1600" dirty="0" err="1"/>
              <a:t>școlar</a:t>
            </a:r>
            <a:r>
              <a:rPr lang="en-US" sz="1600" dirty="0"/>
              <a:t>, </a:t>
            </a:r>
            <a:r>
              <a:rPr lang="en-US" sz="1600" dirty="0" err="1"/>
              <a:t>telefoanele</a:t>
            </a:r>
            <a:r>
              <a:rPr lang="en-US" sz="1600" dirty="0"/>
              <a:t> mobile ale </a:t>
            </a:r>
            <a:r>
              <a:rPr lang="en-US" sz="1600" dirty="0" err="1"/>
              <a:t>elevilor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depuse</a:t>
            </a:r>
            <a:r>
              <a:rPr lang="en-US" sz="1600" dirty="0"/>
              <a:t> </a:t>
            </a:r>
            <a:r>
              <a:rPr lang="en-US" sz="1600" dirty="0" err="1"/>
              <a:t>într</a:t>
            </a:r>
            <a:r>
              <a:rPr lang="en-US" sz="1600" dirty="0"/>
              <a:t>-un </a:t>
            </a:r>
            <a:r>
              <a:rPr lang="en-US" sz="1600" dirty="0" err="1"/>
              <a:t>spațiu</a:t>
            </a:r>
            <a:r>
              <a:rPr lang="en-US" sz="1600" dirty="0"/>
              <a:t> </a:t>
            </a:r>
            <a:r>
              <a:rPr lang="en-US" sz="1600" dirty="0" err="1"/>
              <a:t>sigur</a:t>
            </a:r>
            <a:r>
              <a:rPr lang="en-US" sz="1600" dirty="0"/>
              <a:t>, special </a:t>
            </a:r>
            <a:r>
              <a:rPr lang="en-US" sz="1600" dirty="0" err="1"/>
              <a:t>amenajat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sală</a:t>
            </a:r>
            <a:r>
              <a:rPr lang="en-US" sz="1600" dirty="0"/>
              <a:t> de </a:t>
            </a:r>
            <a:r>
              <a:rPr lang="en-US" sz="1600" dirty="0" err="1"/>
              <a:t>clasă</a:t>
            </a:r>
            <a:r>
              <a:rPr lang="en-US" sz="1600" dirty="0"/>
              <a:t>, la care are </a:t>
            </a:r>
            <a:r>
              <a:rPr lang="en-US" sz="1600" dirty="0" err="1"/>
              <a:t>acces</a:t>
            </a:r>
            <a:r>
              <a:rPr lang="en-US" sz="1600" dirty="0"/>
              <a:t> </a:t>
            </a:r>
            <a:r>
              <a:rPr lang="en-US" sz="1600" dirty="0" err="1"/>
              <a:t>profesorul</a:t>
            </a:r>
            <a:r>
              <a:rPr lang="en-US" sz="1600" dirty="0"/>
              <a:t> </a:t>
            </a:r>
            <a:r>
              <a:rPr lang="en-US" sz="1600" dirty="0" err="1"/>
              <a:t>diriginte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directorul</a:t>
            </a:r>
            <a:r>
              <a:rPr lang="en-US" sz="1600" dirty="0"/>
              <a:t> </a:t>
            </a:r>
            <a:r>
              <a:rPr lang="en-US" sz="1600" dirty="0" err="1"/>
              <a:t>unității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, </a:t>
            </a:r>
            <a:r>
              <a:rPr lang="en-US" sz="1600" dirty="0" err="1"/>
              <a:t>iar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lipsa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</a:t>
            </a:r>
            <a:r>
              <a:rPr lang="en-US" sz="1600" dirty="0" err="1"/>
              <a:t>cadrul</a:t>
            </a:r>
            <a:r>
              <a:rPr lang="en-US" sz="1600" dirty="0"/>
              <a:t> didactic </a:t>
            </a:r>
            <a:r>
              <a:rPr lang="en-US" sz="1600" dirty="0" err="1"/>
              <a:t>desemnat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efectueze</a:t>
            </a:r>
            <a:r>
              <a:rPr lang="en-US" sz="1600" dirty="0"/>
              <a:t> </a:t>
            </a:r>
            <a:r>
              <a:rPr lang="en-US" sz="1600" dirty="0" err="1"/>
              <a:t>serviciul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școală</a:t>
            </a:r>
            <a:r>
              <a:rPr lang="en-US" sz="1600" dirty="0"/>
              <a:t>. </a:t>
            </a:r>
            <a:endParaRPr lang="ro-RO" sz="1600" dirty="0" smtClean="0"/>
          </a:p>
          <a:p>
            <a:pPr algn="just"/>
            <a:r>
              <a:rPr lang="en-US" sz="1600" dirty="0" err="1" smtClean="0">
                <a:solidFill>
                  <a:srgbClr val="FF0000"/>
                </a:solidFill>
              </a:rPr>
              <a:t>Nerespectarea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acestor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prevederi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poate</a:t>
            </a:r>
            <a:r>
              <a:rPr lang="en-US" sz="1600" dirty="0">
                <a:solidFill>
                  <a:srgbClr val="FF0000"/>
                </a:solidFill>
              </a:rPr>
              <a:t> duce la </a:t>
            </a:r>
            <a:r>
              <a:rPr lang="en-US" sz="1600" dirty="0" err="1">
                <a:solidFill>
                  <a:srgbClr val="FF0000"/>
                </a:solidFill>
              </a:rPr>
              <a:t>preluarea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echipamentului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către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personalul</a:t>
            </a:r>
            <a:r>
              <a:rPr lang="en-US" sz="1600" dirty="0">
                <a:solidFill>
                  <a:srgbClr val="FF0000"/>
                </a:solidFill>
              </a:rPr>
              <a:t> didactic/didactic </a:t>
            </a:r>
            <a:r>
              <a:rPr lang="en-US" sz="1600" dirty="0" err="1">
                <a:solidFill>
                  <a:srgbClr val="FF0000"/>
                </a:solidFill>
              </a:rPr>
              <a:t>auxiliar</a:t>
            </a:r>
            <a:r>
              <a:rPr lang="en-US" sz="1600" dirty="0">
                <a:solidFill>
                  <a:srgbClr val="FF0000"/>
                </a:solidFill>
              </a:rPr>
              <a:t> al </a:t>
            </a:r>
            <a:r>
              <a:rPr lang="en-US" sz="1600" dirty="0" err="1">
                <a:solidFill>
                  <a:srgbClr val="FF0000"/>
                </a:solidFill>
              </a:rPr>
              <a:t>unității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învățământ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vederea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restituirii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lui</a:t>
            </a:r>
            <a:r>
              <a:rPr lang="en-US" sz="1600" dirty="0">
                <a:solidFill>
                  <a:srgbClr val="FF0000"/>
                </a:solidFill>
              </a:rPr>
              <a:t> la </a:t>
            </a:r>
            <a:r>
              <a:rPr lang="en-US" sz="1600" dirty="0" err="1">
                <a:solidFill>
                  <a:srgbClr val="FF0000"/>
                </a:solidFill>
              </a:rPr>
              <a:t>finalizarea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orelor</a:t>
            </a:r>
            <a:r>
              <a:rPr lang="en-US" sz="1600" dirty="0">
                <a:solidFill>
                  <a:srgbClr val="FF0000"/>
                </a:solidFill>
              </a:rPr>
              <a:t> de curs din </a:t>
            </a:r>
            <a:r>
              <a:rPr lang="en-US" sz="1600" dirty="0" err="1">
                <a:solidFill>
                  <a:srgbClr val="FF0000"/>
                </a:solidFill>
              </a:rPr>
              <a:t>ziua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respectivă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în</a:t>
            </a:r>
            <a:r>
              <a:rPr lang="en-US" sz="1600" b="1" dirty="0">
                <a:solidFill>
                  <a:srgbClr val="FF0000"/>
                </a:solidFill>
              </a:rPr>
              <a:t> mod </a:t>
            </a:r>
            <a:r>
              <a:rPr lang="en-US" sz="1600" b="1" dirty="0" err="1">
                <a:solidFill>
                  <a:srgbClr val="FF0000"/>
                </a:solidFill>
              </a:rPr>
              <a:t>obligatoriu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către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părinți</a:t>
            </a:r>
            <a:r>
              <a:rPr lang="en-US" sz="1600" b="1" dirty="0">
                <a:solidFill>
                  <a:srgbClr val="FF0000"/>
                </a:solidFill>
              </a:rPr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reprezentanți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legali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ai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beneficiarilor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primari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minori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sau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către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elevi</a:t>
            </a:r>
            <a:r>
              <a:rPr lang="en-US" sz="1600" b="1" dirty="0">
                <a:solidFill>
                  <a:srgbClr val="FF0000"/>
                </a:solidFill>
              </a:rPr>
              <a:t>, </a:t>
            </a:r>
            <a:r>
              <a:rPr lang="en-US" sz="1600" b="1" dirty="0" err="1">
                <a:solidFill>
                  <a:srgbClr val="FF0000"/>
                </a:solidFill>
              </a:rPr>
              <a:t>după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caz</a:t>
            </a:r>
            <a:r>
              <a:rPr lang="en-US" sz="1600" b="1" dirty="0">
                <a:solidFill>
                  <a:srgbClr val="FF0000"/>
                </a:solidFill>
              </a:rPr>
              <a:t>, conform </a:t>
            </a:r>
            <a:r>
              <a:rPr lang="en-US" sz="1600" b="1" dirty="0" err="1">
                <a:solidFill>
                  <a:srgbClr val="FF0000"/>
                </a:solidFill>
              </a:rPr>
              <a:t>regulamentului</a:t>
            </a:r>
            <a:r>
              <a:rPr lang="en-US" sz="1600" b="1" dirty="0">
                <a:solidFill>
                  <a:srgbClr val="FF0000"/>
                </a:solidFill>
              </a:rPr>
              <a:t> intern al </a:t>
            </a:r>
            <a:r>
              <a:rPr lang="en-US" sz="1600" b="1" dirty="0" err="1">
                <a:solidFill>
                  <a:srgbClr val="FF0000"/>
                </a:solidFill>
              </a:rPr>
              <a:t>unității</a:t>
            </a:r>
            <a:r>
              <a:rPr lang="en-US" sz="1600" b="1" dirty="0">
                <a:solidFill>
                  <a:srgbClr val="FF0000"/>
                </a:solidFill>
              </a:rPr>
              <a:t> de </a:t>
            </a:r>
            <a:r>
              <a:rPr lang="en-US" sz="1600" b="1" dirty="0" err="1">
                <a:solidFill>
                  <a:srgbClr val="FF0000"/>
                </a:solidFill>
              </a:rPr>
              <a:t>învățământ</a:t>
            </a:r>
            <a:r>
              <a:rPr lang="en-US" sz="1600" b="1" dirty="0">
                <a:solidFill>
                  <a:srgbClr val="FF0000"/>
                </a:solidFill>
              </a:rPr>
              <a:t>. </a:t>
            </a:r>
            <a:r>
              <a:rPr lang="en-US" sz="1600" dirty="0" err="1"/>
              <a:t>Prevederile</a:t>
            </a:r>
            <a:r>
              <a:rPr lang="en-US" sz="1600" dirty="0"/>
              <a:t> nu se </a:t>
            </a:r>
            <a:r>
              <a:rPr lang="en-US" sz="1600" dirty="0" err="1"/>
              <a:t>aplică</a:t>
            </a:r>
            <a:r>
              <a:rPr lang="en-US" sz="1600" dirty="0"/>
              <a:t> </a:t>
            </a:r>
            <a:r>
              <a:rPr lang="en-US" sz="1600" dirty="0" err="1"/>
              <a:t>echipamentelor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care </a:t>
            </a:r>
            <a:r>
              <a:rPr lang="en-US" sz="1600" dirty="0" err="1"/>
              <a:t>elevii</a:t>
            </a:r>
            <a:r>
              <a:rPr lang="en-US" sz="1600" dirty="0"/>
              <a:t> cu CES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autorizați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le </a:t>
            </a:r>
            <a:r>
              <a:rPr lang="en-US" sz="1600" dirty="0" err="1"/>
              <a:t>folosească</a:t>
            </a:r>
            <a:r>
              <a:rPr lang="en-US" sz="1600" dirty="0" smtClean="0"/>
              <a:t>;</a:t>
            </a:r>
            <a:endParaRPr lang="ro-RO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799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97" y="94845"/>
            <a:ext cx="9601200" cy="486383"/>
          </a:xfrm>
        </p:spPr>
        <p:txBody>
          <a:bodyPr>
            <a:normAutofit fontScale="90000"/>
          </a:bodyPr>
          <a:lstStyle/>
          <a:p>
            <a:r>
              <a:rPr lang="ro-RO" dirty="0"/>
              <a:t>Sancționarea elevilor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3441"/>
            <a:ext cx="11849491" cy="3656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(5) </a:t>
            </a:r>
            <a:r>
              <a:rPr lang="en-US" sz="1400" b="1" dirty="0" err="1"/>
              <a:t>Toate</a:t>
            </a:r>
            <a:r>
              <a:rPr lang="en-US" sz="1400" b="1" dirty="0"/>
              <a:t> </a:t>
            </a:r>
            <a:r>
              <a:rPr lang="en-US" sz="1400" b="1" dirty="0" err="1"/>
              <a:t>sancțiunile</a:t>
            </a:r>
            <a:r>
              <a:rPr lang="en-US" sz="1400" b="1" dirty="0"/>
              <a:t> </a:t>
            </a:r>
            <a:r>
              <a:rPr lang="en-US" sz="1400" b="1" dirty="0" err="1"/>
              <a:t>aplicate</a:t>
            </a:r>
            <a:r>
              <a:rPr lang="en-US" sz="1400" b="1" dirty="0"/>
              <a:t> se </a:t>
            </a:r>
            <a:r>
              <a:rPr lang="en-US" sz="1400" b="1" dirty="0" err="1"/>
              <a:t>comunică</a:t>
            </a:r>
            <a:r>
              <a:rPr lang="en-US" sz="1400" b="1" dirty="0"/>
              <a:t> individual,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scris</a:t>
            </a:r>
            <a:r>
              <a:rPr lang="en-US" sz="1400" b="1" dirty="0"/>
              <a:t>, </a:t>
            </a:r>
            <a:r>
              <a:rPr lang="en-US" sz="1400" b="1" dirty="0" err="1"/>
              <a:t>atât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, </a:t>
            </a:r>
            <a:r>
              <a:rPr lang="en-US" sz="1400" b="1" dirty="0" err="1"/>
              <a:t>cât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părinților</a:t>
            </a:r>
            <a:r>
              <a:rPr lang="en-US" sz="1400" b="1" dirty="0"/>
              <a:t>/</a:t>
            </a:r>
            <a:r>
              <a:rPr lang="en-US" sz="1400" b="1" dirty="0" err="1"/>
              <a:t>reprezentanților</a:t>
            </a:r>
            <a:r>
              <a:rPr lang="en-US" sz="1400" b="1" dirty="0"/>
              <a:t> </a:t>
            </a:r>
            <a:r>
              <a:rPr lang="en-US" sz="1400" b="1" dirty="0" err="1"/>
              <a:t>legali</a:t>
            </a:r>
            <a:r>
              <a:rPr lang="en-US" sz="1400" b="1" dirty="0"/>
              <a:t>. </a:t>
            </a:r>
            <a:r>
              <a:rPr lang="en-US" sz="1400" b="1" dirty="0" err="1"/>
              <a:t>Sancțiunea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din </a:t>
            </a:r>
            <a:r>
              <a:rPr lang="en-US" sz="1400" b="1" dirty="0" err="1"/>
              <a:t>momentul</a:t>
            </a:r>
            <a:r>
              <a:rPr lang="en-US" sz="1400" b="1" dirty="0"/>
              <a:t> </a:t>
            </a:r>
            <a:r>
              <a:rPr lang="en-US" sz="1400" b="1" dirty="0" err="1"/>
              <a:t>comunicării</a:t>
            </a:r>
            <a:r>
              <a:rPr lang="en-US" sz="1400" b="1" dirty="0"/>
              <a:t> </a:t>
            </a:r>
            <a:r>
              <a:rPr lang="en-US" sz="1400" b="1" dirty="0" err="1"/>
              <a:t>acesteia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ulterior, </a:t>
            </a:r>
            <a:r>
              <a:rPr lang="en-US" sz="1400" b="1" dirty="0" err="1"/>
              <a:t>după</a:t>
            </a:r>
            <a:r>
              <a:rPr lang="en-US" sz="1400" b="1" dirty="0"/>
              <a:t> </a:t>
            </a:r>
            <a:r>
              <a:rPr lang="en-US" sz="1400" b="1" dirty="0" err="1"/>
              <a:t>caz</a:t>
            </a:r>
            <a:r>
              <a:rPr lang="en-US" sz="1400" b="1" dirty="0"/>
              <a:t>.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6) </a:t>
            </a:r>
            <a:r>
              <a:rPr lang="en-US" sz="1400" dirty="0" err="1"/>
              <a:t>Sancționarea</a:t>
            </a:r>
            <a:r>
              <a:rPr lang="en-US" sz="1400" dirty="0"/>
              <a:t> </a:t>
            </a:r>
            <a:r>
              <a:rPr lang="en-US" sz="1400" dirty="0" err="1"/>
              <a:t>elevilor</a:t>
            </a:r>
            <a:r>
              <a:rPr lang="en-US" sz="1400" dirty="0"/>
              <a:t> sub forma </a:t>
            </a:r>
            <a:r>
              <a:rPr lang="en-US" sz="1400" dirty="0" err="1"/>
              <a:t>mustrării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fața</a:t>
            </a:r>
            <a:r>
              <a:rPr lang="en-US" sz="1400" dirty="0"/>
              <a:t> </a:t>
            </a:r>
            <a:r>
              <a:rPr lang="en-US" sz="1400" dirty="0" err="1"/>
              <a:t>colectivului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al </a:t>
            </a:r>
            <a:r>
              <a:rPr lang="en-US" sz="1400" dirty="0" err="1"/>
              <a:t>școlii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interzisă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orice</a:t>
            </a:r>
            <a:r>
              <a:rPr lang="en-US" sz="1400" dirty="0"/>
              <a:t> context. </a:t>
            </a:r>
            <a:r>
              <a:rPr lang="en-US" sz="1400" dirty="0" smtClean="0"/>
              <a:t>(</a:t>
            </a:r>
            <a:r>
              <a:rPr lang="en-US" sz="1400" dirty="0"/>
              <a:t>7) </a:t>
            </a:r>
            <a:r>
              <a:rPr lang="en-US" sz="1400" dirty="0" err="1"/>
              <a:t>Violența</a:t>
            </a:r>
            <a:r>
              <a:rPr lang="en-US" sz="1400" dirty="0"/>
              <a:t> </a:t>
            </a:r>
            <a:r>
              <a:rPr lang="en-US" sz="1400" dirty="0" err="1"/>
              <a:t>fizică</a:t>
            </a:r>
            <a:r>
              <a:rPr lang="en-US" sz="1400" dirty="0"/>
              <a:t>, </a:t>
            </a:r>
            <a:r>
              <a:rPr lang="en-US" sz="1400" dirty="0" err="1"/>
              <a:t>verbală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/</a:t>
            </a:r>
            <a:r>
              <a:rPr lang="en-US" sz="1400" dirty="0" err="1"/>
              <a:t>și</a:t>
            </a:r>
            <a:r>
              <a:rPr lang="en-US" sz="1400" dirty="0"/>
              <a:t> sub </a:t>
            </a:r>
            <a:r>
              <a:rPr lang="en-US" sz="1400" dirty="0" err="1"/>
              <a:t>orice</a:t>
            </a:r>
            <a:r>
              <a:rPr lang="en-US" sz="1400" dirty="0"/>
              <a:t> </a:t>
            </a:r>
            <a:r>
              <a:rPr lang="en-US" sz="1400" dirty="0" err="1"/>
              <a:t>altă</a:t>
            </a:r>
            <a:r>
              <a:rPr lang="en-US" sz="1400" dirty="0"/>
              <a:t> </a:t>
            </a:r>
            <a:r>
              <a:rPr lang="en-US" sz="1400" dirty="0" err="1"/>
              <a:t>formă</a:t>
            </a:r>
            <a:r>
              <a:rPr lang="en-US" sz="1400" dirty="0"/>
              <a:t>, </a:t>
            </a:r>
            <a:r>
              <a:rPr lang="en-US" sz="1400" dirty="0" err="1"/>
              <a:t>precum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agresiunea</a:t>
            </a:r>
            <a:r>
              <a:rPr lang="en-US" sz="1400" dirty="0"/>
              <a:t> se </a:t>
            </a:r>
            <a:r>
              <a:rPr lang="en-US" sz="1400" dirty="0" err="1"/>
              <a:t>sancționează</a:t>
            </a:r>
            <a:r>
              <a:rPr lang="en-US" sz="1400" dirty="0"/>
              <a:t> conform </a:t>
            </a:r>
            <a:r>
              <a:rPr lang="en-US" sz="1400" dirty="0" err="1"/>
              <a:t>dispozițiilor</a:t>
            </a:r>
            <a:r>
              <a:rPr lang="en-US" sz="1400" dirty="0"/>
              <a:t> </a:t>
            </a:r>
            <a:r>
              <a:rPr lang="en-US" sz="1400" dirty="0" err="1"/>
              <a:t>legale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vigoare</a:t>
            </a:r>
            <a:r>
              <a:rPr lang="en-US" sz="1400" dirty="0"/>
              <a:t>. </a:t>
            </a:r>
            <a:r>
              <a:rPr lang="en-US" sz="1400" dirty="0" smtClean="0"/>
              <a:t>(</a:t>
            </a:r>
            <a:r>
              <a:rPr lang="en-US" sz="1400" dirty="0"/>
              <a:t>8) </a:t>
            </a:r>
            <a:r>
              <a:rPr lang="en-US" sz="1400" dirty="0" err="1"/>
              <a:t>Sancțiunile</a:t>
            </a:r>
            <a:r>
              <a:rPr lang="en-US" sz="1400" dirty="0"/>
              <a:t> </a:t>
            </a:r>
            <a:r>
              <a:rPr lang="en-US" sz="1400" dirty="0" err="1"/>
              <a:t>prevăzute</a:t>
            </a:r>
            <a:r>
              <a:rPr lang="en-US" sz="1400" dirty="0"/>
              <a:t> la </a:t>
            </a:r>
            <a:r>
              <a:rPr lang="en-US" sz="1400" dirty="0" err="1"/>
              <a:t>alin</a:t>
            </a:r>
            <a:r>
              <a:rPr lang="en-US" sz="1400" dirty="0"/>
              <a:t>. (4) lit. d)—h) nu se pot </a:t>
            </a:r>
            <a:r>
              <a:rPr lang="en-US" sz="1400" dirty="0" err="1"/>
              <a:t>aplica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. </a:t>
            </a:r>
            <a:r>
              <a:rPr lang="en-US" sz="1400" b="1" dirty="0" smtClean="0">
                <a:solidFill>
                  <a:srgbClr val="FF0000"/>
                </a:solidFill>
              </a:rPr>
              <a:t>(</a:t>
            </a:r>
            <a:r>
              <a:rPr lang="en-US" sz="1400" b="1" dirty="0">
                <a:solidFill>
                  <a:srgbClr val="FF0000"/>
                </a:solidFill>
              </a:rPr>
              <a:t>9) </a:t>
            </a:r>
            <a:r>
              <a:rPr lang="en-US" sz="1400" b="1" dirty="0" err="1">
                <a:solidFill>
                  <a:srgbClr val="FF0000"/>
                </a:solidFill>
              </a:rPr>
              <a:t>Sancțiunile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prevăzute</a:t>
            </a:r>
            <a:r>
              <a:rPr lang="en-US" sz="1400" b="1" dirty="0">
                <a:solidFill>
                  <a:srgbClr val="FF0000"/>
                </a:solidFill>
              </a:rPr>
              <a:t> la </a:t>
            </a:r>
            <a:r>
              <a:rPr lang="en-US" sz="1400" b="1" dirty="0" err="1">
                <a:solidFill>
                  <a:srgbClr val="FF0000"/>
                </a:solidFill>
              </a:rPr>
              <a:t>alin</a:t>
            </a:r>
            <a:r>
              <a:rPr lang="en-US" sz="1400" b="1" dirty="0">
                <a:solidFill>
                  <a:srgbClr val="FF0000"/>
                </a:solidFill>
              </a:rPr>
              <a:t>. (4) lit. f)—h) se pot </a:t>
            </a:r>
            <a:r>
              <a:rPr lang="en-US" sz="1400" b="1" dirty="0" err="1">
                <a:solidFill>
                  <a:srgbClr val="FF0000"/>
                </a:solidFill>
              </a:rPr>
              <a:t>aplica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învățământul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obligatoriu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numai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situații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foarte</a:t>
            </a:r>
            <a:r>
              <a:rPr lang="en-US" sz="1400" b="1" dirty="0">
                <a:solidFill>
                  <a:srgbClr val="FF0000"/>
                </a:solidFill>
              </a:rPr>
              <a:t> grave, </a:t>
            </a:r>
            <a:r>
              <a:rPr lang="en-US" sz="1400" b="1" dirty="0" err="1">
                <a:solidFill>
                  <a:srgbClr val="FF0000"/>
                </a:solidFill>
              </a:rPr>
              <a:t>când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prezența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elevului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școală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pune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pericol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siguranța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elevilor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sau</a:t>
            </a:r>
            <a:r>
              <a:rPr lang="en-US" sz="1400" b="1" dirty="0">
                <a:solidFill>
                  <a:srgbClr val="FF0000"/>
                </a:solidFill>
              </a:rPr>
              <a:t> a </a:t>
            </a:r>
            <a:r>
              <a:rPr lang="en-US" sz="1400" b="1" dirty="0" err="1">
                <a:solidFill>
                  <a:srgbClr val="FF0000"/>
                </a:solidFill>
              </a:rPr>
              <a:t>personalului</a:t>
            </a:r>
            <a:r>
              <a:rPr lang="en-US" sz="1400" b="1" dirty="0">
                <a:solidFill>
                  <a:srgbClr val="FF0000"/>
                </a:solidFill>
              </a:rPr>
              <a:t> din </a:t>
            </a:r>
            <a:r>
              <a:rPr lang="en-US" sz="1400" b="1" dirty="0" err="1">
                <a:solidFill>
                  <a:srgbClr val="FF0000"/>
                </a:solidFill>
              </a:rPr>
              <a:t>școală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afectând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dreptul</a:t>
            </a:r>
            <a:r>
              <a:rPr lang="en-US" sz="1400" b="1" dirty="0">
                <a:solidFill>
                  <a:srgbClr val="FF0000"/>
                </a:solidFill>
              </a:rPr>
              <a:t> la </a:t>
            </a:r>
            <a:r>
              <a:rPr lang="en-US" sz="1400" b="1" dirty="0" err="1">
                <a:solidFill>
                  <a:srgbClr val="FF0000"/>
                </a:solidFill>
              </a:rPr>
              <a:t>educație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respectiv</a:t>
            </a:r>
            <a:r>
              <a:rPr lang="en-US" sz="1400" b="1" dirty="0">
                <a:solidFill>
                  <a:srgbClr val="FF0000"/>
                </a:solidFill>
              </a:rPr>
              <a:t> la </a:t>
            </a:r>
            <a:r>
              <a:rPr lang="en-US" sz="1400" b="1" dirty="0" err="1" smtClean="0">
                <a:solidFill>
                  <a:srgbClr val="FF0000"/>
                </a:solidFill>
              </a:rPr>
              <a:t>muncă</a:t>
            </a:r>
            <a:r>
              <a:rPr lang="en-US" sz="1400" b="1" dirty="0" smtClean="0">
                <a:solidFill>
                  <a:srgbClr val="FF0000"/>
                </a:solidFill>
              </a:rPr>
              <a:t>. </a:t>
            </a:r>
            <a:endParaRPr lang="ro-RO" sz="14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(10)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sunt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sancționați</a:t>
            </a:r>
            <a:r>
              <a:rPr lang="en-US" sz="1400" dirty="0">
                <a:solidFill>
                  <a:srgbClr val="FF0000"/>
                </a:solidFill>
              </a:rPr>
              <a:t> conform </a:t>
            </a:r>
            <a:r>
              <a:rPr lang="en-US" sz="1400" dirty="0" err="1">
                <a:solidFill>
                  <a:srgbClr val="FF0000"/>
                </a:solidFill>
              </a:rPr>
              <a:t>prevederilor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alin</a:t>
            </a:r>
            <a:r>
              <a:rPr lang="en-US" sz="1400" dirty="0">
                <a:solidFill>
                  <a:srgbClr val="FF0000"/>
                </a:solidFill>
              </a:rPr>
              <a:t>. (4) lit. e)—h) </a:t>
            </a:r>
            <a:r>
              <a:rPr lang="en-US" sz="1400" dirty="0" err="1">
                <a:solidFill>
                  <a:srgbClr val="FF0000"/>
                </a:solidFill>
              </a:rPr>
              <a:t>beneficiază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consiliere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școlară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intervenție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psihologică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psihoterapie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precum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activități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remediale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r>
              <a:rPr lang="ro-RO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(</a:t>
            </a:r>
            <a:r>
              <a:rPr lang="en-US" sz="1400" dirty="0"/>
              <a:t>11) </a:t>
            </a:r>
            <a:r>
              <a:rPr lang="en-US" sz="1400" dirty="0" err="1"/>
              <a:t>Activitățile</a:t>
            </a:r>
            <a:r>
              <a:rPr lang="en-US" sz="1400" dirty="0"/>
              <a:t> </a:t>
            </a:r>
            <a:r>
              <a:rPr lang="en-US" sz="1400" dirty="0" err="1"/>
              <a:t>remediale</a:t>
            </a:r>
            <a:r>
              <a:rPr lang="en-US" sz="1400" dirty="0"/>
              <a:t> se </a:t>
            </a:r>
            <a:r>
              <a:rPr lang="en-US" sz="1400" dirty="0" err="1"/>
              <a:t>desfășoară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timpul</a:t>
            </a:r>
            <a:r>
              <a:rPr lang="en-US" sz="1400" dirty="0"/>
              <a:t> </a:t>
            </a:r>
            <a:r>
              <a:rPr lang="en-US" sz="1400" dirty="0" err="1"/>
              <a:t>orarului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care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trebuit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aibă</a:t>
            </a:r>
            <a:r>
              <a:rPr lang="en-US" sz="1400" dirty="0"/>
              <a:t> </a:t>
            </a:r>
            <a:r>
              <a:rPr lang="en-US" sz="1400" dirty="0" err="1"/>
              <a:t>loc</a:t>
            </a:r>
            <a:r>
              <a:rPr lang="en-US" sz="1400" dirty="0"/>
              <a:t> </a:t>
            </a:r>
            <a:r>
              <a:rPr lang="en-US" sz="1400" dirty="0" err="1"/>
              <a:t>cursurile</a:t>
            </a:r>
            <a:r>
              <a:rPr lang="en-US" sz="1400" dirty="0"/>
              <a:t>, conform </a:t>
            </a:r>
            <a:r>
              <a:rPr lang="en-US" sz="1400" dirty="0" err="1"/>
              <a:t>metodologiei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a </a:t>
            </a:r>
            <a:r>
              <a:rPr lang="en-US" sz="1400" dirty="0" err="1"/>
              <a:t>programului</a:t>
            </a:r>
            <a:r>
              <a:rPr lang="en-US" sz="1400" dirty="0"/>
              <a:t> „</a:t>
            </a:r>
            <a:r>
              <a:rPr lang="en-US" sz="1400" dirty="0" err="1"/>
              <a:t>Învățare</a:t>
            </a:r>
            <a:r>
              <a:rPr lang="en-US" sz="1400" dirty="0"/>
              <a:t> </a:t>
            </a:r>
            <a:r>
              <a:rPr lang="en-US" sz="1400" dirty="0" err="1"/>
              <a:t>remedială</a:t>
            </a:r>
            <a:r>
              <a:rPr lang="en-US" sz="1400" dirty="0" smtClean="0"/>
              <a:t>”.</a:t>
            </a:r>
            <a:r>
              <a:rPr lang="ro-RO" sz="1400" dirty="0" smtClean="0"/>
              <a:t> (</a:t>
            </a:r>
            <a:r>
              <a:rPr lang="en-US" sz="1400" dirty="0" smtClean="0"/>
              <a:t>12</a:t>
            </a:r>
            <a:r>
              <a:rPr lang="en-US" sz="1400" dirty="0"/>
              <a:t>)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situația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care </a:t>
            </a:r>
            <a:r>
              <a:rPr lang="en-US" sz="1400" dirty="0" err="1"/>
              <a:t>elevii</a:t>
            </a:r>
            <a:r>
              <a:rPr lang="en-US" sz="1400" dirty="0"/>
              <a:t> nu </a:t>
            </a:r>
            <a:r>
              <a:rPr lang="en-US" sz="1400" dirty="0" err="1"/>
              <a:t>participă</a:t>
            </a:r>
            <a:r>
              <a:rPr lang="en-US" sz="1400" dirty="0"/>
              <a:t> la </a:t>
            </a:r>
            <a:r>
              <a:rPr lang="en-US" sz="1400" dirty="0" err="1"/>
              <a:t>activitățile</a:t>
            </a:r>
            <a:r>
              <a:rPr lang="en-US" sz="1400" dirty="0"/>
              <a:t> de </a:t>
            </a:r>
            <a:r>
              <a:rPr lang="en-US" sz="1400" dirty="0" err="1"/>
              <a:t>sprijin</a:t>
            </a:r>
            <a:r>
              <a:rPr lang="en-US" sz="1400" dirty="0"/>
              <a:t> </a:t>
            </a:r>
            <a:r>
              <a:rPr lang="en-US" sz="1400" dirty="0" err="1"/>
              <a:t>organizate</a:t>
            </a:r>
            <a:r>
              <a:rPr lang="en-US" sz="1400" dirty="0"/>
              <a:t>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,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 </a:t>
            </a:r>
            <a:r>
              <a:rPr lang="en-US" sz="1400" dirty="0" err="1"/>
              <a:t>informează</a:t>
            </a:r>
            <a:r>
              <a:rPr lang="en-US" sz="1400" dirty="0"/>
              <a:t>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scris</a:t>
            </a:r>
            <a:r>
              <a:rPr lang="en-US" sz="1400" dirty="0"/>
              <a:t>, </a:t>
            </a:r>
            <a:r>
              <a:rPr lang="en-US" sz="1400" dirty="0" err="1"/>
              <a:t>părinții</a:t>
            </a:r>
            <a:r>
              <a:rPr lang="en-US" sz="1400" dirty="0"/>
              <a:t>/</a:t>
            </a:r>
            <a:r>
              <a:rPr lang="en-US" sz="1400" dirty="0" err="1"/>
              <a:t>reprezentanții</a:t>
            </a:r>
            <a:r>
              <a:rPr lang="en-US" sz="1400" dirty="0"/>
              <a:t> </a:t>
            </a:r>
            <a:r>
              <a:rPr lang="en-US" sz="1400" dirty="0" err="1"/>
              <a:t>legali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sens.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13)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părinții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reprezentanții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legali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refuză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mod </a:t>
            </a:r>
            <a:r>
              <a:rPr lang="en-US" sz="1400" dirty="0" err="1">
                <a:solidFill>
                  <a:srgbClr val="FF0000"/>
                </a:solidFill>
              </a:rPr>
              <a:t>repetat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participarea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ședințele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consiliere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școlară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intervenție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psihologică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psihoterapeutică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alte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măsuri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sprijin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directorul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sesizează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reprezentanților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serviciilor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publice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asistență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socială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direcțiilor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asistență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socială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direcțiilor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generale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asistență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socială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protecția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copilului</a:t>
            </a:r>
            <a:r>
              <a:rPr lang="en-US" sz="1400" dirty="0">
                <a:solidFill>
                  <a:srgbClr val="FF0000"/>
                </a:solidFill>
              </a:rPr>
              <a:t> (SPAS/DAS/DGASPC). </a:t>
            </a:r>
            <a:r>
              <a:rPr lang="en-US" sz="1400" dirty="0" err="1">
                <a:solidFill>
                  <a:srgbClr val="FF0000"/>
                </a:solidFill>
              </a:rPr>
              <a:t>Directorul</a:t>
            </a:r>
            <a:r>
              <a:rPr lang="en-US" sz="1400" dirty="0">
                <a:solidFill>
                  <a:srgbClr val="FF0000"/>
                </a:solidFill>
              </a:rPr>
              <a:t> are </a:t>
            </a:r>
            <a:r>
              <a:rPr lang="en-US" sz="1400" dirty="0" err="1">
                <a:solidFill>
                  <a:srgbClr val="FF0000"/>
                </a:solidFill>
              </a:rPr>
              <a:t>obligația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solicite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serviciilor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publice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asistență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socială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raportul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vizită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domiciliu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rezultatele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anchetei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sociale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606" y="688950"/>
            <a:ext cx="113748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err="1"/>
              <a:t>Sancțiunile</a:t>
            </a:r>
            <a:r>
              <a:rPr lang="en-US" sz="1400" b="1" dirty="0"/>
              <a:t> </a:t>
            </a:r>
            <a:r>
              <a:rPr lang="en-US" sz="1400" b="1" dirty="0" err="1"/>
              <a:t>ce</a:t>
            </a:r>
            <a:r>
              <a:rPr lang="en-US" sz="1400" b="1" dirty="0"/>
              <a:t> pot fi </a:t>
            </a:r>
            <a:r>
              <a:rPr lang="en-US" sz="1400" b="1" dirty="0" err="1"/>
              <a:t>aplicate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funcție</a:t>
            </a:r>
            <a:r>
              <a:rPr lang="en-US" sz="1400" b="1" dirty="0"/>
              <a:t> de </a:t>
            </a:r>
            <a:r>
              <a:rPr lang="en-US" sz="1400" b="1" dirty="0" err="1"/>
              <a:t>gravitatea</a:t>
            </a:r>
            <a:r>
              <a:rPr lang="en-US" sz="1400" b="1" dirty="0"/>
              <a:t> </a:t>
            </a:r>
            <a:r>
              <a:rPr lang="en-US" sz="1400" b="1" dirty="0" err="1"/>
              <a:t>faptei</a:t>
            </a:r>
            <a:r>
              <a:rPr lang="en-US" sz="1400" b="1" dirty="0"/>
              <a:t>, </a:t>
            </a:r>
            <a:r>
              <a:rPr lang="en-US" sz="1400" b="1" dirty="0" err="1"/>
              <a:t>sunt</a:t>
            </a:r>
            <a:r>
              <a:rPr lang="en-US" sz="1400" b="1" dirty="0"/>
              <a:t>: </a:t>
            </a:r>
            <a:endParaRPr lang="ro-RO" sz="1400" b="1" dirty="0" smtClean="0"/>
          </a:p>
          <a:p>
            <a:pPr marL="342900" indent="-342900" algn="just">
              <a:buAutoNum type="alphaLcParenR"/>
            </a:pPr>
            <a:r>
              <a:rPr lang="en-US" sz="1400" b="1" dirty="0" err="1" smtClean="0"/>
              <a:t>observație</a:t>
            </a:r>
            <a:r>
              <a:rPr lang="en-US" sz="1400" b="1" dirty="0" smtClean="0"/>
              <a:t> </a:t>
            </a:r>
            <a:r>
              <a:rPr lang="en-US" sz="1400" b="1" dirty="0" err="1"/>
              <a:t>individuală</a:t>
            </a:r>
            <a:r>
              <a:rPr lang="en-US" sz="1400" b="1" dirty="0"/>
              <a:t>; </a:t>
            </a:r>
            <a:endParaRPr lang="ro-RO" sz="1400" b="1" dirty="0" smtClean="0"/>
          </a:p>
          <a:p>
            <a:pPr marL="342900" indent="-342900" algn="just">
              <a:buAutoNum type="alphaLcParenR"/>
            </a:pPr>
            <a:r>
              <a:rPr lang="en-US" sz="1400" b="1" dirty="0" err="1" smtClean="0"/>
              <a:t>mustrare</a:t>
            </a:r>
            <a:r>
              <a:rPr lang="en-US" sz="1400" b="1" dirty="0" smtClean="0"/>
              <a:t> </a:t>
            </a:r>
            <a:r>
              <a:rPr lang="en-US" sz="1400" b="1" dirty="0" err="1"/>
              <a:t>scrisă</a:t>
            </a:r>
            <a:r>
              <a:rPr lang="en-US" sz="1400" b="1" dirty="0"/>
              <a:t>; </a:t>
            </a:r>
            <a:endParaRPr lang="ro-RO" sz="1400" b="1" dirty="0" smtClean="0"/>
          </a:p>
          <a:p>
            <a:pPr marL="342900" indent="-342900" algn="just">
              <a:buAutoNum type="alphaLcParenR"/>
            </a:pPr>
            <a:r>
              <a:rPr lang="en-US" sz="1400" b="1" dirty="0" err="1" smtClean="0">
                <a:solidFill>
                  <a:srgbClr val="FF0000"/>
                </a:solidFill>
              </a:rPr>
              <a:t>retragerea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temporară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sau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durata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întregului</a:t>
            </a:r>
            <a:r>
              <a:rPr lang="en-US" sz="1400" b="1" dirty="0">
                <a:solidFill>
                  <a:srgbClr val="FF0000"/>
                </a:solidFill>
              </a:rPr>
              <a:t> an </a:t>
            </a:r>
            <a:r>
              <a:rPr lang="en-US" sz="1400" b="1" dirty="0" err="1">
                <a:solidFill>
                  <a:srgbClr val="FF0000"/>
                </a:solidFill>
              </a:rPr>
              <a:t>școlar</a:t>
            </a:r>
            <a:r>
              <a:rPr lang="en-US" sz="1400" b="1" dirty="0">
                <a:solidFill>
                  <a:srgbClr val="FF0000"/>
                </a:solidFill>
              </a:rPr>
              <a:t> a </a:t>
            </a:r>
            <a:r>
              <a:rPr lang="en-US" sz="1400" b="1" dirty="0" err="1">
                <a:solidFill>
                  <a:srgbClr val="FF0000"/>
                </a:solidFill>
              </a:rPr>
              <a:t>burselor</a:t>
            </a:r>
            <a:r>
              <a:rPr lang="en-US" sz="1400" b="1" dirty="0">
                <a:solidFill>
                  <a:srgbClr val="FF0000"/>
                </a:solidFill>
              </a:rPr>
              <a:t> de care </a:t>
            </a:r>
            <a:r>
              <a:rPr lang="en-US" sz="1400" b="1" dirty="0" err="1">
                <a:solidFill>
                  <a:srgbClr val="FF0000"/>
                </a:solidFill>
              </a:rPr>
              <a:t>beneficiază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elevul</a:t>
            </a:r>
            <a:r>
              <a:rPr lang="en-US" sz="1400" b="1" dirty="0">
                <a:solidFill>
                  <a:srgbClr val="FF0000"/>
                </a:solidFill>
              </a:rPr>
              <a:t>; </a:t>
            </a:r>
            <a:endParaRPr lang="ro-RO" sz="1400" b="1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sz="1400" b="1" dirty="0" err="1" smtClean="0"/>
              <a:t>mutarea</a:t>
            </a:r>
            <a:r>
              <a:rPr lang="en-US" sz="1400" b="1" dirty="0" smtClean="0"/>
              <a:t> </a:t>
            </a:r>
            <a:r>
              <a:rPr lang="en-US" sz="1400" b="1" dirty="0" err="1"/>
              <a:t>disciplinară</a:t>
            </a:r>
            <a:r>
              <a:rPr lang="en-US" sz="1400" b="1" dirty="0"/>
              <a:t> la o </a:t>
            </a:r>
            <a:r>
              <a:rPr lang="en-US" sz="1400" b="1" dirty="0" err="1"/>
              <a:t>clasă</a:t>
            </a:r>
            <a:r>
              <a:rPr lang="en-US" sz="1400" b="1" dirty="0"/>
              <a:t> </a:t>
            </a:r>
            <a:r>
              <a:rPr lang="en-US" sz="1400" b="1" dirty="0" err="1"/>
              <a:t>paralelă</a:t>
            </a:r>
            <a:r>
              <a:rPr lang="en-US" sz="1400" b="1" dirty="0"/>
              <a:t> din </a:t>
            </a:r>
            <a:r>
              <a:rPr lang="en-US" sz="1400" b="1" dirty="0" err="1"/>
              <a:t>aceeași</a:t>
            </a:r>
            <a:r>
              <a:rPr lang="en-US" sz="1400" b="1" dirty="0"/>
              <a:t> </a:t>
            </a:r>
            <a:r>
              <a:rPr lang="en-US" sz="1400" b="1" dirty="0" err="1"/>
              <a:t>unitate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; </a:t>
            </a:r>
            <a:endParaRPr lang="ro-RO" sz="1400" b="1" dirty="0" smtClean="0"/>
          </a:p>
          <a:p>
            <a:pPr marL="342900" indent="-342900" algn="just">
              <a:buAutoNum type="alphaLcParenR"/>
            </a:pPr>
            <a:r>
              <a:rPr lang="en-US" sz="1400" b="1" dirty="0" err="1" smtClean="0">
                <a:solidFill>
                  <a:srgbClr val="FF0000"/>
                </a:solidFill>
              </a:rPr>
              <a:t>suspendarea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elevului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pe</a:t>
            </a:r>
            <a:r>
              <a:rPr lang="en-US" sz="1400" b="1" dirty="0">
                <a:solidFill>
                  <a:srgbClr val="FF0000"/>
                </a:solidFill>
              </a:rPr>
              <a:t> o </a:t>
            </a:r>
            <a:r>
              <a:rPr lang="en-US" sz="1400" b="1" dirty="0" err="1">
                <a:solidFill>
                  <a:srgbClr val="FF0000"/>
                </a:solidFill>
              </a:rPr>
              <a:t>durată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limitată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timp</a:t>
            </a:r>
            <a:r>
              <a:rPr lang="en-US" sz="1400" b="1" dirty="0">
                <a:solidFill>
                  <a:srgbClr val="FF0000"/>
                </a:solidFill>
              </a:rPr>
              <a:t>, conform </a:t>
            </a:r>
            <a:r>
              <a:rPr lang="en-US" sz="1400" b="1" dirty="0" err="1">
                <a:solidFill>
                  <a:srgbClr val="FF0000"/>
                </a:solidFill>
              </a:rPr>
              <a:t>legii</a:t>
            </a:r>
            <a:r>
              <a:rPr lang="en-US" sz="1400" b="1" dirty="0">
                <a:solidFill>
                  <a:srgbClr val="FF0000"/>
                </a:solidFill>
              </a:rPr>
              <a:t>; </a:t>
            </a:r>
            <a:endParaRPr lang="ro-RO" sz="1400" b="1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sz="1400" b="1" dirty="0" err="1" smtClean="0">
                <a:solidFill>
                  <a:srgbClr val="FF0000"/>
                </a:solidFill>
              </a:rPr>
              <a:t>preavizul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de </a:t>
            </a:r>
            <a:r>
              <a:rPr lang="en-US" sz="1400" b="1" dirty="0" err="1">
                <a:solidFill>
                  <a:srgbClr val="FF0000"/>
                </a:solidFill>
              </a:rPr>
              <a:t>exmatriculare</a:t>
            </a:r>
            <a:r>
              <a:rPr lang="en-US" sz="1400" b="1" dirty="0">
                <a:solidFill>
                  <a:srgbClr val="FF0000"/>
                </a:solidFill>
              </a:rPr>
              <a:t>; </a:t>
            </a:r>
            <a:endParaRPr lang="ro-RO" sz="1400" b="1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sz="1400" b="1" dirty="0" err="1" smtClean="0">
                <a:solidFill>
                  <a:srgbClr val="FF0000"/>
                </a:solidFill>
              </a:rPr>
              <a:t>exmatricularea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cu </a:t>
            </a:r>
            <a:r>
              <a:rPr lang="en-US" sz="1400" b="1" dirty="0" err="1">
                <a:solidFill>
                  <a:srgbClr val="FF0000"/>
                </a:solidFill>
              </a:rPr>
              <a:t>drept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reînscriere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anul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școlar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următor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aceeași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unitate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învățământ</a:t>
            </a:r>
            <a:r>
              <a:rPr lang="en-US" sz="1400" b="1" dirty="0">
                <a:solidFill>
                  <a:srgbClr val="FF0000"/>
                </a:solidFill>
              </a:rPr>
              <a:t>, conform </a:t>
            </a:r>
            <a:r>
              <a:rPr lang="en-US" sz="1400" b="1" dirty="0" err="1">
                <a:solidFill>
                  <a:srgbClr val="FF0000"/>
                </a:solidFill>
              </a:rPr>
              <a:t>legii</a:t>
            </a:r>
            <a:r>
              <a:rPr lang="en-US" sz="1400" b="1" dirty="0">
                <a:solidFill>
                  <a:srgbClr val="FF0000"/>
                </a:solidFill>
              </a:rPr>
              <a:t>; </a:t>
            </a:r>
            <a:endParaRPr lang="ro-RO" sz="1400" b="1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sz="1400" b="1" dirty="0" err="1" smtClean="0">
                <a:solidFill>
                  <a:srgbClr val="FF0000"/>
                </a:solidFill>
              </a:rPr>
              <a:t>exmatricularea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cu </a:t>
            </a:r>
            <a:r>
              <a:rPr lang="en-US" sz="1400" b="1" dirty="0" err="1">
                <a:solidFill>
                  <a:srgbClr val="FF0000"/>
                </a:solidFill>
              </a:rPr>
              <a:t>drept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reînscriere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anul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școlar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următor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în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altă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unitate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învățământ</a:t>
            </a:r>
            <a:r>
              <a:rPr lang="en-US" sz="1400" b="1" dirty="0">
                <a:solidFill>
                  <a:srgbClr val="FF0000"/>
                </a:solidFill>
              </a:rPr>
              <a:t>, conform </a:t>
            </a:r>
            <a:r>
              <a:rPr lang="en-US" sz="1400" b="1" dirty="0" err="1">
                <a:solidFill>
                  <a:srgbClr val="FF0000"/>
                </a:solidFill>
              </a:rPr>
              <a:t>legii</a:t>
            </a:r>
            <a:r>
              <a:rPr lang="en-US" sz="1400" b="1" dirty="0">
                <a:solidFill>
                  <a:srgbClr val="FF0000"/>
                </a:solidFill>
              </a:rPr>
              <a:t>; </a:t>
            </a:r>
            <a:endParaRPr lang="ro-RO" sz="1400" b="1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sz="1400" b="1" dirty="0" err="1" smtClean="0">
                <a:solidFill>
                  <a:srgbClr val="FF0000"/>
                </a:solidFill>
              </a:rPr>
              <a:t>exmatricularea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fără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drept</a:t>
            </a:r>
            <a:r>
              <a:rPr lang="en-US" sz="1400" b="1" dirty="0">
                <a:solidFill>
                  <a:srgbClr val="FF0000"/>
                </a:solidFill>
              </a:rPr>
              <a:t> de </a:t>
            </a:r>
            <a:r>
              <a:rPr lang="en-US" sz="1400" b="1" dirty="0" err="1">
                <a:solidFill>
                  <a:srgbClr val="FF0000"/>
                </a:solidFill>
              </a:rPr>
              <a:t>reînscriere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pentru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elevii</a:t>
            </a:r>
            <a:r>
              <a:rPr lang="en-US" sz="1400" b="1" dirty="0">
                <a:solidFill>
                  <a:srgbClr val="FF0000"/>
                </a:solidFill>
              </a:rPr>
              <a:t> din </a:t>
            </a:r>
            <a:r>
              <a:rPr lang="en-US" sz="1400" b="1" dirty="0" err="1">
                <a:solidFill>
                  <a:srgbClr val="FF0000"/>
                </a:solidFill>
              </a:rPr>
              <a:t>învățământul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postliceal</a:t>
            </a:r>
            <a:r>
              <a:rPr lang="en-US" sz="1400" b="1" dirty="0"/>
              <a:t>. </a:t>
            </a:r>
            <a:endParaRPr lang="ro-RO" sz="1400" b="1" dirty="0"/>
          </a:p>
        </p:txBody>
      </p:sp>
    </p:spTree>
    <p:extLst>
      <p:ext uri="{BB962C8B-B14F-4D97-AF65-F5344CB8AC3E}">
        <p14:creationId xmlns:p14="http://schemas.microsoft.com/office/powerpoint/2010/main" val="28828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6190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de </a:t>
            </a:r>
            <a:r>
              <a:rPr lang="en-US" dirty="0" err="1"/>
              <a:t>aplicare</a:t>
            </a:r>
            <a:r>
              <a:rPr lang="en-US" dirty="0"/>
              <a:t> a </a:t>
            </a:r>
            <a:r>
              <a:rPr lang="en-US" dirty="0" err="1" smtClean="0"/>
              <a:t>sancțiunilor</a:t>
            </a:r>
            <a:r>
              <a:rPr lang="ro-RO" dirty="0" smtClean="0"/>
              <a:t>- art 17-28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309" y="1289851"/>
            <a:ext cx="116277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(2) </a:t>
            </a:r>
            <a:r>
              <a:rPr lang="en-US" sz="1600" dirty="0" err="1"/>
              <a:t>Procedura</a:t>
            </a:r>
            <a:r>
              <a:rPr lang="en-US" sz="1600" dirty="0"/>
              <a:t> de </a:t>
            </a:r>
            <a:r>
              <a:rPr lang="en-US" sz="1600" dirty="0" err="1"/>
              <a:t>aplicare</a:t>
            </a:r>
            <a:r>
              <a:rPr lang="en-US" sz="1600" dirty="0"/>
              <a:t> a </a:t>
            </a:r>
            <a:r>
              <a:rPr lang="en-US" sz="1600" dirty="0" err="1"/>
              <a:t>sancțiunilor</a:t>
            </a:r>
            <a:r>
              <a:rPr lang="en-US" sz="1600" dirty="0"/>
              <a:t> </a:t>
            </a:r>
            <a:r>
              <a:rPr lang="en-US" sz="1600" dirty="0" err="1"/>
              <a:t>prevăzută</a:t>
            </a:r>
            <a:r>
              <a:rPr lang="en-US" sz="1600" dirty="0"/>
              <a:t> </a:t>
            </a:r>
            <a:r>
              <a:rPr lang="en-US" sz="1600" dirty="0" err="1"/>
              <a:t>parcurge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mod </a:t>
            </a:r>
            <a:r>
              <a:rPr lang="en-US" sz="1600" dirty="0" err="1"/>
              <a:t>obligatoriu</a:t>
            </a:r>
            <a:r>
              <a:rPr lang="en-US" sz="1600" dirty="0"/>
              <a:t>, </a:t>
            </a:r>
            <a:r>
              <a:rPr lang="en-US" sz="1600" dirty="0" err="1"/>
              <a:t>următoarele</a:t>
            </a:r>
            <a:r>
              <a:rPr lang="en-US" sz="1600" dirty="0"/>
              <a:t> </a:t>
            </a:r>
            <a:r>
              <a:rPr lang="en-US" sz="1600" dirty="0" err="1"/>
              <a:t>etape</a:t>
            </a:r>
            <a:r>
              <a:rPr lang="en-US" sz="1600" dirty="0"/>
              <a:t>: </a:t>
            </a:r>
            <a:endParaRPr lang="ro-RO" sz="1600" dirty="0" smtClean="0"/>
          </a:p>
          <a:p>
            <a:pPr marL="342900" indent="-342900" algn="just">
              <a:buAutoNum type="alphaLcParenR"/>
            </a:pPr>
            <a:r>
              <a:rPr lang="en-US" sz="1600" dirty="0" err="1" smtClean="0">
                <a:solidFill>
                  <a:srgbClr val="FF0000"/>
                </a:solidFill>
              </a:rPr>
              <a:t>informarea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în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scris</a:t>
            </a:r>
            <a:r>
              <a:rPr lang="en-US" sz="1600" dirty="0" smtClean="0">
                <a:solidFill>
                  <a:srgbClr val="FF0000"/>
                </a:solidFill>
              </a:rPr>
              <a:t> a </a:t>
            </a:r>
            <a:r>
              <a:rPr lang="en-US" sz="1600" dirty="0" err="1" smtClean="0">
                <a:solidFill>
                  <a:srgbClr val="FF0000"/>
                </a:solidFill>
              </a:rPr>
              <a:t>elevilor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și</a:t>
            </a:r>
            <a:r>
              <a:rPr lang="en-US" sz="1600" dirty="0" smtClean="0">
                <a:solidFill>
                  <a:srgbClr val="FF0000"/>
                </a:solidFill>
              </a:rPr>
              <a:t> a </a:t>
            </a:r>
            <a:r>
              <a:rPr lang="en-US" sz="1600" dirty="0" err="1" smtClean="0">
                <a:solidFill>
                  <a:srgbClr val="FF0000"/>
                </a:solidFill>
              </a:rPr>
              <a:t>părinților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err="1" smtClean="0">
                <a:solidFill>
                  <a:srgbClr val="FF0000"/>
                </a:solidFill>
              </a:rPr>
              <a:t>reprezentanților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legali</a:t>
            </a:r>
            <a:r>
              <a:rPr lang="en-US" sz="1600" dirty="0" smtClean="0">
                <a:solidFill>
                  <a:srgbClr val="FF0000"/>
                </a:solidFill>
              </a:rPr>
              <a:t> cu </a:t>
            </a:r>
            <a:r>
              <a:rPr lang="en-US" sz="1600" dirty="0" err="1" smtClean="0">
                <a:solidFill>
                  <a:srgbClr val="FF0000"/>
                </a:solidFill>
              </a:rPr>
              <a:t>privire</a:t>
            </a:r>
            <a:r>
              <a:rPr lang="en-US" sz="1600" dirty="0" smtClean="0">
                <a:solidFill>
                  <a:srgbClr val="FF0000"/>
                </a:solidFill>
              </a:rPr>
              <a:t> la </a:t>
            </a:r>
            <a:r>
              <a:rPr lang="en-US" sz="1600" dirty="0" err="1" smtClean="0">
                <a:solidFill>
                  <a:srgbClr val="FF0000"/>
                </a:solidFill>
              </a:rPr>
              <a:t>abaterile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comise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endParaRPr lang="ro-RO" sz="1600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sz="1600" dirty="0" err="1" smtClean="0">
                <a:solidFill>
                  <a:srgbClr val="FF0000"/>
                </a:solidFill>
              </a:rPr>
              <a:t>intervievarea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pentru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cazurile</a:t>
            </a:r>
            <a:r>
              <a:rPr lang="en-US" sz="1600" dirty="0" smtClean="0">
                <a:solidFill>
                  <a:srgbClr val="FF0000"/>
                </a:solidFill>
              </a:rPr>
              <a:t> de </a:t>
            </a:r>
            <a:r>
              <a:rPr lang="en-US" sz="1600" dirty="0" err="1" smtClean="0">
                <a:solidFill>
                  <a:srgbClr val="FF0000"/>
                </a:solidFill>
              </a:rPr>
              <a:t>violență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realizată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în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acord</a:t>
            </a:r>
            <a:r>
              <a:rPr lang="en-US" sz="1600" dirty="0" smtClean="0">
                <a:solidFill>
                  <a:srgbClr val="FF0000"/>
                </a:solidFill>
              </a:rPr>
              <a:t> cu </a:t>
            </a:r>
            <a:r>
              <a:rPr lang="en-US" sz="1600" dirty="0" err="1" smtClean="0">
                <a:solidFill>
                  <a:srgbClr val="FF0000"/>
                </a:solidFill>
              </a:rPr>
              <a:t>prevederile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Ordinului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ministrului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educației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nr</a:t>
            </a:r>
            <a:r>
              <a:rPr lang="en-US" sz="1600" dirty="0" smtClean="0">
                <a:solidFill>
                  <a:srgbClr val="FF0000"/>
                </a:solidFill>
              </a:rPr>
              <a:t>. 6.235/2023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aprobarea</a:t>
            </a:r>
            <a:r>
              <a:rPr lang="en-US" sz="1600" dirty="0" smtClean="0"/>
              <a:t> </a:t>
            </a:r>
            <a:r>
              <a:rPr lang="en-US" sz="1600" dirty="0" err="1" smtClean="0"/>
              <a:t>Procedurii</a:t>
            </a:r>
            <a:r>
              <a:rPr lang="en-US" sz="1600" dirty="0" smtClean="0"/>
              <a:t> </a:t>
            </a:r>
            <a:r>
              <a:rPr lang="en-US" sz="1600" dirty="0" err="1" smtClean="0"/>
              <a:t>privind</a:t>
            </a:r>
            <a:r>
              <a:rPr lang="en-US" sz="1600" dirty="0" smtClean="0"/>
              <a:t> </a:t>
            </a:r>
            <a:r>
              <a:rPr lang="en-US" sz="1600" dirty="0" err="1" smtClean="0"/>
              <a:t>managementul</a:t>
            </a:r>
            <a:r>
              <a:rPr lang="en-US" sz="1600" dirty="0" smtClean="0"/>
              <a:t> </a:t>
            </a:r>
            <a:r>
              <a:rPr lang="en-US" sz="1600" dirty="0" err="1" smtClean="0"/>
              <a:t>cazurilor</a:t>
            </a:r>
            <a:r>
              <a:rPr lang="en-US" sz="1600" dirty="0" smtClean="0"/>
              <a:t> de </a:t>
            </a:r>
            <a:r>
              <a:rPr lang="en-US" sz="1600" dirty="0" err="1" smtClean="0"/>
              <a:t>violență</a:t>
            </a:r>
            <a:r>
              <a:rPr lang="en-US" sz="1600" dirty="0" smtClean="0"/>
              <a:t> </a:t>
            </a:r>
            <a:r>
              <a:rPr lang="en-US" sz="1600" dirty="0" err="1" smtClean="0"/>
              <a:t>asupra</a:t>
            </a:r>
            <a:r>
              <a:rPr lang="en-US" sz="1600" dirty="0" smtClean="0"/>
              <a:t> </a:t>
            </a:r>
            <a:r>
              <a:rPr lang="en-US" sz="1600" dirty="0" err="1" smtClean="0"/>
              <a:t>antepreșcolarilor</a:t>
            </a:r>
            <a:r>
              <a:rPr lang="en-US" sz="1600" dirty="0" smtClean="0"/>
              <a:t>/</a:t>
            </a:r>
            <a:r>
              <a:rPr lang="en-US" sz="1600" dirty="0" err="1" smtClean="0"/>
              <a:t>preșcolarilor</a:t>
            </a:r>
            <a:r>
              <a:rPr lang="en-US" sz="1600" dirty="0" smtClean="0"/>
              <a:t>/ </a:t>
            </a:r>
            <a:r>
              <a:rPr lang="en-US" sz="1600" dirty="0" err="1" smtClean="0"/>
              <a:t>elevilor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</a:t>
            </a:r>
            <a:r>
              <a:rPr lang="en-US" sz="1600" dirty="0" err="1" smtClean="0"/>
              <a:t>personalului</a:t>
            </a:r>
            <a:r>
              <a:rPr lang="en-US" sz="1600" dirty="0" smtClean="0"/>
              <a:t> </a:t>
            </a:r>
            <a:r>
              <a:rPr lang="en-US" sz="1600" dirty="0" err="1" smtClean="0"/>
              <a:t>unității</a:t>
            </a:r>
            <a:r>
              <a:rPr lang="en-US" sz="1600" dirty="0" smtClean="0"/>
              <a:t> de </a:t>
            </a:r>
            <a:r>
              <a:rPr lang="en-US" sz="1600" dirty="0" err="1" smtClean="0"/>
              <a:t>învățământ</a:t>
            </a:r>
            <a:r>
              <a:rPr lang="en-US" sz="1600" dirty="0" smtClean="0"/>
              <a:t>, </a:t>
            </a:r>
            <a:r>
              <a:rPr lang="en-US" sz="1600" dirty="0" err="1" smtClean="0"/>
              <a:t>precum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al </a:t>
            </a:r>
            <a:r>
              <a:rPr lang="en-US" sz="1600" dirty="0" err="1" smtClean="0"/>
              <a:t>altor</a:t>
            </a:r>
            <a:r>
              <a:rPr lang="en-US" sz="1600" dirty="0" smtClean="0"/>
              <a:t> </a:t>
            </a:r>
            <a:r>
              <a:rPr lang="en-US" sz="1600" dirty="0" err="1" smtClean="0"/>
              <a:t>situații</a:t>
            </a:r>
            <a:r>
              <a:rPr lang="en-US" sz="1600" dirty="0" smtClean="0"/>
              <a:t> </a:t>
            </a:r>
            <a:r>
              <a:rPr lang="en-US" sz="1600" dirty="0" err="1" smtClean="0"/>
              <a:t>corelate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</a:t>
            </a:r>
            <a:r>
              <a:rPr lang="en-US" sz="1600" dirty="0" err="1" smtClean="0"/>
              <a:t>mediul</a:t>
            </a:r>
            <a:r>
              <a:rPr lang="en-US" sz="1600" dirty="0" smtClean="0"/>
              <a:t> </a:t>
            </a:r>
            <a:r>
              <a:rPr lang="en-US" sz="1600" dirty="0" err="1" smtClean="0"/>
              <a:t>școlar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al </a:t>
            </a:r>
            <a:r>
              <a:rPr lang="en-US" sz="1600" dirty="0" err="1" smtClean="0"/>
              <a:t>suspiciunii</a:t>
            </a:r>
            <a:r>
              <a:rPr lang="en-US" sz="1600" dirty="0" smtClean="0"/>
              <a:t> de </a:t>
            </a:r>
            <a:r>
              <a:rPr lang="en-US" sz="1600" dirty="0" err="1" smtClean="0"/>
              <a:t>violență</a:t>
            </a:r>
            <a:r>
              <a:rPr lang="en-US" sz="1600" dirty="0" smtClean="0"/>
              <a:t> </a:t>
            </a:r>
            <a:r>
              <a:rPr lang="en-US" sz="1600" dirty="0" err="1" smtClean="0"/>
              <a:t>asupra</a:t>
            </a:r>
            <a:r>
              <a:rPr lang="en-US" sz="1600" dirty="0" smtClean="0"/>
              <a:t> </a:t>
            </a:r>
            <a:r>
              <a:rPr lang="en-US" sz="1600" dirty="0" err="1" smtClean="0"/>
              <a:t>copiilor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</a:t>
            </a:r>
            <a:r>
              <a:rPr lang="en-US" sz="1600" dirty="0" err="1" smtClean="0"/>
              <a:t>afara</a:t>
            </a:r>
            <a:r>
              <a:rPr lang="en-US" sz="1600" dirty="0" smtClean="0"/>
              <a:t> </a:t>
            </a:r>
            <a:r>
              <a:rPr lang="en-US" sz="1600" dirty="0" err="1" smtClean="0"/>
              <a:t>mediului</a:t>
            </a:r>
            <a:r>
              <a:rPr lang="en-US" sz="1600" dirty="0" smtClean="0"/>
              <a:t> </a:t>
            </a:r>
            <a:r>
              <a:rPr lang="en-US" sz="1600" dirty="0" err="1" smtClean="0"/>
              <a:t>școlar</a:t>
            </a:r>
            <a:r>
              <a:rPr lang="en-US" sz="1600" dirty="0" smtClean="0"/>
              <a:t>, cu </a:t>
            </a:r>
            <a:r>
              <a:rPr lang="en-US" sz="1600" dirty="0" err="1" smtClean="0"/>
              <a:t>modificările</a:t>
            </a:r>
            <a:r>
              <a:rPr lang="en-US" sz="1600" dirty="0" smtClean="0"/>
              <a:t> </a:t>
            </a:r>
            <a:r>
              <a:rPr lang="en-US" sz="1600" dirty="0" err="1" smtClean="0"/>
              <a:t>ulterioare</a:t>
            </a:r>
            <a:r>
              <a:rPr lang="en-US" sz="1600" dirty="0" smtClean="0"/>
              <a:t>; </a:t>
            </a:r>
            <a:endParaRPr lang="ro-RO" sz="1600" dirty="0" smtClean="0"/>
          </a:p>
          <a:p>
            <a:pPr marL="342900" indent="-342900" algn="just">
              <a:buAutoNum type="alphaLcParenR"/>
            </a:pPr>
            <a:r>
              <a:rPr lang="en-US" sz="1600" dirty="0" err="1" smtClean="0">
                <a:solidFill>
                  <a:srgbClr val="FF0000"/>
                </a:solidFill>
              </a:rPr>
              <a:t>după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caz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consultarea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managerului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caz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desemnat</a:t>
            </a:r>
            <a:r>
              <a:rPr lang="en-US" sz="1600" dirty="0">
                <a:solidFill>
                  <a:srgbClr val="FF0000"/>
                </a:solidFill>
              </a:rPr>
              <a:t> de DGASPC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acord</a:t>
            </a:r>
            <a:r>
              <a:rPr lang="en-US" sz="1600" dirty="0"/>
              <a:t> cu </a:t>
            </a:r>
            <a:r>
              <a:rPr lang="en-US" sz="1600" dirty="0" err="1"/>
              <a:t>Hotărârea</a:t>
            </a:r>
            <a:r>
              <a:rPr lang="en-US" sz="1600" dirty="0"/>
              <a:t> </a:t>
            </a:r>
            <a:r>
              <a:rPr lang="en-US" sz="1600" dirty="0" err="1"/>
              <a:t>Guvernului</a:t>
            </a:r>
            <a:r>
              <a:rPr lang="en-US" sz="1600" dirty="0"/>
              <a:t> </a:t>
            </a:r>
            <a:r>
              <a:rPr lang="en-US" sz="1600" dirty="0" err="1"/>
              <a:t>nr</a:t>
            </a:r>
            <a:r>
              <a:rPr lang="en-US" sz="1600" dirty="0"/>
              <a:t>. 49/2011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aprobarea</a:t>
            </a:r>
            <a:r>
              <a:rPr lang="en-US" sz="1600" dirty="0"/>
              <a:t> </a:t>
            </a:r>
            <a:r>
              <a:rPr lang="en-US" sz="1600" dirty="0" err="1"/>
              <a:t>Metodologiei-cadru</a:t>
            </a:r>
            <a:r>
              <a:rPr lang="en-US" sz="1600" dirty="0"/>
              <a:t>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prevenirea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intervenția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echipă</a:t>
            </a:r>
            <a:r>
              <a:rPr lang="en-US" sz="1600" dirty="0"/>
              <a:t> </a:t>
            </a:r>
            <a:r>
              <a:rPr lang="en-US" sz="1600" dirty="0" err="1"/>
              <a:t>multidisciplinară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rețea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situațiile</a:t>
            </a:r>
            <a:r>
              <a:rPr lang="en-US" sz="1600" dirty="0"/>
              <a:t> de </a:t>
            </a:r>
            <a:r>
              <a:rPr lang="en-US" sz="1600" dirty="0" err="1"/>
              <a:t>violență</a:t>
            </a:r>
            <a:r>
              <a:rPr lang="en-US" sz="1600" dirty="0"/>
              <a:t> </a:t>
            </a:r>
            <a:r>
              <a:rPr lang="en-US" sz="1600" dirty="0" err="1"/>
              <a:t>asupra</a:t>
            </a:r>
            <a:r>
              <a:rPr lang="en-US" sz="1600" dirty="0"/>
              <a:t> </a:t>
            </a:r>
            <a:r>
              <a:rPr lang="en-US" sz="1600" dirty="0" err="1"/>
              <a:t>copilului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de </a:t>
            </a:r>
            <a:r>
              <a:rPr lang="en-US" sz="1600" dirty="0" err="1"/>
              <a:t>violență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familie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Metodologiei</a:t>
            </a:r>
            <a:r>
              <a:rPr lang="en-US" sz="1600" dirty="0"/>
              <a:t> de </a:t>
            </a:r>
            <a:r>
              <a:rPr lang="en-US" sz="1600" dirty="0" err="1"/>
              <a:t>intervenție</a:t>
            </a:r>
            <a:r>
              <a:rPr lang="en-US" sz="1600" dirty="0"/>
              <a:t> </a:t>
            </a:r>
            <a:r>
              <a:rPr lang="en-US" sz="1600" dirty="0" err="1"/>
              <a:t>multidisciplinară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interinstituțională</a:t>
            </a:r>
            <a:r>
              <a:rPr lang="en-US" sz="1600" dirty="0"/>
              <a:t>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copiii</a:t>
            </a:r>
            <a:r>
              <a:rPr lang="en-US" sz="1600" dirty="0"/>
              <a:t> </a:t>
            </a:r>
            <a:r>
              <a:rPr lang="en-US" sz="1600" dirty="0" err="1"/>
              <a:t>exploatați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aflați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situații</a:t>
            </a:r>
            <a:r>
              <a:rPr lang="en-US" sz="1600" dirty="0"/>
              <a:t> de </a:t>
            </a:r>
            <a:r>
              <a:rPr lang="en-US" sz="1600" dirty="0" err="1"/>
              <a:t>risc</a:t>
            </a:r>
            <a:r>
              <a:rPr lang="en-US" sz="1600" dirty="0"/>
              <a:t> de </a:t>
            </a:r>
            <a:r>
              <a:rPr lang="en-US" sz="1600" dirty="0" err="1"/>
              <a:t>exploatare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muncă</a:t>
            </a:r>
            <a:r>
              <a:rPr lang="en-US" sz="1600" dirty="0"/>
              <a:t>, </a:t>
            </a:r>
            <a:r>
              <a:rPr lang="en-US" sz="1600" dirty="0" err="1"/>
              <a:t>copiii</a:t>
            </a:r>
            <a:r>
              <a:rPr lang="en-US" sz="1600" dirty="0"/>
              <a:t> </a:t>
            </a:r>
            <a:r>
              <a:rPr lang="en-US" sz="1600" dirty="0" err="1"/>
              <a:t>victime</a:t>
            </a:r>
            <a:r>
              <a:rPr lang="en-US" sz="1600" dirty="0"/>
              <a:t> ale </a:t>
            </a:r>
            <a:r>
              <a:rPr lang="en-US" sz="1600" dirty="0" err="1"/>
              <a:t>traficului</a:t>
            </a:r>
            <a:r>
              <a:rPr lang="en-US" sz="1600" dirty="0"/>
              <a:t> de </a:t>
            </a:r>
            <a:r>
              <a:rPr lang="en-US" sz="1600" dirty="0" err="1"/>
              <a:t>persoane</a:t>
            </a:r>
            <a:r>
              <a:rPr lang="en-US" sz="1600" dirty="0"/>
              <a:t>, </a:t>
            </a:r>
            <a:r>
              <a:rPr lang="en-US" sz="1600" dirty="0" err="1"/>
              <a:t>precum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copiii</a:t>
            </a:r>
            <a:r>
              <a:rPr lang="en-US" sz="1600" dirty="0"/>
              <a:t> </a:t>
            </a:r>
            <a:r>
              <a:rPr lang="en-US" sz="1600" dirty="0" err="1"/>
              <a:t>români</a:t>
            </a:r>
            <a:r>
              <a:rPr lang="en-US" sz="1600" dirty="0"/>
              <a:t> </a:t>
            </a:r>
            <a:r>
              <a:rPr lang="en-US" sz="1600" dirty="0" err="1"/>
              <a:t>migranți</a:t>
            </a:r>
            <a:r>
              <a:rPr lang="en-US" sz="1600" dirty="0"/>
              <a:t> </a:t>
            </a:r>
            <a:r>
              <a:rPr lang="en-US" sz="1600" dirty="0" err="1"/>
              <a:t>victime</a:t>
            </a:r>
            <a:r>
              <a:rPr lang="en-US" sz="1600" dirty="0"/>
              <a:t> ale </a:t>
            </a:r>
            <a:r>
              <a:rPr lang="en-US" sz="1600" dirty="0" err="1"/>
              <a:t>altor</a:t>
            </a:r>
            <a:r>
              <a:rPr lang="en-US" sz="1600" dirty="0"/>
              <a:t> </a:t>
            </a:r>
            <a:r>
              <a:rPr lang="en-US" sz="1600" dirty="0" err="1"/>
              <a:t>forme</a:t>
            </a:r>
            <a:r>
              <a:rPr lang="en-US" sz="1600" dirty="0"/>
              <a:t> de </a:t>
            </a:r>
            <a:r>
              <a:rPr lang="en-US" sz="1600" dirty="0" err="1"/>
              <a:t>violență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teritoriul</a:t>
            </a:r>
            <a:r>
              <a:rPr lang="en-US" sz="1600" dirty="0"/>
              <a:t> </a:t>
            </a:r>
            <a:r>
              <a:rPr lang="en-US" sz="1600" dirty="0" err="1"/>
              <a:t>altor</a:t>
            </a:r>
            <a:r>
              <a:rPr lang="en-US" sz="1600" dirty="0"/>
              <a:t> state,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raportului</a:t>
            </a:r>
            <a:r>
              <a:rPr lang="en-US" sz="1600" dirty="0"/>
              <a:t> de </a:t>
            </a:r>
            <a:r>
              <a:rPr lang="en-US" sz="1600" dirty="0" err="1"/>
              <a:t>evaluare</a:t>
            </a:r>
            <a:r>
              <a:rPr lang="en-US" sz="1600" dirty="0"/>
              <a:t> </a:t>
            </a:r>
            <a:r>
              <a:rPr lang="en-US" sz="1600" dirty="0" err="1"/>
              <a:t>multidisciplinară</a:t>
            </a:r>
            <a:r>
              <a:rPr lang="en-US" sz="1600" dirty="0"/>
              <a:t> </a:t>
            </a:r>
            <a:r>
              <a:rPr lang="en-US" sz="1600" dirty="0" err="1"/>
              <a:t>realizat</a:t>
            </a:r>
            <a:r>
              <a:rPr lang="en-US" sz="1600" dirty="0"/>
              <a:t> de </a:t>
            </a:r>
            <a:r>
              <a:rPr lang="en-US" sz="1600" dirty="0" err="1"/>
              <a:t>acesta</a:t>
            </a:r>
            <a:r>
              <a:rPr lang="en-US" sz="1600" dirty="0"/>
              <a:t>; </a:t>
            </a:r>
            <a:endParaRPr lang="ro-RO" sz="1600" dirty="0" smtClean="0"/>
          </a:p>
          <a:p>
            <a:pPr marL="342900" indent="-342900" algn="just">
              <a:buAutoNum type="alphaLcParenR"/>
            </a:pPr>
            <a:r>
              <a:rPr lang="en-US" sz="1600" dirty="0" err="1" smtClean="0">
                <a:solidFill>
                  <a:srgbClr val="FF0000"/>
                </a:solidFill>
              </a:rPr>
              <a:t>oferirea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posibilității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contestare</a:t>
            </a:r>
            <a:r>
              <a:rPr lang="en-US" sz="1600" dirty="0">
                <a:solidFill>
                  <a:srgbClr val="FF0000"/>
                </a:solidFill>
              </a:rPr>
              <a:t> a </a:t>
            </a:r>
            <a:r>
              <a:rPr lang="en-US" sz="1600" dirty="0" err="1">
                <a:solidFill>
                  <a:srgbClr val="FF0000"/>
                </a:solidFill>
              </a:rPr>
              <a:t>sancțiunii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scris</a:t>
            </a:r>
            <a:r>
              <a:rPr lang="en-US" sz="1600" dirty="0"/>
              <a:t>. </a:t>
            </a:r>
            <a:endParaRPr lang="ro-RO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3)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procesul</a:t>
            </a:r>
            <a:r>
              <a:rPr lang="en-US" sz="1600" dirty="0"/>
              <a:t> de </a:t>
            </a:r>
            <a:r>
              <a:rPr lang="en-US" sz="1600" dirty="0" err="1"/>
              <a:t>sesizare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analiză</a:t>
            </a:r>
            <a:r>
              <a:rPr lang="en-US" sz="1600" dirty="0"/>
              <a:t> </a:t>
            </a:r>
            <a:r>
              <a:rPr lang="en-US" sz="1600" dirty="0" err="1"/>
              <a:t>disciplinară</a:t>
            </a:r>
            <a:r>
              <a:rPr lang="en-US" sz="1600" dirty="0"/>
              <a:t> a </a:t>
            </a:r>
            <a:r>
              <a:rPr lang="en-US" sz="1600" dirty="0" err="1"/>
              <a:t>elevilor</a:t>
            </a:r>
            <a:r>
              <a:rPr lang="en-US" sz="1600" dirty="0"/>
              <a:t>, </a:t>
            </a:r>
            <a:r>
              <a:rPr lang="en-US" sz="1600" dirty="0" err="1"/>
              <a:t>comunicarea</a:t>
            </a:r>
            <a:r>
              <a:rPr lang="en-US" sz="1600" dirty="0"/>
              <a:t> cu </a:t>
            </a:r>
            <a:r>
              <a:rPr lang="en-US" sz="1600" dirty="0" err="1"/>
              <a:t>părinții</a:t>
            </a:r>
            <a:r>
              <a:rPr lang="en-US" sz="1600" dirty="0"/>
              <a:t>/</a:t>
            </a:r>
            <a:r>
              <a:rPr lang="en-US" sz="1600" dirty="0" err="1"/>
              <a:t>reprezentanții</a:t>
            </a:r>
            <a:r>
              <a:rPr lang="en-US" sz="1600" dirty="0"/>
              <a:t> </a:t>
            </a:r>
            <a:r>
              <a:rPr lang="en-US" sz="1600" dirty="0" err="1"/>
              <a:t>legali</a:t>
            </a:r>
            <a:r>
              <a:rPr lang="en-US" sz="1600" dirty="0"/>
              <a:t> se </a:t>
            </a:r>
            <a:r>
              <a:rPr lang="en-US" sz="1600" dirty="0" err="1"/>
              <a:t>realizează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absența</a:t>
            </a:r>
            <a:r>
              <a:rPr lang="en-US" sz="1600" dirty="0"/>
              <a:t> </a:t>
            </a:r>
            <a:r>
              <a:rPr lang="en-US" sz="1600" dirty="0" err="1"/>
              <a:t>elevilor</a:t>
            </a:r>
            <a:r>
              <a:rPr lang="en-US" sz="1600" dirty="0"/>
              <a:t>, </a:t>
            </a:r>
            <a:r>
              <a:rPr lang="en-US" sz="1600" dirty="0" err="1"/>
              <a:t>într</a:t>
            </a:r>
            <a:r>
              <a:rPr lang="en-US" sz="1600" dirty="0"/>
              <a:t>-un </a:t>
            </a:r>
            <a:r>
              <a:rPr lang="en-US" sz="1600" dirty="0" err="1"/>
              <a:t>spațiu</a:t>
            </a:r>
            <a:r>
              <a:rPr lang="en-US" sz="1600" dirty="0"/>
              <a:t> </a:t>
            </a:r>
            <a:r>
              <a:rPr lang="en-US" sz="1600" dirty="0" err="1"/>
              <a:t>dedicat</a:t>
            </a:r>
            <a:r>
              <a:rPr lang="en-US" sz="1600" dirty="0"/>
              <a:t>, care </a:t>
            </a:r>
            <a:r>
              <a:rPr lang="en-US" sz="1600" dirty="0" err="1"/>
              <a:t>asigură</a:t>
            </a:r>
            <a:r>
              <a:rPr lang="en-US" sz="1600" dirty="0"/>
              <a:t> </a:t>
            </a:r>
            <a:r>
              <a:rPr lang="en-US" sz="1600" dirty="0" err="1"/>
              <a:t>confidențialitatea</a:t>
            </a:r>
            <a:r>
              <a:rPr lang="en-US" sz="1600" dirty="0"/>
              <a:t>,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prezența</a:t>
            </a:r>
            <a:r>
              <a:rPr lang="en-US" sz="1600" dirty="0"/>
              <a:t> </a:t>
            </a:r>
            <a:r>
              <a:rPr lang="en-US" sz="1600" dirty="0" err="1"/>
              <a:t>consilierului</a:t>
            </a:r>
            <a:r>
              <a:rPr lang="en-US" sz="1600" dirty="0"/>
              <a:t> </a:t>
            </a:r>
            <a:r>
              <a:rPr lang="en-US" sz="1600" dirty="0" err="1"/>
              <a:t>școlar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mediatorului</a:t>
            </a:r>
            <a:r>
              <a:rPr lang="en-US" sz="1600" dirty="0"/>
              <a:t> </a:t>
            </a:r>
            <a:r>
              <a:rPr lang="en-US" sz="1600" dirty="0" err="1"/>
              <a:t>școlar</a:t>
            </a:r>
            <a:r>
              <a:rPr lang="en-US" sz="1600" dirty="0"/>
              <a:t>,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necesar</a:t>
            </a:r>
            <a:r>
              <a:rPr lang="en-US" sz="1600" dirty="0"/>
              <a:t>. </a:t>
            </a:r>
            <a:endParaRPr lang="ro-RO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4) </a:t>
            </a:r>
            <a:r>
              <a:rPr lang="en-US" sz="1600" b="1" dirty="0" err="1">
                <a:solidFill>
                  <a:srgbClr val="FF0000"/>
                </a:solidFill>
              </a:rPr>
              <a:t>Procedura</a:t>
            </a:r>
            <a:r>
              <a:rPr lang="en-US" sz="1600" b="1" dirty="0">
                <a:solidFill>
                  <a:srgbClr val="FF0000"/>
                </a:solidFill>
              </a:rPr>
              <a:t> de </a:t>
            </a:r>
            <a:r>
              <a:rPr lang="en-US" sz="1600" b="1" dirty="0" err="1">
                <a:solidFill>
                  <a:srgbClr val="FF0000"/>
                </a:solidFill>
              </a:rPr>
              <a:t>sesizare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și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analiză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disciplinară</a:t>
            </a:r>
            <a:r>
              <a:rPr lang="en-US" sz="1600" b="1" dirty="0">
                <a:solidFill>
                  <a:srgbClr val="FF0000"/>
                </a:solidFill>
              </a:rPr>
              <a:t> a </a:t>
            </a:r>
            <a:r>
              <a:rPr lang="en-US" sz="1600" b="1" dirty="0" err="1">
                <a:solidFill>
                  <a:srgbClr val="FF0000"/>
                </a:solidFill>
              </a:rPr>
              <a:t>elevilor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precum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procedura</a:t>
            </a:r>
            <a:r>
              <a:rPr lang="en-US" sz="1600" b="1" dirty="0">
                <a:solidFill>
                  <a:srgbClr val="FF0000"/>
                </a:solidFill>
              </a:rPr>
              <a:t> de </a:t>
            </a:r>
            <a:r>
              <a:rPr lang="en-US" sz="1600" b="1" dirty="0" err="1">
                <a:solidFill>
                  <a:srgbClr val="FF0000"/>
                </a:solidFill>
              </a:rPr>
              <a:t>aplicare</a:t>
            </a:r>
            <a:r>
              <a:rPr lang="en-US" sz="1600" b="1" dirty="0">
                <a:solidFill>
                  <a:srgbClr val="FF0000"/>
                </a:solidFill>
              </a:rPr>
              <a:t> a </a:t>
            </a:r>
            <a:r>
              <a:rPr lang="en-US" sz="1600" b="1" dirty="0" err="1">
                <a:solidFill>
                  <a:srgbClr val="FF0000"/>
                </a:solidFill>
              </a:rPr>
              <a:t>sancțiunilor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sunt</a:t>
            </a:r>
            <a:r>
              <a:rPr lang="en-US" sz="1600" dirty="0">
                <a:solidFill>
                  <a:srgbClr val="FF0000"/>
                </a:solidFill>
              </a:rPr>
              <a:t> elaborate la </a:t>
            </a:r>
            <a:r>
              <a:rPr lang="en-US" sz="1600" dirty="0" err="1">
                <a:solidFill>
                  <a:srgbClr val="FF0000"/>
                </a:solidFill>
              </a:rPr>
              <a:t>nivelul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unității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învățământ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și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aprobate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consiliul</a:t>
            </a:r>
            <a:r>
              <a:rPr lang="en-US" sz="1600" dirty="0">
                <a:solidFill>
                  <a:srgbClr val="FF0000"/>
                </a:solidFill>
              </a:rPr>
              <a:t> de </a:t>
            </a:r>
            <a:r>
              <a:rPr lang="en-US" sz="1600" dirty="0" err="1">
                <a:solidFill>
                  <a:srgbClr val="FF0000"/>
                </a:solidFill>
              </a:rPr>
              <a:t>administrație</a:t>
            </a:r>
            <a:r>
              <a:rPr lang="en-US" sz="1600" dirty="0">
                <a:solidFill>
                  <a:srgbClr val="FF0000"/>
                </a:solidFill>
              </a:rPr>
              <a:t> al </a:t>
            </a:r>
            <a:r>
              <a:rPr lang="en-US" sz="1600" dirty="0" err="1">
                <a:solidFill>
                  <a:srgbClr val="FF0000"/>
                </a:solidFill>
              </a:rPr>
              <a:t>acesteia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în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baza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prevederilor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prezentului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statut</a:t>
            </a:r>
            <a:r>
              <a:rPr lang="en-US" sz="1600" dirty="0">
                <a:solidFill>
                  <a:srgbClr val="FF0000"/>
                </a:solidFill>
              </a:rPr>
              <a:t>. </a:t>
            </a:r>
            <a:endParaRPr lang="ro-RO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5</a:t>
            </a:r>
            <a:r>
              <a:rPr lang="en-US" sz="1600" b="1" dirty="0">
                <a:solidFill>
                  <a:srgbClr val="FF0000"/>
                </a:solidFill>
              </a:rPr>
              <a:t>) </a:t>
            </a:r>
            <a:r>
              <a:rPr lang="en-US" sz="1600" b="1" dirty="0" err="1">
                <a:solidFill>
                  <a:srgbClr val="FF0000"/>
                </a:solidFill>
              </a:rPr>
              <a:t>Procedurile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prevăzute</a:t>
            </a:r>
            <a:r>
              <a:rPr lang="en-US" sz="1600" dirty="0"/>
              <a:t> la </a:t>
            </a:r>
            <a:r>
              <a:rPr lang="en-US" sz="1600" dirty="0" err="1"/>
              <a:t>alin</a:t>
            </a:r>
            <a:r>
              <a:rPr lang="en-US" sz="1600" dirty="0"/>
              <a:t>. (4)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aduse</a:t>
            </a:r>
            <a:r>
              <a:rPr lang="en-US" sz="1600" dirty="0"/>
              <a:t> la </a:t>
            </a:r>
            <a:r>
              <a:rPr lang="en-US" sz="1600" dirty="0" err="1"/>
              <a:t>cunoștința</a:t>
            </a:r>
            <a:r>
              <a:rPr lang="en-US" sz="1600" dirty="0"/>
              <a:t> </a:t>
            </a:r>
            <a:r>
              <a:rPr lang="en-US" sz="1600" dirty="0" err="1"/>
              <a:t>elevilor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părinților</a:t>
            </a:r>
            <a:r>
              <a:rPr lang="en-US" sz="1600" dirty="0"/>
              <a:t>/</a:t>
            </a:r>
            <a:r>
              <a:rPr lang="en-US" sz="1600" dirty="0" err="1"/>
              <a:t>reprezentanților</a:t>
            </a:r>
            <a:r>
              <a:rPr lang="en-US" sz="1600" dirty="0"/>
              <a:t> </a:t>
            </a:r>
            <a:r>
              <a:rPr lang="en-US" sz="1600" dirty="0" err="1"/>
              <a:t>legali</a:t>
            </a:r>
            <a:r>
              <a:rPr lang="en-US" sz="1600" dirty="0"/>
              <a:t> </a:t>
            </a:r>
            <a:r>
              <a:rPr lang="en-US" sz="1600" dirty="0" err="1"/>
              <a:t>ai</a:t>
            </a:r>
            <a:r>
              <a:rPr lang="en-US" sz="1600" dirty="0"/>
              <a:t> </a:t>
            </a:r>
            <a:r>
              <a:rPr lang="en-US" sz="1600" dirty="0" err="1"/>
              <a:t>acestora</a:t>
            </a:r>
            <a:r>
              <a:rPr lang="en-US" sz="1600" dirty="0"/>
              <a:t> de </a:t>
            </a:r>
            <a:r>
              <a:rPr lang="en-US" sz="1600" dirty="0" err="1"/>
              <a:t>către</a:t>
            </a:r>
            <a:r>
              <a:rPr lang="en-US" sz="1600" dirty="0"/>
              <a:t> </a:t>
            </a:r>
            <a:r>
              <a:rPr lang="en-US" sz="1600" dirty="0" err="1"/>
              <a:t>profesorul</a:t>
            </a:r>
            <a:r>
              <a:rPr lang="en-US" sz="1600" dirty="0"/>
              <a:t> </a:t>
            </a:r>
            <a:r>
              <a:rPr lang="en-US" sz="1600" dirty="0" err="1"/>
              <a:t>învățător</a:t>
            </a:r>
            <a:r>
              <a:rPr lang="en-US" sz="1600" dirty="0"/>
              <a:t>/</a:t>
            </a:r>
            <a:r>
              <a:rPr lang="en-US" sz="1600" dirty="0" err="1"/>
              <a:t>profesorul</a:t>
            </a:r>
            <a:r>
              <a:rPr lang="en-US" sz="1600" dirty="0"/>
              <a:t> de </a:t>
            </a:r>
            <a:r>
              <a:rPr lang="en-US" sz="1600" dirty="0" err="1"/>
              <a:t>învățământ</a:t>
            </a:r>
            <a:r>
              <a:rPr lang="en-US" sz="1600" dirty="0"/>
              <a:t> </a:t>
            </a:r>
            <a:r>
              <a:rPr lang="en-US" sz="1600" dirty="0" err="1"/>
              <a:t>primar</a:t>
            </a:r>
            <a:r>
              <a:rPr lang="en-US" sz="1600" dirty="0"/>
              <a:t>/</a:t>
            </a:r>
            <a:r>
              <a:rPr lang="en-US" sz="1600" dirty="0" err="1"/>
              <a:t>diriginte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78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677" y="140679"/>
            <a:ext cx="11904785" cy="64711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Art. 18. — (</a:t>
            </a:r>
            <a:r>
              <a:rPr lang="en-US" sz="1400" b="1" dirty="0"/>
              <a:t>1) </a:t>
            </a:r>
            <a:r>
              <a:rPr lang="en-US" sz="1400" b="1" dirty="0" err="1"/>
              <a:t>Observația</a:t>
            </a:r>
            <a:r>
              <a:rPr lang="en-US" sz="1400" b="1" dirty="0"/>
              <a:t> </a:t>
            </a:r>
            <a:r>
              <a:rPr lang="en-US" sz="1400" b="1" dirty="0" err="1"/>
              <a:t>individuală</a:t>
            </a:r>
            <a:r>
              <a:rPr lang="en-US" sz="1400" b="1" dirty="0"/>
              <a:t> </a:t>
            </a:r>
            <a:r>
              <a:rPr lang="en-US" sz="1400" b="1" dirty="0" err="1"/>
              <a:t>constă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atenționarea</a:t>
            </a:r>
            <a:r>
              <a:rPr lang="en-US" sz="1400" b="1" dirty="0"/>
              <a:t> </a:t>
            </a:r>
            <a:r>
              <a:rPr lang="en-US" sz="1400" b="1" dirty="0" err="1"/>
              <a:t>elevului</a:t>
            </a:r>
            <a:r>
              <a:rPr lang="en-US" sz="1400" b="1" dirty="0"/>
              <a:t> cu </a:t>
            </a:r>
            <a:r>
              <a:rPr lang="en-US" sz="1400" b="1" dirty="0" err="1"/>
              <a:t>privire</a:t>
            </a:r>
            <a:r>
              <a:rPr lang="en-US" sz="1400" b="1" dirty="0"/>
              <a:t> la </a:t>
            </a:r>
            <a:r>
              <a:rPr lang="en-US" sz="1400" b="1" dirty="0" err="1"/>
              <a:t>încălcarea</a:t>
            </a:r>
            <a:r>
              <a:rPr lang="en-US" sz="1400" b="1" dirty="0"/>
              <a:t> </a:t>
            </a:r>
            <a:r>
              <a:rPr lang="en-US" sz="1400" b="1" dirty="0" err="1"/>
              <a:t>regulamentelor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vigoare</a:t>
            </a:r>
            <a:r>
              <a:rPr lang="en-US" sz="1400" b="1" dirty="0"/>
              <a:t> </a:t>
            </a:r>
            <a:r>
              <a:rPr lang="en-US" sz="1400" b="1" dirty="0" err="1"/>
              <a:t>ori</a:t>
            </a:r>
            <a:r>
              <a:rPr lang="en-US" sz="1400" b="1" dirty="0"/>
              <a:t> a </a:t>
            </a:r>
            <a:r>
              <a:rPr lang="en-US" sz="1400" b="1" dirty="0" err="1"/>
              <a:t>normelor</a:t>
            </a:r>
            <a:r>
              <a:rPr lang="en-US" sz="1400" b="1" dirty="0"/>
              <a:t> de </a:t>
            </a:r>
            <a:r>
              <a:rPr lang="en-US" sz="1400" b="1" dirty="0" err="1"/>
              <a:t>comportament</a:t>
            </a:r>
            <a:r>
              <a:rPr lang="en-US" sz="1400" b="1" dirty="0"/>
              <a:t> </a:t>
            </a:r>
            <a:r>
              <a:rPr lang="en-US" sz="1400" b="1" dirty="0" err="1"/>
              <a:t>acceptate</a:t>
            </a:r>
            <a:r>
              <a:rPr lang="en-US" sz="1400" b="1" dirty="0"/>
              <a:t>. </a:t>
            </a:r>
            <a:endParaRPr lang="ro-RO" sz="1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2)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propusă</a:t>
            </a:r>
            <a:r>
              <a:rPr lang="en-US" sz="1400" dirty="0"/>
              <a:t> de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/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/</a:t>
            </a:r>
            <a:r>
              <a:rPr lang="en-US" sz="1400" dirty="0" err="1"/>
              <a:t>cadrul</a:t>
            </a:r>
            <a:r>
              <a:rPr lang="en-US" sz="1400" dirty="0"/>
              <a:t> didactic care a </a:t>
            </a:r>
            <a:r>
              <a:rPr lang="en-US" sz="1400" dirty="0" err="1"/>
              <a:t>observat</a:t>
            </a:r>
            <a:r>
              <a:rPr lang="en-US" sz="1400" dirty="0"/>
              <a:t> </a:t>
            </a:r>
            <a:r>
              <a:rPr lang="en-US" sz="1400" dirty="0" err="1"/>
              <a:t>faptele</a:t>
            </a:r>
            <a:r>
              <a:rPr lang="en-US" sz="1400" dirty="0"/>
              <a:t> </a:t>
            </a:r>
            <a:r>
              <a:rPr lang="en-US" sz="1400" dirty="0" err="1"/>
              <a:t>susceptibile</a:t>
            </a:r>
            <a:r>
              <a:rPr lang="en-US" sz="1400" dirty="0"/>
              <a:t> de </a:t>
            </a:r>
            <a:r>
              <a:rPr lang="en-US" sz="1400" dirty="0" err="1"/>
              <a:t>sancțiune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analizată</a:t>
            </a:r>
            <a:r>
              <a:rPr lang="en-US" sz="1400" dirty="0"/>
              <a:t>, </a:t>
            </a:r>
            <a:r>
              <a:rPr lang="en-US" sz="1400" dirty="0" err="1"/>
              <a:t>aprobată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b="1" dirty="0" err="1"/>
              <a:t>aplicată</a:t>
            </a:r>
            <a:r>
              <a:rPr lang="en-US" sz="1400" dirty="0"/>
              <a:t> de </a:t>
            </a:r>
            <a:r>
              <a:rPr lang="en-US" sz="1400" dirty="0" err="1"/>
              <a:t>către</a:t>
            </a:r>
            <a:r>
              <a:rPr lang="en-US" sz="1400" dirty="0"/>
              <a:t> </a:t>
            </a:r>
            <a:r>
              <a:rPr lang="en-US" sz="1400" dirty="0" err="1"/>
              <a:t>învățătorul</a:t>
            </a:r>
            <a:r>
              <a:rPr lang="en-US" sz="1400" dirty="0"/>
              <a:t>/</a:t>
            </a:r>
            <a:r>
              <a:rPr lang="en-US" sz="1400" dirty="0" err="1"/>
              <a:t>institutorul</a:t>
            </a:r>
            <a:r>
              <a:rPr lang="en-US" sz="1400" dirty="0"/>
              <a:t>/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/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3)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clasei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4)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catalog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19. — </a:t>
            </a:r>
            <a:r>
              <a:rPr lang="en-US" sz="1400" b="1" dirty="0"/>
              <a:t>(1) </a:t>
            </a:r>
            <a:r>
              <a:rPr lang="en-US" sz="1400" b="1" dirty="0" err="1"/>
              <a:t>Mustrarea</a:t>
            </a:r>
            <a:r>
              <a:rPr lang="en-US" sz="1400" b="1" dirty="0"/>
              <a:t> </a:t>
            </a:r>
            <a:r>
              <a:rPr lang="en-US" sz="1400" b="1" dirty="0" err="1"/>
              <a:t>scrisă</a:t>
            </a:r>
            <a:r>
              <a:rPr lang="en-US" sz="1400" b="1" dirty="0"/>
              <a:t> </a:t>
            </a:r>
            <a:r>
              <a:rPr lang="en-US" sz="1400" b="1" dirty="0" err="1"/>
              <a:t>constă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atenționarea</a:t>
            </a:r>
            <a:r>
              <a:rPr lang="en-US" sz="1400" b="1" dirty="0"/>
              <a:t> </a:t>
            </a:r>
            <a:r>
              <a:rPr lang="en-US" sz="1400" b="1" dirty="0" err="1"/>
              <a:t>elevului</a:t>
            </a:r>
            <a:r>
              <a:rPr lang="en-US" sz="1400" b="1" dirty="0"/>
              <a:t> major/minor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informarea</a:t>
            </a:r>
            <a:r>
              <a:rPr lang="en-US" sz="1400" b="1" dirty="0"/>
              <a:t> </a:t>
            </a:r>
            <a:r>
              <a:rPr lang="en-US" sz="1400" b="1" dirty="0" err="1"/>
              <a:t>părinților</a:t>
            </a:r>
            <a:r>
              <a:rPr lang="en-US" sz="1400" b="1" dirty="0"/>
              <a:t>/</a:t>
            </a:r>
            <a:r>
              <a:rPr lang="en-US" sz="1400" b="1" dirty="0" err="1"/>
              <a:t>reprezentanților</a:t>
            </a:r>
            <a:r>
              <a:rPr lang="en-US" sz="1400" b="1" dirty="0"/>
              <a:t> </a:t>
            </a:r>
            <a:r>
              <a:rPr lang="en-US" sz="1400" b="1" dirty="0" err="1"/>
              <a:t>legali</a:t>
            </a:r>
            <a:r>
              <a:rPr lang="en-US" sz="1400" b="1" dirty="0"/>
              <a:t>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scris</a:t>
            </a:r>
            <a:r>
              <a:rPr lang="en-US" sz="1400" b="1" dirty="0"/>
              <a:t>, cu </a:t>
            </a:r>
            <a:r>
              <a:rPr lang="en-US" sz="1400" b="1" dirty="0" err="1"/>
              <a:t>privire</a:t>
            </a:r>
            <a:r>
              <a:rPr lang="en-US" sz="1400" b="1" dirty="0"/>
              <a:t> la </a:t>
            </a:r>
            <a:r>
              <a:rPr lang="en-US" sz="1400" b="1" dirty="0" err="1"/>
              <a:t>încălcarea</a:t>
            </a:r>
            <a:r>
              <a:rPr lang="en-US" sz="1400" b="1" dirty="0"/>
              <a:t> </a:t>
            </a:r>
            <a:r>
              <a:rPr lang="en-US" sz="1400" b="1" dirty="0" err="1"/>
              <a:t>regulamentelor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vigoare</a:t>
            </a:r>
            <a:r>
              <a:rPr lang="en-US" sz="1400" b="1" dirty="0"/>
              <a:t> </a:t>
            </a:r>
            <a:r>
              <a:rPr lang="en-US" sz="1400" b="1" dirty="0" err="1"/>
              <a:t>ori</a:t>
            </a:r>
            <a:r>
              <a:rPr lang="en-US" sz="1400" b="1" dirty="0"/>
              <a:t> a </a:t>
            </a:r>
            <a:r>
              <a:rPr lang="en-US" sz="1400" b="1" dirty="0" err="1"/>
              <a:t>normelor</a:t>
            </a:r>
            <a:r>
              <a:rPr lang="en-US" sz="1400" b="1" dirty="0"/>
              <a:t> de </a:t>
            </a:r>
            <a:r>
              <a:rPr lang="en-US" sz="1400" b="1" dirty="0" err="1"/>
              <a:t>comportament</a:t>
            </a:r>
            <a:r>
              <a:rPr lang="en-US" sz="1400" b="1" dirty="0"/>
              <a:t> </a:t>
            </a:r>
            <a:r>
              <a:rPr lang="en-US" sz="1400" b="1" dirty="0" err="1"/>
              <a:t>acceptate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formă</a:t>
            </a:r>
            <a:r>
              <a:rPr lang="en-US" sz="1400" b="1" dirty="0"/>
              <a:t> </a:t>
            </a:r>
            <a:r>
              <a:rPr lang="en-US" sz="1400" b="1" dirty="0" err="1"/>
              <a:t>continuată</a:t>
            </a:r>
            <a:r>
              <a:rPr lang="en-US" sz="1400" b="1" dirty="0"/>
              <a:t>, cu </a:t>
            </a:r>
            <a:r>
              <a:rPr lang="en-US" sz="1400" b="1" dirty="0" err="1"/>
              <a:t>menționarea</a:t>
            </a:r>
            <a:r>
              <a:rPr lang="en-US" sz="1400" b="1" dirty="0"/>
              <a:t> </a:t>
            </a:r>
            <a:r>
              <a:rPr lang="en-US" sz="1400" b="1" dirty="0" err="1"/>
              <a:t>faptelor</a:t>
            </a:r>
            <a:r>
              <a:rPr lang="en-US" sz="1400" b="1" dirty="0"/>
              <a:t> care au </a:t>
            </a:r>
            <a:r>
              <a:rPr lang="en-US" sz="1400" b="1" dirty="0" err="1"/>
              <a:t>determinat</a:t>
            </a:r>
            <a:r>
              <a:rPr lang="en-US" sz="1400" b="1" dirty="0"/>
              <a:t> </a:t>
            </a:r>
            <a:r>
              <a:rPr lang="en-US" sz="1400" b="1" dirty="0" err="1"/>
              <a:t>sancțiunea</a:t>
            </a:r>
            <a:r>
              <a:rPr lang="en-US" sz="1400" b="1" dirty="0"/>
              <a:t>. </a:t>
            </a:r>
            <a:endParaRPr lang="ro-RO" sz="1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2)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propusă</a:t>
            </a:r>
            <a:r>
              <a:rPr lang="en-US" sz="1400" dirty="0"/>
              <a:t> de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/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/</a:t>
            </a:r>
            <a:r>
              <a:rPr lang="en-US" sz="1400" dirty="0" err="1"/>
              <a:t>cadrul</a:t>
            </a:r>
            <a:r>
              <a:rPr lang="en-US" sz="1400" dirty="0"/>
              <a:t> didactic care a </a:t>
            </a:r>
            <a:r>
              <a:rPr lang="en-US" sz="1400" dirty="0" err="1"/>
              <a:t>observat</a:t>
            </a:r>
            <a:r>
              <a:rPr lang="en-US" sz="1400" dirty="0"/>
              <a:t> </a:t>
            </a:r>
            <a:r>
              <a:rPr lang="en-US" sz="1400" dirty="0" err="1"/>
              <a:t>faptele</a:t>
            </a:r>
            <a:r>
              <a:rPr lang="en-US" sz="1400" dirty="0"/>
              <a:t> </a:t>
            </a:r>
            <a:r>
              <a:rPr lang="en-US" sz="1400" dirty="0" err="1"/>
              <a:t>susceptibile</a:t>
            </a:r>
            <a:r>
              <a:rPr lang="en-US" sz="1400" dirty="0"/>
              <a:t> de </a:t>
            </a:r>
            <a:r>
              <a:rPr lang="en-US" sz="1400" dirty="0" err="1"/>
              <a:t>sancțiune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analizată</a:t>
            </a:r>
            <a:r>
              <a:rPr lang="en-US" sz="1400" dirty="0"/>
              <a:t>, </a:t>
            </a:r>
            <a:r>
              <a:rPr lang="en-US" sz="1400" dirty="0" err="1"/>
              <a:t>aprobată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b="1" dirty="0" err="1"/>
              <a:t>aplicată</a:t>
            </a:r>
            <a:r>
              <a:rPr lang="en-US" sz="1400" b="1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către</a:t>
            </a:r>
            <a:r>
              <a:rPr lang="en-US" sz="1400" dirty="0"/>
              <a:t>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/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>
                <a:solidFill>
                  <a:srgbClr val="FF0000"/>
                </a:solidFill>
              </a:rPr>
              <a:t>3)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clasei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4)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catalog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5)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însoțită</a:t>
            </a:r>
            <a:r>
              <a:rPr lang="en-US" sz="1400" dirty="0"/>
              <a:t> de </a:t>
            </a:r>
            <a:r>
              <a:rPr lang="en-US" sz="1400" dirty="0" err="1"/>
              <a:t>scăderea</a:t>
            </a:r>
            <a:r>
              <a:rPr lang="en-US" sz="1400" dirty="0"/>
              <a:t> </a:t>
            </a:r>
            <a:r>
              <a:rPr lang="en-US" sz="1400" dirty="0" err="1"/>
              <a:t>notei</a:t>
            </a:r>
            <a:r>
              <a:rPr lang="en-US" sz="1400" dirty="0"/>
              <a:t> la </a:t>
            </a:r>
            <a:r>
              <a:rPr lang="en-US" sz="1400" dirty="0" err="1"/>
              <a:t>purtare</a:t>
            </a:r>
            <a:r>
              <a:rPr lang="en-US" sz="1400" dirty="0"/>
              <a:t>, </a:t>
            </a:r>
            <a:r>
              <a:rPr lang="en-US" sz="1400" dirty="0" err="1"/>
              <a:t>respectiv</a:t>
            </a:r>
            <a:r>
              <a:rPr lang="en-US" sz="1400" dirty="0"/>
              <a:t> de </a:t>
            </a:r>
            <a:r>
              <a:rPr lang="en-US" sz="1400" dirty="0" err="1"/>
              <a:t>diminuarea</a:t>
            </a:r>
            <a:r>
              <a:rPr lang="en-US" sz="1400" dirty="0"/>
              <a:t> </a:t>
            </a:r>
            <a:r>
              <a:rPr lang="en-US" sz="1400" dirty="0" err="1"/>
              <a:t>calificativului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 smtClean="0"/>
              <a:t>.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conținând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mustrarea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scrisă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părintelui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reprezentantului</a:t>
            </a:r>
            <a:r>
              <a:rPr lang="en-US" sz="1400" dirty="0">
                <a:solidFill>
                  <a:srgbClr val="FF0000"/>
                </a:solidFill>
              </a:rPr>
              <a:t> legal, </a:t>
            </a:r>
            <a:r>
              <a:rPr lang="en-US" sz="1400" dirty="0" err="1">
                <a:solidFill>
                  <a:srgbClr val="FF0000"/>
                </a:solidFill>
              </a:rPr>
              <a:t>pentru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minori</a:t>
            </a:r>
            <a:r>
              <a:rPr lang="en-US" sz="1400" dirty="0">
                <a:solidFill>
                  <a:srgbClr val="FF0000"/>
                </a:solidFill>
              </a:rPr>
              <a:t>, personal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poștă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pe</a:t>
            </a:r>
            <a:r>
              <a:rPr lang="en-US" sz="1400" dirty="0">
                <a:solidFill>
                  <a:srgbClr val="FF0000"/>
                </a:solidFill>
              </a:rPr>
              <a:t> e-mail,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lucrătoare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20. — (1) </a:t>
            </a:r>
            <a:r>
              <a:rPr lang="en-US" sz="1400" b="1" dirty="0" err="1"/>
              <a:t>Retragerea</a:t>
            </a:r>
            <a:r>
              <a:rPr lang="en-US" sz="1400" b="1" dirty="0"/>
              <a:t> </a:t>
            </a:r>
            <a:r>
              <a:rPr lang="en-US" sz="1400" b="1" dirty="0" err="1"/>
              <a:t>temporară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definitivă</a:t>
            </a:r>
            <a:r>
              <a:rPr lang="en-US" sz="1400" b="1" dirty="0"/>
              <a:t> a </a:t>
            </a:r>
            <a:r>
              <a:rPr lang="en-US" sz="1400" b="1" dirty="0" err="1"/>
              <a:t>bursei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elevilor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încălcarea</a:t>
            </a:r>
            <a:r>
              <a:rPr lang="en-US" sz="1400" b="1" dirty="0"/>
              <a:t> </a:t>
            </a:r>
            <a:r>
              <a:rPr lang="en-US" sz="1400" b="1" dirty="0" err="1"/>
              <a:t>regulamentelor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vigoare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a </a:t>
            </a:r>
            <a:r>
              <a:rPr lang="en-US" sz="1400" b="1" dirty="0" err="1"/>
              <a:t>normelor</a:t>
            </a:r>
            <a:r>
              <a:rPr lang="en-US" sz="1400" b="1" dirty="0"/>
              <a:t> de </a:t>
            </a:r>
            <a:r>
              <a:rPr lang="en-US" sz="1400" b="1" dirty="0" err="1"/>
              <a:t>comportament</a:t>
            </a:r>
            <a:r>
              <a:rPr lang="en-US" sz="1400" b="1" dirty="0"/>
              <a:t> </a:t>
            </a:r>
            <a:r>
              <a:rPr lang="en-US" sz="1400" b="1" dirty="0" err="1"/>
              <a:t>acceptate</a:t>
            </a:r>
            <a:r>
              <a:rPr lang="en-US" sz="1400" b="1" dirty="0"/>
              <a:t>, </a:t>
            </a:r>
            <a:r>
              <a:rPr lang="en-US" sz="1400" b="1" dirty="0" err="1"/>
              <a:t>coroborată</a:t>
            </a:r>
            <a:r>
              <a:rPr lang="en-US" sz="1400" b="1" dirty="0"/>
              <a:t> cu </a:t>
            </a:r>
            <a:r>
              <a:rPr lang="en-US" sz="1400" b="1" dirty="0" err="1"/>
              <a:t>comiterea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fapte</a:t>
            </a:r>
            <a:r>
              <a:rPr lang="en-US" sz="1400" b="1" dirty="0"/>
              <a:t> </a:t>
            </a:r>
            <a:r>
              <a:rPr lang="en-US" sz="1400" b="1" dirty="0" err="1"/>
              <a:t>ușoare</a:t>
            </a:r>
            <a:r>
              <a:rPr lang="en-US" sz="1400" b="1" dirty="0"/>
              <a:t> de </a:t>
            </a:r>
            <a:r>
              <a:rPr lang="en-US" sz="1400" b="1" dirty="0" err="1"/>
              <a:t>violență</a:t>
            </a:r>
            <a:r>
              <a:rPr lang="en-US" sz="1400" b="1" dirty="0"/>
              <a:t>, </a:t>
            </a:r>
            <a:r>
              <a:rPr lang="en-US" sz="1400" b="1" dirty="0" err="1"/>
              <a:t>în</a:t>
            </a:r>
            <a:r>
              <a:rPr lang="en-US" sz="1400" b="1" dirty="0"/>
              <a:t> mod </a:t>
            </a:r>
            <a:r>
              <a:rPr lang="en-US" sz="1400" b="1" dirty="0" err="1"/>
              <a:t>repetat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2) </a:t>
            </a:r>
            <a:r>
              <a:rPr lang="en-US" sz="1400" dirty="0" err="1"/>
              <a:t>Abaterea</a:t>
            </a:r>
            <a:r>
              <a:rPr lang="en-US" sz="1400" dirty="0"/>
              <a:t> </a:t>
            </a:r>
            <a:r>
              <a:rPr lang="en-US" sz="1400" b="1" dirty="0" err="1"/>
              <a:t>este</a:t>
            </a:r>
            <a:r>
              <a:rPr lang="en-US" sz="1400" b="1" dirty="0"/>
              <a:t> </a:t>
            </a:r>
            <a:r>
              <a:rPr lang="en-US" sz="1400" b="1" dirty="0" err="1"/>
              <a:t>cercetată</a:t>
            </a:r>
            <a:r>
              <a:rPr lang="en-US" sz="1400" b="1" dirty="0"/>
              <a:t> </a:t>
            </a:r>
            <a:r>
              <a:rPr lang="en-US" sz="1400" dirty="0"/>
              <a:t>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, de </a:t>
            </a:r>
            <a:r>
              <a:rPr lang="en-US" sz="1400" dirty="0" err="1"/>
              <a:t>către</a:t>
            </a:r>
            <a:r>
              <a:rPr lang="en-US" sz="1400" dirty="0"/>
              <a:t> </a:t>
            </a:r>
            <a:r>
              <a:rPr lang="en-US" sz="1400" dirty="0" err="1"/>
              <a:t>consiliul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, care </a:t>
            </a:r>
            <a:r>
              <a:rPr lang="en-US" sz="1400" dirty="0" err="1"/>
              <a:t>propune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sancțiunea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(3)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b="1" dirty="0" err="1"/>
              <a:t>este</a:t>
            </a:r>
            <a:r>
              <a:rPr lang="en-US" sz="1400" b="1" dirty="0"/>
              <a:t> </a:t>
            </a:r>
            <a:r>
              <a:rPr lang="en-US" sz="1400" b="1" dirty="0" err="1"/>
              <a:t>aprobată</a:t>
            </a:r>
            <a:r>
              <a:rPr lang="en-US" sz="1400" b="1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consiliul</a:t>
            </a:r>
            <a:r>
              <a:rPr lang="en-US" sz="1400" dirty="0"/>
              <a:t> </a:t>
            </a:r>
            <a:r>
              <a:rPr lang="en-US" sz="1400" dirty="0" err="1"/>
              <a:t>profesoral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aplicată</a:t>
            </a:r>
            <a:r>
              <a:rPr lang="en-US" sz="1400" dirty="0"/>
              <a:t> de 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diriginte</a:t>
            </a:r>
            <a:r>
              <a:rPr lang="en-US" sz="1400" dirty="0"/>
              <a:t>/</a:t>
            </a:r>
            <a:r>
              <a:rPr lang="en-US" sz="1400" dirty="0" err="1"/>
              <a:t>profesorul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(4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administrație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(5)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catalog,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 smtClean="0"/>
              <a:t>procesul</a:t>
            </a:r>
            <a:r>
              <a:rPr lang="ro-RO" sz="1400" dirty="0" smtClean="0"/>
              <a:t> </a:t>
            </a:r>
            <a:r>
              <a:rPr lang="en-US" sz="1400" dirty="0" smtClean="0"/>
              <a:t>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 smtClean="0"/>
              <a:t>procese</a:t>
            </a:r>
            <a:r>
              <a:rPr lang="ro-RO" sz="1400" dirty="0" smtClean="0"/>
              <a:t> </a:t>
            </a:r>
            <a:r>
              <a:rPr lang="en-US" sz="1400" dirty="0" err="1" smtClean="0"/>
              <a:t>verbale</a:t>
            </a:r>
            <a:r>
              <a:rPr lang="en-US" sz="1400" dirty="0" smtClean="0"/>
              <a:t> </a:t>
            </a:r>
            <a:r>
              <a:rPr lang="en-US" sz="1400" dirty="0"/>
              <a:t>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(6)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însoțită</a:t>
            </a:r>
            <a:r>
              <a:rPr lang="en-US" sz="1400" dirty="0"/>
              <a:t> de </a:t>
            </a:r>
            <a:r>
              <a:rPr lang="en-US" sz="1400" dirty="0" err="1"/>
              <a:t>scăderea</a:t>
            </a:r>
            <a:r>
              <a:rPr lang="en-US" sz="1400" dirty="0"/>
              <a:t> </a:t>
            </a:r>
            <a:r>
              <a:rPr lang="en-US" sz="1400" dirty="0" err="1"/>
              <a:t>notei</a:t>
            </a:r>
            <a:r>
              <a:rPr lang="en-US" sz="1400" dirty="0"/>
              <a:t> la </a:t>
            </a:r>
            <a:r>
              <a:rPr lang="en-US" sz="1400" dirty="0" err="1"/>
              <a:t>purtare</a:t>
            </a:r>
            <a:r>
              <a:rPr lang="en-US" sz="1400" dirty="0"/>
              <a:t>, </a:t>
            </a:r>
            <a:r>
              <a:rPr lang="en-US" sz="1400" dirty="0" err="1"/>
              <a:t>respectiv</a:t>
            </a:r>
            <a:r>
              <a:rPr lang="en-US" sz="1400" dirty="0"/>
              <a:t> de </a:t>
            </a:r>
            <a:r>
              <a:rPr lang="en-US" sz="1400" dirty="0" err="1"/>
              <a:t>diminuarea</a:t>
            </a:r>
            <a:r>
              <a:rPr lang="en-US" sz="1400" dirty="0"/>
              <a:t> </a:t>
            </a:r>
            <a:r>
              <a:rPr lang="en-US" sz="1400" dirty="0" err="1"/>
              <a:t>calificativului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. </a:t>
            </a:r>
            <a:endParaRPr lang="ro-RO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(7)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referitor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retragerea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temporară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definitivă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bursei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părintelui</a:t>
            </a:r>
            <a:r>
              <a:rPr lang="en-US" sz="1400" dirty="0">
                <a:solidFill>
                  <a:srgbClr val="FF0000"/>
                </a:solidFill>
              </a:rPr>
              <a:t>/ </a:t>
            </a:r>
            <a:r>
              <a:rPr lang="en-US" sz="1400" dirty="0" err="1">
                <a:solidFill>
                  <a:srgbClr val="FF0000"/>
                </a:solidFill>
              </a:rPr>
              <a:t>reprezentantului</a:t>
            </a:r>
            <a:r>
              <a:rPr lang="en-US" sz="1400" dirty="0">
                <a:solidFill>
                  <a:srgbClr val="FF0000"/>
                </a:solidFill>
              </a:rPr>
              <a:t> legal, </a:t>
            </a:r>
            <a:r>
              <a:rPr lang="en-US" sz="1400" dirty="0" err="1">
                <a:solidFill>
                  <a:srgbClr val="FF0000"/>
                </a:solidFill>
              </a:rPr>
              <a:t>pentru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minori</a:t>
            </a:r>
            <a:r>
              <a:rPr lang="en-US" sz="1400" dirty="0">
                <a:solidFill>
                  <a:srgbClr val="FF0000"/>
                </a:solidFill>
              </a:rPr>
              <a:t>, personal, sub </a:t>
            </a:r>
            <a:r>
              <a:rPr lang="en-US" sz="1400" dirty="0" err="1">
                <a:solidFill>
                  <a:srgbClr val="FF0000"/>
                </a:solidFill>
              </a:rPr>
              <a:t>semnătură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poștă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e-mail,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lucrătoare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11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10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078" y="341030"/>
            <a:ext cx="11953922" cy="64202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21. — </a:t>
            </a:r>
            <a:r>
              <a:rPr lang="en-US" sz="1400" b="1" dirty="0"/>
              <a:t>(1) </a:t>
            </a:r>
            <a:r>
              <a:rPr lang="en-US" sz="1400" b="1" dirty="0" err="1"/>
              <a:t>Mutarea</a:t>
            </a:r>
            <a:r>
              <a:rPr lang="en-US" sz="1400" b="1" dirty="0"/>
              <a:t> </a:t>
            </a:r>
            <a:r>
              <a:rPr lang="en-US" sz="1400" b="1" dirty="0" err="1"/>
              <a:t>disciplinară</a:t>
            </a:r>
            <a:r>
              <a:rPr lang="en-US" sz="1400" b="1" dirty="0"/>
              <a:t> la o </a:t>
            </a:r>
            <a:r>
              <a:rPr lang="en-US" sz="1400" b="1" dirty="0" err="1"/>
              <a:t>clasă</a:t>
            </a:r>
            <a:r>
              <a:rPr lang="en-US" sz="1400" b="1" dirty="0"/>
              <a:t> </a:t>
            </a:r>
            <a:r>
              <a:rPr lang="en-US" sz="1400" b="1" dirty="0" err="1"/>
              <a:t>paralelă</a:t>
            </a:r>
            <a:r>
              <a:rPr lang="en-US" sz="1400" b="1" dirty="0"/>
              <a:t>,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aceeași</a:t>
            </a:r>
            <a:r>
              <a:rPr lang="en-US" sz="1400" b="1" dirty="0"/>
              <a:t> </a:t>
            </a:r>
            <a:r>
              <a:rPr lang="en-US" sz="1400" b="1" dirty="0" err="1"/>
              <a:t>unitate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/>
              <a:t>,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încălcarea</a:t>
            </a:r>
            <a:r>
              <a:rPr lang="en-US" sz="1400" b="1" dirty="0"/>
              <a:t> </a:t>
            </a:r>
            <a:r>
              <a:rPr lang="en-US" sz="1400" b="1" dirty="0" err="1"/>
              <a:t>gravă</a:t>
            </a:r>
            <a:r>
              <a:rPr lang="en-US" sz="1400" b="1" dirty="0"/>
              <a:t> a </a:t>
            </a:r>
            <a:r>
              <a:rPr lang="en-US" sz="1400" b="1" dirty="0" err="1"/>
              <a:t>regulamentelor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vigoare</a:t>
            </a:r>
            <a:r>
              <a:rPr lang="en-US" sz="1400" b="1" dirty="0"/>
              <a:t> </a:t>
            </a:r>
            <a:r>
              <a:rPr lang="en-US" sz="1400" b="1" dirty="0" err="1"/>
              <a:t>ori</a:t>
            </a:r>
            <a:r>
              <a:rPr lang="en-US" sz="1400" b="1" dirty="0"/>
              <a:t> a </a:t>
            </a:r>
            <a:r>
              <a:rPr lang="en-US" sz="1400" b="1" dirty="0" err="1"/>
              <a:t>normelor</a:t>
            </a:r>
            <a:r>
              <a:rPr lang="en-US" sz="1400" b="1" dirty="0"/>
              <a:t> de </a:t>
            </a:r>
            <a:r>
              <a:rPr lang="en-US" sz="1400" b="1" dirty="0" err="1"/>
              <a:t>comportament</a:t>
            </a:r>
            <a:r>
              <a:rPr lang="en-US" sz="1400" b="1" dirty="0"/>
              <a:t> </a:t>
            </a:r>
            <a:r>
              <a:rPr lang="en-US" sz="1400" b="1" dirty="0" err="1"/>
              <a:t>acceptate</a:t>
            </a:r>
            <a:r>
              <a:rPr lang="en-US" sz="1400" b="1" dirty="0"/>
              <a:t>, </a:t>
            </a:r>
            <a:r>
              <a:rPr lang="en-US" sz="1400" b="1" dirty="0" err="1"/>
              <a:t>coroborată</a:t>
            </a:r>
            <a:r>
              <a:rPr lang="en-US" sz="1400" b="1" dirty="0"/>
              <a:t> cu </a:t>
            </a:r>
            <a:r>
              <a:rPr lang="en-US" sz="1400" b="1" dirty="0" err="1"/>
              <a:t>comiterea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fapte</a:t>
            </a:r>
            <a:r>
              <a:rPr lang="en-US" sz="1400" b="1" dirty="0"/>
              <a:t> de </a:t>
            </a:r>
            <a:r>
              <a:rPr lang="en-US" sz="1400" b="1" dirty="0" err="1"/>
              <a:t>violență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distrugere</a:t>
            </a:r>
            <a:r>
              <a:rPr lang="en-US" sz="1400" b="1" dirty="0"/>
              <a:t> a </a:t>
            </a:r>
            <a:r>
              <a:rPr lang="en-US" sz="1400" b="1" dirty="0" err="1"/>
              <a:t>bunurilor</a:t>
            </a:r>
            <a:r>
              <a:rPr lang="en-US" sz="1400" b="1" dirty="0"/>
              <a:t> </a:t>
            </a:r>
            <a:r>
              <a:rPr lang="en-US" sz="1400" b="1" dirty="0" err="1"/>
              <a:t>școlare</a:t>
            </a:r>
            <a:r>
              <a:rPr lang="en-US" sz="1400" b="1" dirty="0"/>
              <a:t>. </a:t>
            </a:r>
            <a:endParaRPr lang="ro-RO" sz="1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(2) </a:t>
            </a:r>
            <a:r>
              <a:rPr lang="en-US" sz="1400" dirty="0" err="1" smtClean="0"/>
              <a:t>Abaterea</a:t>
            </a:r>
            <a:r>
              <a:rPr lang="en-US" sz="1400" dirty="0" smtClean="0"/>
              <a:t> </a:t>
            </a:r>
            <a:r>
              <a:rPr lang="en-US" sz="1400" b="1" dirty="0" err="1" smtClean="0"/>
              <a:t>este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cercetată</a:t>
            </a:r>
            <a:r>
              <a:rPr lang="en-US" sz="1400" b="1" dirty="0" smtClean="0"/>
              <a:t> </a:t>
            </a:r>
            <a:r>
              <a:rPr lang="en-US" sz="1400" dirty="0" smtClean="0"/>
              <a:t>de </a:t>
            </a:r>
            <a:r>
              <a:rPr lang="en-US" sz="1400" dirty="0" err="1" smtClean="0"/>
              <a:t>Comisia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prevenirea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combaterea</a:t>
            </a:r>
            <a:r>
              <a:rPr lang="en-US" sz="1400" dirty="0" smtClean="0"/>
              <a:t> </a:t>
            </a:r>
            <a:r>
              <a:rPr lang="en-US" sz="1400" dirty="0" err="1" smtClean="0"/>
              <a:t>violenței</a:t>
            </a:r>
            <a:r>
              <a:rPr lang="en-US" sz="1400" dirty="0" smtClean="0"/>
              <a:t>, a </a:t>
            </a:r>
            <a:r>
              <a:rPr lang="en-US" sz="1400" dirty="0" err="1" smtClean="0"/>
              <a:t>faptelor</a:t>
            </a:r>
            <a:r>
              <a:rPr lang="en-US" sz="1400" dirty="0" smtClean="0"/>
              <a:t> de </a:t>
            </a:r>
            <a:r>
              <a:rPr lang="en-US" sz="1400" dirty="0" err="1" smtClean="0"/>
              <a:t>corupție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discriminării</a:t>
            </a:r>
            <a:r>
              <a:rPr lang="en-US" sz="1400" dirty="0" smtClean="0"/>
              <a:t>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mediul</a:t>
            </a:r>
            <a:r>
              <a:rPr lang="en-US" sz="1400" dirty="0" smtClean="0"/>
              <a:t> </a:t>
            </a:r>
            <a:r>
              <a:rPr lang="en-US" sz="1400" dirty="0" err="1" smtClean="0"/>
              <a:t>școlar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promovarea</a:t>
            </a:r>
            <a:r>
              <a:rPr lang="en-US" sz="1400" dirty="0" smtClean="0"/>
              <a:t> </a:t>
            </a:r>
            <a:r>
              <a:rPr lang="en-US" sz="1400" dirty="0" err="1" smtClean="0"/>
              <a:t>interculturalității</a:t>
            </a:r>
            <a:r>
              <a:rPr lang="en-US" sz="1400" dirty="0" smtClean="0"/>
              <a:t>, </a:t>
            </a:r>
            <a:r>
              <a:rPr lang="en-US" sz="1400" dirty="0" err="1" smtClean="0"/>
              <a:t>constituită</a:t>
            </a:r>
            <a:r>
              <a:rPr lang="en-US" sz="1400" dirty="0" smtClean="0"/>
              <a:t> la </a:t>
            </a:r>
            <a:r>
              <a:rPr lang="en-US" sz="1400" dirty="0" err="1" smtClean="0"/>
              <a:t>nivelul</a:t>
            </a:r>
            <a:r>
              <a:rPr lang="en-US" sz="1400" dirty="0" smtClean="0"/>
              <a:t> </a:t>
            </a:r>
            <a:r>
              <a:rPr lang="en-US" sz="1400" dirty="0" err="1" smtClean="0"/>
              <a:t>unităților</a:t>
            </a:r>
            <a:r>
              <a:rPr lang="en-US" sz="1400" dirty="0" smtClean="0"/>
              <a:t> de </a:t>
            </a:r>
            <a:r>
              <a:rPr lang="en-US" sz="1400" dirty="0" err="1" smtClean="0"/>
              <a:t>învățământ</a:t>
            </a:r>
            <a:r>
              <a:rPr lang="en-US" sz="1400" dirty="0" smtClean="0"/>
              <a:t> </a:t>
            </a:r>
            <a:r>
              <a:rPr lang="en-US" sz="1400" dirty="0" err="1" smtClean="0"/>
              <a:t>preuniversitar</a:t>
            </a:r>
            <a:r>
              <a:rPr lang="en-US" sz="1400" dirty="0" smtClean="0"/>
              <a:t> de stat,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baza</a:t>
            </a:r>
            <a:r>
              <a:rPr lang="en-US" sz="1400" dirty="0" smtClean="0"/>
              <a:t> </a:t>
            </a:r>
            <a:r>
              <a:rPr lang="en-US" sz="1400" dirty="0" err="1" smtClean="0"/>
              <a:t>hotărârii</a:t>
            </a:r>
            <a:r>
              <a:rPr lang="en-US" sz="1400" dirty="0" smtClean="0"/>
              <a:t> </a:t>
            </a:r>
            <a:r>
              <a:rPr lang="en-US" sz="1400" dirty="0" err="1" smtClean="0"/>
              <a:t>consiliului</a:t>
            </a:r>
            <a:r>
              <a:rPr lang="en-US" sz="1400" dirty="0" smtClean="0"/>
              <a:t> de </a:t>
            </a:r>
            <a:r>
              <a:rPr lang="en-US" sz="1400" dirty="0" err="1" smtClean="0"/>
              <a:t>administrație</a:t>
            </a:r>
            <a:r>
              <a:rPr lang="en-US" sz="1400" dirty="0" smtClean="0"/>
              <a:t>, conform </a:t>
            </a:r>
            <a:r>
              <a:rPr lang="en-US" sz="1400" dirty="0" err="1" smtClean="0"/>
              <a:t>prevederilor</a:t>
            </a:r>
            <a:r>
              <a:rPr lang="en-US" sz="1400" dirty="0" smtClean="0"/>
              <a:t> </a:t>
            </a:r>
            <a:r>
              <a:rPr lang="en-US" sz="1400" dirty="0" err="1" smtClean="0"/>
              <a:t>Regulamentului-cadru</a:t>
            </a:r>
            <a:r>
              <a:rPr lang="en-US" sz="1400" dirty="0" smtClean="0"/>
              <a:t> de </a:t>
            </a:r>
            <a:r>
              <a:rPr lang="en-US" sz="1400" dirty="0" err="1" smtClean="0"/>
              <a:t>organizare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funcționare</a:t>
            </a:r>
            <a:r>
              <a:rPr lang="en-US" sz="1400" dirty="0" smtClean="0"/>
              <a:t> a </a:t>
            </a:r>
            <a:r>
              <a:rPr lang="en-US" sz="1400" dirty="0" err="1" smtClean="0"/>
              <a:t>unităților</a:t>
            </a:r>
            <a:r>
              <a:rPr lang="en-US" sz="1400" dirty="0" smtClean="0"/>
              <a:t> de </a:t>
            </a:r>
            <a:r>
              <a:rPr lang="en-US" sz="1400" dirty="0" err="1" smtClean="0"/>
              <a:t>învățământ</a:t>
            </a:r>
            <a:r>
              <a:rPr lang="en-US" sz="1400" dirty="0" smtClean="0"/>
              <a:t> </a:t>
            </a:r>
            <a:r>
              <a:rPr lang="en-US" sz="1400" dirty="0" err="1" smtClean="0"/>
              <a:t>preuniversitar</a:t>
            </a:r>
            <a:r>
              <a:rPr lang="en-US" sz="1400" dirty="0" smtClean="0"/>
              <a:t> (ROFUIP), care </a:t>
            </a:r>
            <a:r>
              <a:rPr lang="en-US" sz="1400" b="1" dirty="0" err="1" smtClean="0"/>
              <a:t>propune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și</a:t>
            </a:r>
            <a:r>
              <a:rPr lang="en-US" sz="1400" b="1" dirty="0" smtClean="0"/>
              <a:t> </a:t>
            </a:r>
            <a:r>
              <a:rPr lang="en-US" sz="1400" dirty="0" err="1" smtClean="0"/>
              <a:t>sancțiunea</a:t>
            </a:r>
            <a:r>
              <a:rPr lang="en-US" sz="1400" dirty="0" smtClean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(3) </a:t>
            </a:r>
            <a:r>
              <a:rPr lang="en-US" sz="1400" dirty="0" err="1" smtClean="0">
                <a:solidFill>
                  <a:srgbClr val="FF0000"/>
                </a:solidFill>
              </a:rPr>
              <a:t>Sancțiunea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este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aprobată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consiliul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profesoral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și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aplicată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directorul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unității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învățământ</a:t>
            </a:r>
            <a:r>
              <a:rPr lang="en-US" sz="1400" dirty="0" smtClean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(4) </a:t>
            </a:r>
            <a:r>
              <a:rPr lang="en-US" sz="1400" dirty="0" err="1" smtClean="0">
                <a:solidFill>
                  <a:srgbClr val="FF0000"/>
                </a:solidFill>
              </a:rPr>
              <a:t>În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cazul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contestării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sancțiunii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aceasta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este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soluționată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consiliul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administrație</a:t>
            </a:r>
            <a:r>
              <a:rPr lang="en-US" sz="1400" dirty="0" smtClean="0">
                <a:solidFill>
                  <a:srgbClr val="FF0000"/>
                </a:solidFill>
              </a:rPr>
              <a:t> al </a:t>
            </a:r>
            <a:r>
              <a:rPr lang="en-US" sz="1400" dirty="0" err="1" smtClean="0">
                <a:solidFill>
                  <a:srgbClr val="FF0000"/>
                </a:solidFill>
              </a:rPr>
              <a:t>unității</a:t>
            </a:r>
            <a:r>
              <a:rPr lang="en-US" sz="1400" dirty="0" smtClean="0">
                <a:solidFill>
                  <a:srgbClr val="FF0000"/>
                </a:solidFill>
              </a:rPr>
              <a:t> de </a:t>
            </a:r>
            <a:r>
              <a:rPr lang="en-US" sz="1400" dirty="0" err="1" smtClean="0">
                <a:solidFill>
                  <a:srgbClr val="FF0000"/>
                </a:solidFill>
              </a:rPr>
              <a:t>învățământ</a:t>
            </a:r>
            <a:r>
              <a:rPr lang="en-US" sz="1400" dirty="0" smtClean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(5) </a:t>
            </a:r>
            <a:r>
              <a:rPr lang="en-US" sz="1400" dirty="0" err="1" smtClean="0"/>
              <a:t>Sancțiunea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consemnată</a:t>
            </a:r>
            <a:r>
              <a:rPr lang="en-US" sz="1400" dirty="0" smtClean="0"/>
              <a:t> </a:t>
            </a:r>
            <a:r>
              <a:rPr lang="en-US" sz="1400" dirty="0" err="1" smtClean="0"/>
              <a:t>în</a:t>
            </a:r>
            <a:r>
              <a:rPr lang="en-US" sz="1400" dirty="0" smtClean="0"/>
              <a:t> catalog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registrul</a:t>
            </a:r>
            <a:r>
              <a:rPr lang="en-US" sz="1400" dirty="0" smtClean="0"/>
              <a:t> </a:t>
            </a:r>
            <a:r>
              <a:rPr lang="en-US" sz="1400" dirty="0" err="1" smtClean="0"/>
              <a:t>matricol</a:t>
            </a:r>
            <a:r>
              <a:rPr lang="en-US" sz="1400" dirty="0" smtClean="0"/>
              <a:t>, </a:t>
            </a:r>
            <a:r>
              <a:rPr lang="en-US" sz="1400" dirty="0" err="1" smtClean="0"/>
              <a:t>iar</a:t>
            </a:r>
            <a:r>
              <a:rPr lang="en-US" sz="1400" dirty="0" smtClean="0"/>
              <a:t> </a:t>
            </a:r>
            <a:r>
              <a:rPr lang="en-US" sz="1400" dirty="0" err="1" smtClean="0"/>
              <a:t>procesul</a:t>
            </a:r>
            <a:r>
              <a:rPr lang="en-US" sz="1400" dirty="0" smtClean="0"/>
              <a:t>-verbal </a:t>
            </a:r>
            <a:r>
              <a:rPr lang="en-US" sz="1400" dirty="0" err="1" smtClean="0"/>
              <a:t>aferent</a:t>
            </a:r>
            <a:r>
              <a:rPr lang="en-US" sz="1400" dirty="0" smtClean="0"/>
              <a:t> </a:t>
            </a:r>
            <a:r>
              <a:rPr lang="en-US" sz="1400" dirty="0" err="1" smtClean="0"/>
              <a:t>sancțiunii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consemnat</a:t>
            </a:r>
            <a:r>
              <a:rPr lang="en-US" sz="1400" dirty="0" smtClean="0"/>
              <a:t>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registrul</a:t>
            </a:r>
            <a:r>
              <a:rPr lang="en-US" sz="1400" dirty="0" smtClean="0"/>
              <a:t> de </a:t>
            </a:r>
            <a:r>
              <a:rPr lang="en-US" sz="1400" dirty="0" err="1" smtClean="0"/>
              <a:t>procese-verbale</a:t>
            </a:r>
            <a:r>
              <a:rPr lang="en-US" sz="1400" dirty="0" smtClean="0"/>
              <a:t> al </a:t>
            </a:r>
            <a:r>
              <a:rPr lang="en-US" sz="1400" dirty="0" err="1" smtClean="0"/>
              <a:t>consiliului</a:t>
            </a:r>
            <a:r>
              <a:rPr lang="en-US" sz="1400" dirty="0" smtClean="0"/>
              <a:t> </a:t>
            </a:r>
            <a:r>
              <a:rPr lang="en-US" sz="1400" dirty="0" err="1" smtClean="0"/>
              <a:t>clasei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al </a:t>
            </a:r>
            <a:r>
              <a:rPr lang="en-US" sz="1400" dirty="0" err="1" smtClean="0"/>
              <a:t>consiliului</a:t>
            </a:r>
            <a:r>
              <a:rPr lang="en-US" sz="1400" dirty="0" smtClean="0"/>
              <a:t> de </a:t>
            </a:r>
            <a:r>
              <a:rPr lang="en-US" sz="1400" dirty="0" err="1" smtClean="0"/>
              <a:t>administrație</a:t>
            </a:r>
            <a:r>
              <a:rPr lang="en-US" sz="1400" dirty="0" smtClean="0"/>
              <a:t> al </a:t>
            </a:r>
            <a:r>
              <a:rPr lang="en-US" sz="1400" dirty="0" err="1" smtClean="0"/>
              <a:t>unității</a:t>
            </a:r>
            <a:r>
              <a:rPr lang="en-US" sz="1400" dirty="0" smtClean="0"/>
              <a:t> de </a:t>
            </a:r>
            <a:r>
              <a:rPr lang="en-US" sz="1400" dirty="0" err="1" smtClean="0"/>
              <a:t>învățământ</a:t>
            </a:r>
            <a:r>
              <a:rPr lang="en-US" sz="1400" dirty="0" smtClean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6)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fi </a:t>
            </a:r>
            <a:r>
              <a:rPr lang="en-US" sz="1400" dirty="0" err="1"/>
              <a:t>însoțită</a:t>
            </a:r>
            <a:r>
              <a:rPr lang="en-US" sz="1400" dirty="0"/>
              <a:t> de </a:t>
            </a:r>
            <a:r>
              <a:rPr lang="en-US" sz="1400" dirty="0" err="1"/>
              <a:t>scăderea</a:t>
            </a:r>
            <a:r>
              <a:rPr lang="en-US" sz="1400" dirty="0"/>
              <a:t> </a:t>
            </a:r>
            <a:r>
              <a:rPr lang="en-US" sz="1400" dirty="0" err="1"/>
              <a:t>notei</a:t>
            </a:r>
            <a:r>
              <a:rPr lang="en-US" sz="1400" dirty="0"/>
              <a:t> la </a:t>
            </a:r>
            <a:r>
              <a:rPr lang="en-US" sz="1400" dirty="0" err="1"/>
              <a:t>purtare</a:t>
            </a:r>
            <a:r>
              <a:rPr lang="en-US" sz="1400" dirty="0"/>
              <a:t>, </a:t>
            </a:r>
            <a:r>
              <a:rPr lang="en-US" sz="1400" dirty="0" err="1"/>
              <a:t>respectiv</a:t>
            </a:r>
            <a:r>
              <a:rPr lang="en-US" sz="1400" dirty="0"/>
              <a:t> de </a:t>
            </a:r>
            <a:r>
              <a:rPr lang="en-US" sz="1400" dirty="0" err="1"/>
              <a:t>diminuarea</a:t>
            </a:r>
            <a:r>
              <a:rPr lang="en-US" sz="1400" dirty="0"/>
              <a:t> </a:t>
            </a:r>
            <a:r>
              <a:rPr lang="en-US" sz="1400" dirty="0" err="1"/>
              <a:t>calificativului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primar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7) </a:t>
            </a:r>
            <a:r>
              <a:rPr lang="en-US" sz="1400" dirty="0" err="1" smtClean="0">
                <a:solidFill>
                  <a:srgbClr val="FF0000"/>
                </a:solidFill>
              </a:rPr>
              <a:t>Documentul</a:t>
            </a:r>
            <a:r>
              <a:rPr lang="ro-RO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este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părintelui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reprezentantului</a:t>
            </a:r>
            <a:r>
              <a:rPr lang="en-US" sz="1400" dirty="0">
                <a:solidFill>
                  <a:srgbClr val="FF0000"/>
                </a:solidFill>
              </a:rPr>
              <a:t> legal, </a:t>
            </a:r>
            <a:r>
              <a:rPr lang="en-US" sz="1400" dirty="0" err="1">
                <a:solidFill>
                  <a:srgbClr val="FF0000"/>
                </a:solidFill>
              </a:rPr>
              <a:t>pentru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minori</a:t>
            </a:r>
            <a:r>
              <a:rPr lang="en-US" sz="1400" dirty="0">
                <a:solidFill>
                  <a:srgbClr val="FF0000"/>
                </a:solidFill>
              </a:rPr>
              <a:t>, personal, sub </a:t>
            </a:r>
            <a:r>
              <a:rPr lang="en-US" sz="1400" dirty="0" err="1">
                <a:solidFill>
                  <a:srgbClr val="FF0000"/>
                </a:solidFill>
              </a:rPr>
              <a:t>semnătură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poștă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e-mail,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lucrătoare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22. — </a:t>
            </a:r>
            <a:r>
              <a:rPr lang="en-US" sz="1400" b="1" dirty="0"/>
              <a:t>(1) </a:t>
            </a:r>
            <a:r>
              <a:rPr lang="en-US" sz="1400" b="1" dirty="0" err="1"/>
              <a:t>Sancționarea</a:t>
            </a:r>
            <a:r>
              <a:rPr lang="en-US" sz="1400" b="1" dirty="0"/>
              <a:t> </a:t>
            </a:r>
            <a:r>
              <a:rPr lang="en-US" sz="1400" b="1" dirty="0" err="1"/>
              <a:t>elevului</a:t>
            </a:r>
            <a:r>
              <a:rPr lang="en-US" sz="1400" b="1" dirty="0"/>
              <a:t> cu </a:t>
            </a:r>
            <a:r>
              <a:rPr lang="en-US" sz="1400" b="1" dirty="0" err="1"/>
              <a:t>suspendare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cazul</a:t>
            </a:r>
            <a:r>
              <a:rPr lang="en-US" sz="1400" b="1" dirty="0"/>
              <a:t> </a:t>
            </a:r>
            <a:r>
              <a:rPr lang="en-US" sz="1400" b="1" dirty="0" err="1"/>
              <a:t>comiterii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fapte</a:t>
            </a:r>
            <a:r>
              <a:rPr lang="en-US" sz="1400" b="1" dirty="0"/>
              <a:t> de </a:t>
            </a:r>
            <a:r>
              <a:rPr lang="en-US" sz="1400" b="1" dirty="0" err="1"/>
              <a:t>violență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distrugere</a:t>
            </a:r>
            <a:r>
              <a:rPr lang="en-US" sz="1400" b="1" dirty="0"/>
              <a:t> a </a:t>
            </a:r>
            <a:r>
              <a:rPr lang="en-US" sz="1400" b="1" dirty="0" err="1"/>
              <a:t>bunurilor</a:t>
            </a:r>
            <a:r>
              <a:rPr lang="en-US" sz="1400" b="1" dirty="0"/>
              <a:t> </a:t>
            </a:r>
            <a:r>
              <a:rPr lang="en-US" sz="1400" b="1" dirty="0" err="1"/>
              <a:t>școlare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mod </a:t>
            </a:r>
            <a:r>
              <a:rPr lang="en-US" sz="1400" b="1" dirty="0" err="1"/>
              <a:t>repetat</a:t>
            </a:r>
            <a:r>
              <a:rPr lang="en-US" sz="1400" b="1" dirty="0"/>
              <a:t>, la </a:t>
            </a:r>
            <a:r>
              <a:rPr lang="en-US" sz="1400" b="1" dirty="0" err="1"/>
              <a:t>nivelul</a:t>
            </a:r>
            <a:r>
              <a:rPr lang="en-US" sz="1400" b="1" dirty="0"/>
              <a:t> </a:t>
            </a:r>
            <a:r>
              <a:rPr lang="en-US" sz="1400" b="1" dirty="0" err="1"/>
              <a:t>unității</a:t>
            </a:r>
            <a:r>
              <a:rPr lang="en-US" sz="1400" b="1" dirty="0"/>
              <a:t> de </a:t>
            </a:r>
            <a:r>
              <a:rPr lang="en-US" sz="1400" b="1" dirty="0" err="1"/>
              <a:t>învățământ</a:t>
            </a:r>
            <a:r>
              <a:rPr lang="en-US" sz="1400" b="1" dirty="0" smtClean="0"/>
              <a:t>.</a:t>
            </a:r>
            <a:endParaRPr lang="ro-RO" sz="1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2) </a:t>
            </a:r>
            <a:r>
              <a:rPr lang="en-US" sz="1400" dirty="0" err="1"/>
              <a:t>Suspendarea</a:t>
            </a:r>
            <a:r>
              <a:rPr lang="en-US" sz="1400" dirty="0"/>
              <a:t> </a:t>
            </a:r>
            <a:r>
              <a:rPr lang="en-US" sz="1400" dirty="0" err="1"/>
              <a:t>elevului</a:t>
            </a:r>
            <a:r>
              <a:rPr lang="en-US" sz="1400" dirty="0"/>
              <a:t> se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realiza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o </a:t>
            </a:r>
            <a:r>
              <a:rPr lang="en-US" sz="1400" dirty="0" err="1"/>
              <a:t>durată</a:t>
            </a:r>
            <a:r>
              <a:rPr lang="en-US" sz="1400" dirty="0"/>
              <a:t> de maximum 5 </a:t>
            </a:r>
            <a:r>
              <a:rPr lang="en-US" sz="1400" dirty="0" err="1"/>
              <a:t>zile</a:t>
            </a:r>
            <a:r>
              <a:rPr lang="en-US" sz="1400" dirty="0"/>
              <a:t> </a:t>
            </a:r>
            <a:r>
              <a:rPr lang="en-US" sz="1400" dirty="0" err="1"/>
              <a:t>lucrătoare</a:t>
            </a:r>
            <a:r>
              <a:rPr lang="en-US" sz="1400" dirty="0"/>
              <a:t>, nu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</a:t>
            </a:r>
            <a:r>
              <a:rPr lang="en-US" sz="1400" dirty="0"/>
              <a:t> de 15 </a:t>
            </a:r>
            <a:r>
              <a:rPr lang="en-US" sz="1400" dirty="0" err="1"/>
              <a:t>zile</a:t>
            </a:r>
            <a:r>
              <a:rPr lang="en-US" sz="1400" dirty="0"/>
              <a:t> </a:t>
            </a:r>
            <a:r>
              <a:rPr lang="en-US" sz="1400" dirty="0" err="1"/>
              <a:t>lucrătoare</a:t>
            </a:r>
            <a:r>
              <a:rPr lang="en-US" sz="1400" dirty="0"/>
              <a:t> </a:t>
            </a:r>
            <a:r>
              <a:rPr lang="en-US" sz="1400" dirty="0" err="1"/>
              <a:t>pe</a:t>
            </a:r>
            <a:r>
              <a:rPr lang="en-US" sz="1400" dirty="0"/>
              <a:t> an.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3) </a:t>
            </a:r>
            <a:r>
              <a:rPr lang="en-US" sz="1400" dirty="0" err="1"/>
              <a:t>Abaterea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cercetată</a:t>
            </a:r>
            <a:r>
              <a:rPr lang="en-US" sz="1400" dirty="0"/>
              <a:t> de </a:t>
            </a:r>
            <a:r>
              <a:rPr lang="en-US" sz="1400" dirty="0" err="1"/>
              <a:t>Comisia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prevenirea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combaterea</a:t>
            </a:r>
            <a:r>
              <a:rPr lang="en-US" sz="1400" dirty="0"/>
              <a:t> </a:t>
            </a:r>
            <a:r>
              <a:rPr lang="en-US" sz="1400" dirty="0" err="1"/>
              <a:t>violenței</a:t>
            </a:r>
            <a:r>
              <a:rPr lang="en-US" sz="1400" dirty="0"/>
              <a:t>, a </a:t>
            </a:r>
            <a:r>
              <a:rPr lang="en-US" sz="1400" dirty="0" err="1"/>
              <a:t>faptelor</a:t>
            </a:r>
            <a:r>
              <a:rPr lang="en-US" sz="1400" dirty="0"/>
              <a:t> de </a:t>
            </a:r>
            <a:r>
              <a:rPr lang="en-US" sz="1400" dirty="0" err="1"/>
              <a:t>corupție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discriminării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promovarea</a:t>
            </a:r>
            <a:r>
              <a:rPr lang="en-US" sz="1400" dirty="0"/>
              <a:t> </a:t>
            </a:r>
            <a:r>
              <a:rPr lang="en-US" sz="1400" dirty="0" err="1"/>
              <a:t>interculturalității</a:t>
            </a:r>
            <a:r>
              <a:rPr lang="en-US" sz="1400" dirty="0"/>
              <a:t>, </a:t>
            </a:r>
            <a:r>
              <a:rPr lang="en-US" sz="1400" dirty="0" err="1"/>
              <a:t>constituită</a:t>
            </a:r>
            <a:r>
              <a:rPr lang="en-US" sz="1400" dirty="0"/>
              <a:t>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de stat,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hotărârii</a:t>
            </a:r>
            <a:r>
              <a:rPr lang="en-US" sz="1400" dirty="0"/>
              <a:t>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, conform </a:t>
            </a:r>
            <a:r>
              <a:rPr lang="en-US" sz="1400" dirty="0" err="1"/>
              <a:t>prevederilor</a:t>
            </a:r>
            <a:r>
              <a:rPr lang="en-US" sz="1400" dirty="0"/>
              <a:t> </a:t>
            </a:r>
            <a:r>
              <a:rPr lang="en-US" sz="1400" dirty="0" err="1"/>
              <a:t>Regulamentului-cadru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funcționare</a:t>
            </a:r>
            <a:r>
              <a:rPr lang="en-US" sz="1400" dirty="0"/>
              <a:t> a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(ROFUIP), care </a:t>
            </a:r>
            <a:r>
              <a:rPr lang="en-US" sz="1400" b="1" dirty="0" err="1"/>
              <a:t>propune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sancțiunea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4) </a:t>
            </a:r>
            <a:r>
              <a:rPr lang="en-US" sz="1400" dirty="0" err="1">
                <a:solidFill>
                  <a:srgbClr val="FF0000"/>
                </a:solidFill>
              </a:rPr>
              <a:t>Sancțiunea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însoțită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scăderea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notei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purtare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aprobată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profesoral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aplicată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profesorul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diriginte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directorul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5)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administrație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r>
              <a:rPr lang="en-US" sz="1400" dirty="0"/>
              <a:t>(6)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catalog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</a:t>
            </a:r>
            <a:r>
              <a:rPr lang="en-US" sz="1400" dirty="0" err="1"/>
              <a:t>matricol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procese-verbale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 al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7)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referitor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suspendarea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părintelui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reprezentantului</a:t>
            </a:r>
            <a:r>
              <a:rPr lang="en-US" sz="1400" dirty="0">
                <a:solidFill>
                  <a:srgbClr val="FF0000"/>
                </a:solidFill>
              </a:rPr>
              <a:t> legal, </a:t>
            </a:r>
            <a:r>
              <a:rPr lang="en-US" sz="1400" dirty="0" err="1">
                <a:solidFill>
                  <a:srgbClr val="FF0000"/>
                </a:solidFill>
              </a:rPr>
              <a:t>pentru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minori</a:t>
            </a:r>
            <a:r>
              <a:rPr lang="en-US" sz="1400" dirty="0">
                <a:solidFill>
                  <a:srgbClr val="FF0000"/>
                </a:solidFill>
              </a:rPr>
              <a:t>, personal, sub </a:t>
            </a:r>
            <a:r>
              <a:rPr lang="en-US" sz="1400" dirty="0" err="1">
                <a:solidFill>
                  <a:srgbClr val="FF0000"/>
                </a:solidFill>
              </a:rPr>
              <a:t>semnătură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poștă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e-mail,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lucrătoare</a:t>
            </a:r>
            <a:r>
              <a:rPr lang="ro-RO" sz="1400" dirty="0" smtClean="0">
                <a:solidFill>
                  <a:srgbClr val="FF0000"/>
                </a:solidFill>
              </a:rPr>
              <a:t>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379" y="1127098"/>
            <a:ext cx="11624552" cy="58949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23. — </a:t>
            </a:r>
            <a:r>
              <a:rPr lang="en-US" sz="1400" b="1" dirty="0"/>
              <a:t>(1) </a:t>
            </a:r>
            <a:r>
              <a:rPr lang="en-US" sz="1400" b="1" dirty="0" err="1"/>
              <a:t>Preavizul</a:t>
            </a:r>
            <a:r>
              <a:rPr lang="en-US" sz="1400" b="1" dirty="0"/>
              <a:t> de </a:t>
            </a:r>
            <a:r>
              <a:rPr lang="en-US" sz="1400" b="1" dirty="0" err="1"/>
              <a:t>exmatriculare</a:t>
            </a:r>
            <a:r>
              <a:rPr lang="en-US" sz="1400" b="1" dirty="0"/>
              <a:t> se </a:t>
            </a:r>
            <a:r>
              <a:rPr lang="en-US" sz="1400" b="1" dirty="0" err="1"/>
              <a:t>aplică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comiterea</a:t>
            </a:r>
            <a:r>
              <a:rPr lang="en-US" sz="1400" b="1" dirty="0"/>
              <a:t> </a:t>
            </a:r>
            <a:r>
              <a:rPr lang="en-US" sz="1400" b="1" dirty="0" err="1"/>
              <a:t>unor</a:t>
            </a:r>
            <a:r>
              <a:rPr lang="en-US" sz="1400" b="1" dirty="0"/>
              <a:t> </a:t>
            </a:r>
            <a:r>
              <a:rPr lang="en-US" sz="1400" b="1" dirty="0" err="1"/>
              <a:t>fapte</a:t>
            </a:r>
            <a:r>
              <a:rPr lang="en-US" sz="1400" b="1" dirty="0"/>
              <a:t> grave de </a:t>
            </a:r>
            <a:r>
              <a:rPr lang="en-US" sz="1400" b="1" dirty="0" err="1"/>
              <a:t>violență</a:t>
            </a:r>
            <a:r>
              <a:rPr lang="en-US" sz="1400" b="1" dirty="0"/>
              <a:t> </a:t>
            </a:r>
            <a:r>
              <a:rPr lang="en-US" sz="1400" b="1" dirty="0" err="1"/>
              <a:t>sau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</a:t>
            </a:r>
            <a:r>
              <a:rPr lang="en-US" sz="1400" b="1" dirty="0" err="1"/>
              <a:t>încălcarea</a:t>
            </a:r>
            <a:r>
              <a:rPr lang="en-US" sz="1400" b="1" dirty="0"/>
              <a:t> </a:t>
            </a:r>
            <a:r>
              <a:rPr lang="en-US" sz="1400" b="1" dirty="0" err="1"/>
              <a:t>gravă</a:t>
            </a:r>
            <a:r>
              <a:rPr lang="en-US" sz="1400" b="1" dirty="0"/>
              <a:t> a </a:t>
            </a:r>
            <a:r>
              <a:rPr lang="en-US" sz="1400" b="1" dirty="0" err="1"/>
              <a:t>regulamentelor</a:t>
            </a:r>
            <a:r>
              <a:rPr lang="en-US" sz="1400" b="1" dirty="0"/>
              <a:t> </a:t>
            </a:r>
            <a:r>
              <a:rPr lang="en-US" sz="1400" b="1" dirty="0" err="1"/>
              <a:t>în</a:t>
            </a:r>
            <a:r>
              <a:rPr lang="en-US" sz="1400" b="1" dirty="0"/>
              <a:t> </a:t>
            </a:r>
            <a:r>
              <a:rPr lang="en-US" sz="1400" b="1" dirty="0" err="1"/>
              <a:t>vigoare</a:t>
            </a:r>
            <a:r>
              <a:rPr lang="en-US" sz="1400" b="1" dirty="0"/>
              <a:t>. </a:t>
            </a:r>
            <a:endParaRPr lang="ro-RO" sz="14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(</a:t>
            </a:r>
            <a:r>
              <a:rPr lang="en-US" sz="1400" b="1" dirty="0"/>
              <a:t>2) </a:t>
            </a:r>
            <a:r>
              <a:rPr lang="en-US" sz="1400" dirty="0" err="1"/>
              <a:t>Abaterea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b="1" dirty="0" err="1"/>
              <a:t>cercetată</a:t>
            </a:r>
            <a:r>
              <a:rPr lang="en-US" sz="1400" dirty="0"/>
              <a:t> de </a:t>
            </a:r>
            <a:r>
              <a:rPr lang="en-US" sz="1400" dirty="0" err="1"/>
              <a:t>Comisia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prevenirea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combaterea</a:t>
            </a:r>
            <a:r>
              <a:rPr lang="en-US" sz="1400" dirty="0"/>
              <a:t> </a:t>
            </a:r>
            <a:r>
              <a:rPr lang="en-US" sz="1400" dirty="0" err="1"/>
              <a:t>violenței</a:t>
            </a:r>
            <a:r>
              <a:rPr lang="en-US" sz="1400" dirty="0"/>
              <a:t>, a </a:t>
            </a:r>
            <a:r>
              <a:rPr lang="en-US" sz="1400" dirty="0" err="1"/>
              <a:t>faptelor</a:t>
            </a:r>
            <a:r>
              <a:rPr lang="en-US" sz="1400" dirty="0"/>
              <a:t> de </a:t>
            </a:r>
            <a:r>
              <a:rPr lang="en-US" sz="1400" dirty="0" err="1"/>
              <a:t>corupție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discriminării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promovarea</a:t>
            </a:r>
            <a:r>
              <a:rPr lang="en-US" sz="1400" dirty="0"/>
              <a:t> </a:t>
            </a:r>
            <a:r>
              <a:rPr lang="en-US" sz="1400" dirty="0" err="1"/>
              <a:t>interculturalității</a:t>
            </a:r>
            <a:r>
              <a:rPr lang="en-US" sz="1400" dirty="0"/>
              <a:t>, </a:t>
            </a:r>
            <a:r>
              <a:rPr lang="en-US" sz="1400" dirty="0" err="1"/>
              <a:t>constituită</a:t>
            </a:r>
            <a:r>
              <a:rPr lang="en-US" sz="1400" dirty="0"/>
              <a:t> la </a:t>
            </a:r>
            <a:r>
              <a:rPr lang="en-US" sz="1400" dirty="0" err="1"/>
              <a:t>nivelul</a:t>
            </a:r>
            <a:r>
              <a:rPr lang="en-US" sz="1400" dirty="0"/>
              <a:t>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de stat,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baza</a:t>
            </a:r>
            <a:r>
              <a:rPr lang="en-US" sz="1400" dirty="0"/>
              <a:t> </a:t>
            </a:r>
            <a:r>
              <a:rPr lang="en-US" sz="1400" dirty="0" err="1"/>
              <a:t>hotărârii</a:t>
            </a:r>
            <a:r>
              <a:rPr lang="en-US" sz="1400" dirty="0"/>
              <a:t>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, conform </a:t>
            </a:r>
            <a:r>
              <a:rPr lang="en-US" sz="1400" dirty="0" err="1"/>
              <a:t>prevederilor</a:t>
            </a:r>
            <a:r>
              <a:rPr lang="en-US" sz="1400" dirty="0"/>
              <a:t> </a:t>
            </a:r>
            <a:r>
              <a:rPr lang="en-US" sz="1400" dirty="0" err="1"/>
              <a:t>Regulamentului-cadru</a:t>
            </a:r>
            <a:r>
              <a:rPr lang="en-US" sz="1400" dirty="0"/>
              <a:t> de </a:t>
            </a:r>
            <a:r>
              <a:rPr lang="en-US" sz="1400" dirty="0" err="1"/>
              <a:t>organizare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funcționare</a:t>
            </a:r>
            <a:r>
              <a:rPr lang="en-US" sz="1400" dirty="0"/>
              <a:t> a </a:t>
            </a:r>
            <a:r>
              <a:rPr lang="en-US" sz="1400" dirty="0" err="1"/>
              <a:t>unităților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(ROFUIP), care </a:t>
            </a:r>
            <a:r>
              <a:rPr lang="en-US" sz="1400" b="1" dirty="0" err="1"/>
              <a:t>propune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sancțiunea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3) </a:t>
            </a:r>
            <a:r>
              <a:rPr lang="en-US" sz="1400" dirty="0" err="1">
                <a:solidFill>
                  <a:srgbClr val="FF0000"/>
                </a:solidFill>
              </a:rPr>
              <a:t>Sancțiunea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aprobată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profesoral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aplicată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profesorul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diriginte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și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directorul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4)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cazul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contestării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sancțiunii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aceasta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soluționată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consiliul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administrație</a:t>
            </a:r>
            <a:r>
              <a:rPr lang="en-US" sz="1400" dirty="0">
                <a:solidFill>
                  <a:srgbClr val="FF0000"/>
                </a:solidFill>
              </a:rPr>
              <a:t> al </a:t>
            </a:r>
            <a:r>
              <a:rPr lang="en-US" sz="1400" dirty="0" err="1">
                <a:solidFill>
                  <a:srgbClr val="FF0000"/>
                </a:solidFill>
              </a:rPr>
              <a:t>unității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învățământ</a:t>
            </a:r>
            <a:r>
              <a:rPr lang="en-US" sz="1400" dirty="0">
                <a:solidFill>
                  <a:srgbClr val="FF0000"/>
                </a:solidFill>
              </a:rPr>
              <a:t>. </a:t>
            </a:r>
            <a:endParaRPr lang="ro-RO" sz="1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5)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catalog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</a:t>
            </a:r>
            <a:r>
              <a:rPr lang="en-US" sz="1400" dirty="0" err="1"/>
              <a:t>matricol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procesul</a:t>
            </a:r>
            <a:r>
              <a:rPr lang="en-US" sz="1400" dirty="0"/>
              <a:t>-verbal </a:t>
            </a:r>
            <a:r>
              <a:rPr lang="en-US" sz="1400" dirty="0" err="1"/>
              <a:t>aferent</a:t>
            </a:r>
            <a:r>
              <a:rPr lang="en-US" sz="1400" dirty="0"/>
              <a:t> </a:t>
            </a:r>
            <a:r>
              <a:rPr lang="en-US" sz="1400" dirty="0" err="1"/>
              <a:t>sancțiunii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consemnat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registrul</a:t>
            </a:r>
            <a:r>
              <a:rPr lang="en-US" sz="1400" dirty="0"/>
              <a:t> de </a:t>
            </a:r>
            <a:r>
              <a:rPr lang="en-US" sz="1400" dirty="0" err="1"/>
              <a:t>procese-verbale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</a:t>
            </a:r>
            <a:r>
              <a:rPr lang="en-US" sz="1400" dirty="0" err="1"/>
              <a:t>clasei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al </a:t>
            </a:r>
            <a:r>
              <a:rPr lang="en-US" sz="1400" dirty="0" err="1"/>
              <a:t>consiliului</a:t>
            </a:r>
            <a:r>
              <a:rPr lang="en-US" sz="1400" dirty="0"/>
              <a:t> de </a:t>
            </a:r>
            <a:r>
              <a:rPr lang="en-US" sz="1400" dirty="0" err="1"/>
              <a:t>administrație</a:t>
            </a:r>
            <a:r>
              <a:rPr lang="en-US" sz="1400" dirty="0"/>
              <a:t> al </a:t>
            </a:r>
            <a:r>
              <a:rPr lang="en-US" sz="1400" dirty="0" err="1"/>
              <a:t>unității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6) </a:t>
            </a:r>
            <a:r>
              <a:rPr lang="en-US" sz="1400" dirty="0" err="1"/>
              <a:t>Sancțiunea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însoțită</a:t>
            </a:r>
            <a:r>
              <a:rPr lang="en-US" sz="1400" dirty="0"/>
              <a:t> de </a:t>
            </a:r>
            <a:r>
              <a:rPr lang="en-US" sz="1400" dirty="0" err="1"/>
              <a:t>scăderea</a:t>
            </a:r>
            <a:r>
              <a:rPr lang="en-US" sz="1400" dirty="0"/>
              <a:t> </a:t>
            </a:r>
            <a:r>
              <a:rPr lang="en-US" sz="1400" dirty="0" err="1"/>
              <a:t>notei</a:t>
            </a:r>
            <a:r>
              <a:rPr lang="en-US" sz="1400" dirty="0"/>
              <a:t> la </a:t>
            </a:r>
            <a:r>
              <a:rPr lang="en-US" sz="1400" dirty="0" err="1"/>
              <a:t>purtare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7) </a:t>
            </a:r>
            <a:r>
              <a:rPr lang="en-US" sz="1400" dirty="0" err="1">
                <a:solidFill>
                  <a:srgbClr val="FF0000"/>
                </a:solidFill>
              </a:rPr>
              <a:t>Documentul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referitor</a:t>
            </a:r>
            <a:r>
              <a:rPr lang="en-US" sz="1400" dirty="0">
                <a:solidFill>
                  <a:srgbClr val="FF0000"/>
                </a:solidFill>
              </a:rPr>
              <a:t> la </a:t>
            </a:r>
            <a:r>
              <a:rPr lang="en-US" sz="1400" dirty="0" err="1">
                <a:solidFill>
                  <a:srgbClr val="FF0000"/>
                </a:solidFill>
              </a:rPr>
              <a:t>suspendarea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înmânat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elevului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părintelui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reprezentantului</a:t>
            </a:r>
            <a:r>
              <a:rPr lang="en-US" sz="1400" dirty="0">
                <a:solidFill>
                  <a:srgbClr val="FF0000"/>
                </a:solidFill>
              </a:rPr>
              <a:t> legal, </a:t>
            </a:r>
            <a:r>
              <a:rPr lang="en-US" sz="1400" dirty="0" err="1">
                <a:solidFill>
                  <a:srgbClr val="FF0000"/>
                </a:solidFill>
              </a:rPr>
              <a:t>pentru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elevii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minori</a:t>
            </a:r>
            <a:r>
              <a:rPr lang="en-US" sz="1400" dirty="0">
                <a:solidFill>
                  <a:srgbClr val="FF0000"/>
                </a:solidFill>
              </a:rPr>
              <a:t>, personal, sub </a:t>
            </a:r>
            <a:r>
              <a:rPr lang="en-US" sz="1400" dirty="0" err="1">
                <a:solidFill>
                  <a:srgbClr val="FF0000"/>
                </a:solidFill>
              </a:rPr>
              <a:t>semnătură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situația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care </a:t>
            </a:r>
            <a:r>
              <a:rPr lang="en-US" sz="1400" dirty="0" err="1">
                <a:solidFill>
                  <a:srgbClr val="FF0000"/>
                </a:solidFill>
              </a:rPr>
              <a:t>acest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lucru</a:t>
            </a:r>
            <a:r>
              <a:rPr lang="en-US" sz="1400" dirty="0">
                <a:solidFill>
                  <a:srgbClr val="FF0000"/>
                </a:solidFill>
              </a:rPr>
              <a:t> nu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posibil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este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trimis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prin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poștă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sau</a:t>
            </a:r>
            <a:r>
              <a:rPr lang="en-US" sz="1400" dirty="0">
                <a:solidFill>
                  <a:srgbClr val="FF0000"/>
                </a:solidFill>
              </a:rPr>
              <a:t> e-mail, cu </a:t>
            </a:r>
            <a:r>
              <a:rPr lang="en-US" sz="1400" dirty="0" err="1">
                <a:solidFill>
                  <a:srgbClr val="FF0000"/>
                </a:solidFill>
              </a:rPr>
              <a:t>confirmare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primire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în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termen</a:t>
            </a:r>
            <a:r>
              <a:rPr lang="en-US" sz="1400" dirty="0">
                <a:solidFill>
                  <a:srgbClr val="FF0000"/>
                </a:solidFill>
              </a:rPr>
              <a:t> de 5 </a:t>
            </a:r>
            <a:r>
              <a:rPr lang="en-US" sz="1400" dirty="0" err="1">
                <a:solidFill>
                  <a:srgbClr val="FF0000"/>
                </a:solidFill>
              </a:rPr>
              <a:t>zile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lucrătoare</a:t>
            </a:r>
            <a:r>
              <a:rPr lang="en-US" sz="1400" dirty="0"/>
              <a:t>.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Art</a:t>
            </a:r>
            <a:r>
              <a:rPr lang="en-US" sz="1400" dirty="0"/>
              <a:t>. 24. — (1) </a:t>
            </a:r>
            <a:r>
              <a:rPr lang="en-US" sz="1400" dirty="0" err="1"/>
              <a:t>Exmatricularea</a:t>
            </a:r>
            <a:r>
              <a:rPr lang="en-US" sz="1400" dirty="0"/>
              <a:t> </a:t>
            </a:r>
            <a:r>
              <a:rPr lang="en-US" sz="1400" dirty="0" err="1"/>
              <a:t>constă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eliminarea</a:t>
            </a:r>
            <a:r>
              <a:rPr lang="en-US" sz="1400" dirty="0"/>
              <a:t> </a:t>
            </a:r>
            <a:r>
              <a:rPr lang="en-US" sz="1400" dirty="0" err="1"/>
              <a:t>elevului</a:t>
            </a:r>
            <a:r>
              <a:rPr lang="en-US" sz="1400" dirty="0"/>
              <a:t> din </a:t>
            </a:r>
            <a:r>
              <a:rPr lang="en-US" sz="1400" dirty="0" err="1"/>
              <a:t>unitatea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preuniversitar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care </a:t>
            </a:r>
            <a:r>
              <a:rPr lang="en-US" sz="1400" dirty="0" err="1"/>
              <a:t>acesta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înscris</a:t>
            </a:r>
            <a:r>
              <a:rPr lang="en-US" sz="1400" dirty="0"/>
              <a:t>, </a:t>
            </a:r>
            <a:r>
              <a:rPr lang="en-US" sz="1400" dirty="0" err="1"/>
              <a:t>până</a:t>
            </a:r>
            <a:r>
              <a:rPr lang="en-US" sz="1400" dirty="0"/>
              <a:t> la </a:t>
            </a:r>
            <a:r>
              <a:rPr lang="en-US" sz="1400" dirty="0" err="1"/>
              <a:t>sfârșitul</a:t>
            </a:r>
            <a:r>
              <a:rPr lang="en-US" sz="1400" dirty="0"/>
              <a:t> </a:t>
            </a:r>
            <a:r>
              <a:rPr lang="en-US" sz="1400" dirty="0" err="1"/>
              <a:t>anului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curs,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eliminarea</a:t>
            </a:r>
            <a:r>
              <a:rPr lang="en-US" sz="1400" dirty="0"/>
              <a:t> </a:t>
            </a:r>
            <a:r>
              <a:rPr lang="en-US" sz="1400" dirty="0" err="1"/>
              <a:t>definitivă</a:t>
            </a:r>
            <a:r>
              <a:rPr lang="en-US" sz="1400" dirty="0"/>
              <a:t>,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cazul</a:t>
            </a:r>
            <a:r>
              <a:rPr lang="en-US" sz="1400" dirty="0"/>
              <a:t> </a:t>
            </a:r>
            <a:r>
              <a:rPr lang="en-US" sz="1400" dirty="0" err="1"/>
              <a:t>exmatriculării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drept</a:t>
            </a:r>
            <a:r>
              <a:rPr lang="en-US" sz="1400" dirty="0"/>
              <a:t> de </a:t>
            </a:r>
            <a:r>
              <a:rPr lang="en-US" sz="1400" dirty="0" err="1"/>
              <a:t>reînscriere</a:t>
            </a:r>
            <a:r>
              <a:rPr lang="en-US" sz="1400" dirty="0"/>
              <a:t>. 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(</a:t>
            </a:r>
            <a:r>
              <a:rPr lang="en-US" sz="1400" dirty="0"/>
              <a:t>2) </a:t>
            </a:r>
            <a:r>
              <a:rPr lang="en-US" sz="1400" dirty="0" err="1"/>
              <a:t>Exmatricularea</a:t>
            </a:r>
            <a:r>
              <a:rPr lang="en-US" sz="1400" dirty="0"/>
              <a:t> </a:t>
            </a:r>
            <a:r>
              <a:rPr lang="en-US" sz="1400" dirty="0" err="1"/>
              <a:t>poate</a:t>
            </a:r>
            <a:r>
              <a:rPr lang="en-US" sz="1400" dirty="0"/>
              <a:t> fi: </a:t>
            </a:r>
            <a:endParaRPr lang="ro-RO" sz="14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US" sz="1400" dirty="0" err="1" smtClean="0"/>
              <a:t>exmatriculare</a:t>
            </a:r>
            <a:r>
              <a:rPr lang="en-US" sz="1400" dirty="0" smtClean="0"/>
              <a:t> </a:t>
            </a:r>
            <a:r>
              <a:rPr lang="en-US" sz="1400" dirty="0"/>
              <a:t>cu </a:t>
            </a:r>
            <a:r>
              <a:rPr lang="en-US" sz="1400" dirty="0" err="1"/>
              <a:t>drept</a:t>
            </a:r>
            <a:r>
              <a:rPr lang="en-US" sz="1400" dirty="0"/>
              <a:t> de </a:t>
            </a:r>
            <a:r>
              <a:rPr lang="en-US" sz="1400" dirty="0" err="1"/>
              <a:t>reînscriere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anul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următor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aceeași</a:t>
            </a:r>
            <a:r>
              <a:rPr lang="en-US" sz="1400" dirty="0"/>
              <a:t> </a:t>
            </a:r>
            <a:r>
              <a:rPr lang="en-US" sz="1400" dirty="0" err="1"/>
              <a:t>unitate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același</a:t>
            </a:r>
            <a:r>
              <a:rPr lang="en-US" sz="1400" dirty="0"/>
              <a:t> an de </a:t>
            </a:r>
            <a:r>
              <a:rPr lang="en-US" sz="1400" dirty="0" err="1"/>
              <a:t>studiu</a:t>
            </a:r>
            <a:r>
              <a:rPr lang="en-US" sz="1400" dirty="0"/>
              <a:t>; </a:t>
            </a:r>
            <a:endParaRPr lang="ro-RO" sz="14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US" sz="1400" dirty="0" err="1" smtClean="0"/>
              <a:t>exmatriculare</a:t>
            </a:r>
            <a:r>
              <a:rPr lang="en-US" sz="1400" dirty="0" smtClean="0"/>
              <a:t> </a:t>
            </a:r>
            <a:r>
              <a:rPr lang="en-US" sz="1400" dirty="0"/>
              <a:t>cu </a:t>
            </a:r>
            <a:r>
              <a:rPr lang="en-US" sz="1400" dirty="0" err="1"/>
              <a:t>drept</a:t>
            </a:r>
            <a:r>
              <a:rPr lang="en-US" sz="1400" dirty="0"/>
              <a:t> de </a:t>
            </a:r>
            <a:r>
              <a:rPr lang="en-US" sz="1400" dirty="0" err="1"/>
              <a:t>reînscriere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altă</a:t>
            </a:r>
            <a:r>
              <a:rPr lang="en-US" sz="1400" dirty="0"/>
              <a:t> </a:t>
            </a:r>
            <a:r>
              <a:rPr lang="en-US" sz="1400" dirty="0" err="1"/>
              <a:t>unitate</a:t>
            </a:r>
            <a:r>
              <a:rPr lang="en-US" sz="1400" dirty="0"/>
              <a:t> de </a:t>
            </a:r>
            <a:r>
              <a:rPr lang="en-US" sz="1400" dirty="0" err="1"/>
              <a:t>învățământ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anul</a:t>
            </a:r>
            <a:r>
              <a:rPr lang="en-US" sz="1400" dirty="0"/>
              <a:t> </a:t>
            </a:r>
            <a:r>
              <a:rPr lang="en-US" sz="1400" dirty="0" err="1"/>
              <a:t>școlar</a:t>
            </a:r>
            <a:r>
              <a:rPr lang="en-US" sz="1400" dirty="0"/>
              <a:t> </a:t>
            </a:r>
            <a:r>
              <a:rPr lang="en-US" sz="1400" dirty="0" err="1"/>
              <a:t>următor</a:t>
            </a:r>
            <a:r>
              <a:rPr lang="en-US" sz="1400" dirty="0"/>
              <a:t>; </a:t>
            </a:r>
            <a:endParaRPr lang="ro-RO" sz="14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lphaLcParenR"/>
            </a:pPr>
            <a:r>
              <a:rPr lang="en-US" sz="1400" dirty="0" err="1" smtClean="0"/>
              <a:t>exmatriculare</a:t>
            </a:r>
            <a:r>
              <a:rPr lang="en-US" sz="1400" dirty="0" smtClean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drept</a:t>
            </a:r>
            <a:r>
              <a:rPr lang="en-US" sz="1400" dirty="0"/>
              <a:t> de </a:t>
            </a:r>
            <a:r>
              <a:rPr lang="en-US" sz="1400" dirty="0" err="1"/>
              <a:t>reînscriere</a:t>
            </a:r>
            <a:r>
              <a:rPr lang="en-US" sz="1400" dirty="0"/>
              <a:t>,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elevii</a:t>
            </a:r>
            <a:r>
              <a:rPr lang="en-US" sz="1400" dirty="0"/>
              <a:t> din </a:t>
            </a:r>
            <a:r>
              <a:rPr lang="en-US" sz="1400" dirty="0" err="1"/>
              <a:t>învățământul</a:t>
            </a:r>
            <a:r>
              <a:rPr lang="en-US" sz="1400" dirty="0"/>
              <a:t> </a:t>
            </a:r>
            <a:r>
              <a:rPr lang="en-US" sz="1400" dirty="0" err="1"/>
              <a:t>postliceal</a:t>
            </a:r>
            <a:r>
              <a:rPr lang="en-US" sz="1400" dirty="0" smtClean="0"/>
              <a:t>.</a:t>
            </a:r>
            <a:endParaRPr lang="ro-RO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88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252</TotalTime>
  <Words>3722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STATUTUL ELEVULUI</vt:lpstr>
      <vt:lpstr>Drepturile elevilor</vt:lpstr>
      <vt:lpstr>Indatoririle elevilor</vt:lpstr>
      <vt:lpstr>Interdicții</vt:lpstr>
      <vt:lpstr>Sancționarea elevilor</vt:lpstr>
      <vt:lpstr>Procedura de aplicare a sancțiunilor- art 17-28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Procedura de sancționare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STATUTUL ELEVULUI</dc:title>
  <dc:creator>Utilizator</dc:creator>
  <cp:lastModifiedBy>Utilizator</cp:lastModifiedBy>
  <cp:revision>50</cp:revision>
  <dcterms:created xsi:type="dcterms:W3CDTF">2024-08-26T09:00:14Z</dcterms:created>
  <dcterms:modified xsi:type="dcterms:W3CDTF">2024-08-30T06:13:49Z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