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991350" cy="92805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6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9" name="AutoShape 8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0" name="AutoShape 9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1" name="AutoShape 10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3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3950" y="884238"/>
            <a:ext cx="4679950" cy="3505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9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1131888" y="228600"/>
            <a:ext cx="4108450" cy="242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12. Programmatic Database Access with ADO.NET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1130300" y="514350"/>
            <a:ext cx="1752600" cy="173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Summer 2004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8929688"/>
            <a:ext cx="1838325" cy="1254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6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© 2004 Microsoft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5081588" y="8878888"/>
            <a:ext cx="700087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457200" algn="l"/>
              </a:tabLst>
              <a:defRPr sz="10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12-</a:t>
            </a:r>
            <a:fld id="{B14F58E3-AB4D-46CC-A4C2-1BB5D07F5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1138238" y="4756150"/>
            <a:ext cx="4670425" cy="3803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0901983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734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734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734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2CAD371-4CAA-4FA3-8701-810DCECA62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50" name="Text Box 1"/>
          <p:cNvSpPr txBox="1">
            <a:spLocks noChangeArrowheads="1"/>
          </p:cNvSpPr>
          <p:nvPr/>
        </p:nvSpPr>
        <p:spPr bwMode="auto">
          <a:xfrm>
            <a:off x="1131888" y="228600"/>
            <a:ext cx="4125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200" b="0">
                <a:solidFill>
                  <a:srgbClr val="000000"/>
                </a:solidFill>
              </a:rPr>
              <a:t>12. Programmatic Database Access with ADO.NET</a:t>
            </a:r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1130300" y="514350"/>
            <a:ext cx="17700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000" b="0">
                <a:solidFill>
                  <a:srgbClr val="000000"/>
                </a:solidFill>
              </a:rPr>
              <a:t>Summer 2004</a:t>
            </a:r>
          </a:p>
        </p:txBody>
      </p:sp>
      <p:sp>
        <p:nvSpPr>
          <p:cNvPr id="57352" name="Text Box 3"/>
          <p:cNvSpPr txBox="1">
            <a:spLocks noChangeArrowheads="1"/>
          </p:cNvSpPr>
          <p:nvPr/>
        </p:nvSpPr>
        <p:spPr bwMode="auto">
          <a:xfrm>
            <a:off x="1143000" y="8929688"/>
            <a:ext cx="18557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600" b="0">
                <a:solidFill>
                  <a:srgbClr val="000000"/>
                </a:solidFill>
              </a:rPr>
              <a:t>© 2004 Microsoft</a:t>
            </a:r>
          </a:p>
        </p:txBody>
      </p:sp>
      <p:sp>
        <p:nvSpPr>
          <p:cNvPr id="57353" name="Text Box 4"/>
          <p:cNvSpPr txBox="1">
            <a:spLocks noChangeArrowheads="1"/>
          </p:cNvSpPr>
          <p:nvPr/>
        </p:nvSpPr>
        <p:spPr bwMode="auto">
          <a:xfrm>
            <a:off x="5081588" y="8878888"/>
            <a:ext cx="717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id-ID" sz="1000" b="0">
                <a:solidFill>
                  <a:srgbClr val="000000"/>
                </a:solidFill>
              </a:rPr>
              <a:t>12-</a:t>
            </a:r>
            <a:fld id="{C2F66BF4-A81C-4A18-BF0B-1BDC02138D32}" type="slidenum">
              <a:rPr lang="en-US" altLang="id-ID" sz="1000" b="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altLang="id-ID" sz="1000" b="0">
              <a:solidFill>
                <a:srgbClr val="000000"/>
              </a:solidFill>
            </a:endParaRPr>
          </a:p>
        </p:txBody>
      </p:sp>
      <p:sp>
        <p:nvSpPr>
          <p:cNvPr id="573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94237" cy="352266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758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758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758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EE58078D-B653-43FC-8A4F-C3E37247792E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75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861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861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861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481CDA8-0648-4422-8074-E3E1C47006D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86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963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963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963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F3AE9B7-DB69-4D03-A448-CEB3437144F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96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065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066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066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A4B3DF73-A6C8-46DF-A0CB-D4B36414C5B7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06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168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168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168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A7156B4F-77D5-4267-A725-9E0684E66799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16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270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270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270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0CAC793-C66B-4678-BBFA-38FC644484B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27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373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373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373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F4BF12C-2B3F-4D28-9769-DFA8715DD15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37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475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475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475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4EC0C57C-04A6-432A-A8A4-994AC003323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47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577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578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578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20D0E838-C45A-48B7-96F0-5F0A5C56EBC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57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680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680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680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17A2938-9C5E-44CA-B7CF-C8E7BBD1D17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68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837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837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837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9136BEF-6B63-436B-BF29-8B610560490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7887" cy="3516312"/>
          </a:xfrm>
          <a:solidFill>
            <a:srgbClr val="FFFFFF"/>
          </a:solidFill>
          <a:ln/>
        </p:spPr>
      </p:sp>
      <p:sp>
        <p:nvSpPr>
          <p:cNvPr id="583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81537" cy="3814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782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782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782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CC737F1-D17B-49EE-8126-1502EBFD7A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78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885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885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885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A672E01-486C-4DE4-93BC-8068E6464A0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88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987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987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987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47A4600D-CDDE-4C09-BC7C-E6B64D7CD8E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98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089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090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090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1680FDB-3412-4969-8C75-13ADB302419B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9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09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192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192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192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57D509C-B9F6-4445-A917-611B6242E88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19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294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294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294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065720F8-7490-4B3A-9628-411EA17D2B4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29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397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397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397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C4958EF2-D659-4D07-BFB0-D78C01A4935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39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499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499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499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2854747-06BA-4B4F-A21C-E6B468078367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49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601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602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602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8CAA73EC-28B9-4766-9297-5D846F54324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60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704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704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704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70F3579-6E30-45AB-B769-B62C51B42C73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70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939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939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939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46F8196-0EF2-4A8E-9F77-ADE344F3CF4B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593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806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806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806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C1B9330A-FF6F-4FA2-BB57-696C09CEEACA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80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909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909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909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6CA954ED-460C-425D-8227-DF8FDF6EB6D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90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011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011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011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1D4E0D9-2810-4333-82D3-27290C53EF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01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113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114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114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ED28616-C3CA-4EB0-9DA3-2047EB7EFDB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11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216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216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216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6A318CC-60E3-437B-8181-1F9B0CBD98F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318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318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318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680C73C-73ED-4B71-B57A-A5BBC45534A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31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421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421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421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7E555DC-D875-478D-8AF8-DBF430FA4D80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42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523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523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523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D06E9D4-E8DD-46F8-A941-5F25FCDF1D49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52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625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626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626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9D666CF-9B79-470B-AC48-9804E1BBA945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62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728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728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728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8E27736-DA23-472D-A94A-310645F2C39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72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144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144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144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2FFACB2B-87CA-449B-8D0F-552D87886CE3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14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246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246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95130A4-15FA-41D0-8277-DEEB38238E7A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24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349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349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349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8B14240-DB20-4B64-8585-C94F903545F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34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451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451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451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D22BBD7-FCAA-4090-993F-644A1C4464FE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45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553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554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554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07AA196-10FA-41EA-9403-323D853C604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55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656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656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656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42AA596-1265-4CEA-A3D2-4890D382CA1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65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AE9CE-31E5-4845-A1D6-6F7F6AA31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2D04F-F32E-4754-BB98-B1A253B2B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2CA7C-31F3-4768-BF79-F71FB9A394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79388"/>
            <a:ext cx="8004175" cy="844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7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0195A-F2CB-4D5C-B965-CB2CDC83B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4EBA-3FC2-48E5-A6D2-092B2EF50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BFCD8-F70A-42D9-9A52-01C858D003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5456-1A60-4C50-B42B-6F08FD8A0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EC30D-3A1C-4BC9-B83A-10160F3C8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70A86-DFB8-4607-9D30-2535E4B653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1A188-551D-45C4-9262-6E0A3232E5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9125" y="2815283"/>
            <a:ext cx="7905750" cy="30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4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</a:rPr>
              <a:t>RWD : RESPONSIVE WEB DESIGN</a:t>
            </a:r>
            <a:endParaRPr lang="id-ID" altLang="id-ID" sz="44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id-ID" sz="2600" b="0" dirty="0">
                <a:solidFill>
                  <a:srgbClr val="FF8D00"/>
                </a:solidFill>
                <a:latin typeface="Times New Roman" pitchFamily="16" charset="0"/>
              </a:rPr>
              <a:t> </a:t>
            </a:r>
            <a:endParaRPr lang="id-ID" altLang="id-ID" sz="2600" b="0" dirty="0">
              <a:solidFill>
                <a:srgbClr val="FF8D00"/>
              </a:solidFill>
              <a:latin typeface="Times New Roman" pitchFamily="16" charset="0"/>
            </a:endParaRPr>
          </a:p>
          <a:p>
            <a:pPr>
              <a:buClrTx/>
              <a:buFontTx/>
              <a:buNone/>
            </a:pPr>
            <a:endParaRPr lang="en-US" altLang="id-ID" sz="2600" b="0" dirty="0">
              <a:solidFill>
                <a:srgbClr val="FF8D00"/>
              </a:solidFill>
              <a:latin typeface="Times New Roman" pitchFamily="16" charset="0"/>
            </a:endParaRPr>
          </a:p>
          <a:p>
            <a:pPr>
              <a:buClrTx/>
              <a:buFontTx/>
              <a:buNone/>
            </a:pPr>
            <a:r>
              <a:rPr lang="id-ID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Nasrul, S.Pd.I,  S.Kom</a:t>
            </a:r>
            <a:r>
              <a:rPr lang="en-US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id-ID" sz="32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M.Kom</a:t>
            </a:r>
            <a:endParaRPr lang="en-US" altLang="id-ID" sz="32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id-ID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asrul</a:t>
            </a:r>
            <a:r>
              <a:rPr lang="en-US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@nurulfikri.ac.id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F9DC9-29A8-4D85-9A3D-FE226F7DE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76672"/>
            <a:ext cx="2020788" cy="20207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124024"/>
            <a:ext cx="8008937" cy="849312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altLang="id-ID" dirty="0"/>
              <a:t>RWD</a:t>
            </a:r>
            <a:endParaRPr lang="en-US" altLang="id-ID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41370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2000" b="0">
                <a:solidFill>
                  <a:srgbClr val="000000"/>
                </a:solidFill>
                <a:latin typeface="Calibri" pitchFamily="32" charset="0"/>
              </a:rPr>
              <a:t>Akses melalui smartphone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1148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74638" y="1190625"/>
            <a:ext cx="8594725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Antarmuka website mampu beradaptasi dengan browser berdasarkan ukuran layar, platform dan orientasi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3988"/>
            <a:ext cx="8229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107362" cy="1449412"/>
          </a:xfrm>
        </p:spPr>
        <p:txBody>
          <a:bodyPr>
            <a:normAutofit fontScale="90000"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 err="1"/>
              <a:t>Teknik</a:t>
            </a:r>
            <a:r>
              <a:rPr lang="en-US" altLang="id-ID" dirty="0"/>
              <a:t> </a:t>
            </a:r>
            <a:r>
              <a:rPr lang="en-US" altLang="id-ID" dirty="0" err="1"/>
              <a:t>Pengembangan</a:t>
            </a:r>
            <a:r>
              <a:rPr lang="en-US" altLang="id-ID" dirty="0"/>
              <a:t> RWD :: HTML5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85223" y="2204864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CSS3 Media Queries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Fluid-grid layouts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Fluid images and other 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Memungkinkan halaman web menggunakan aturan CSS yang berbeda sesuai karakteristik dari devices atau dan browser yang mengakses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 Secara spesifik CSS disesuaikan dengan: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Tinggi dan lebar devices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Tinggi dan lebar browser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Resolusi layar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Orientasi devices ( mobile / tablet : lanscape, potrait)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Spesifikasi : www.w3.org/TR/css3-mediaqueries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Style CSS: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body { background: red;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@media only screen and (max-width: 320px)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 body { background: orange;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Layar ukuran 0-320px: warna background akan orange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Layar ukuran lebih besar dari 320px akan merah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549275"/>
            <a:ext cx="8961438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Internal Style: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@media only screen and (max-width: 320px)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 /* kode css disini */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Eksternal Style link ke file CSS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</a:rPr>
              <a:t>     </a:t>
            </a: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&lt;link media="only screen and (max-width: 768px)"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href="css/tablet.css"rel="stylesheet"&gt;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Eksternal Style via @import file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@import url("css/tablet.css") only screen and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(max-width: 768px);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 : Breakpoint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25561"/>
              </p:ext>
            </p:extLst>
          </p:nvPr>
        </p:nvGraphicFramePr>
        <p:xfrm>
          <a:off x="539552" y="2276872"/>
          <a:ext cx="7745413" cy="3143250"/>
        </p:xfrm>
        <a:graphic>
          <a:graphicData uri="http://schemas.openxmlformats.org/drawingml/2006/table">
            <a:tbl>
              <a:tblPr/>
              <a:tblGrid>
                <a:gridCol w="387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Label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Layout Width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Smartphones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480px and below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Portrait Tables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480px to 768px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Landscape Tablets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768px to 940px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Default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940px and up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Large Screens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1210px and up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27000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Style CSS di desain sesuai partisi ukuran lebar 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103438"/>
            <a:ext cx="8705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189038"/>
            <a:ext cx="87788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57325"/>
            <a:ext cx="789146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15287" cy="855662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AGENDA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69925" y="1263650"/>
            <a:ext cx="7467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Apa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itu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 (RWD)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Teknik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CSS Media Queries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Fluid Grid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Fluid Image 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Proses </a:t>
            </a: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desain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web responsive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Responsive frameworks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Responsive frameworks : Bootstrap 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Let's Design !!!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 : Contoh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34944" y="1196752"/>
            <a:ext cx="92487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class="col-md-8"&gt;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class="col-md-4"&gt;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images ( Flexible Images )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74638" y="1189038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Gambar / Video ditampilkan secara proporsional sesuai devices yang mengakses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193925"/>
            <a:ext cx="8231187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images ( Resizable Images 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840163"/>
            <a:ext cx="4294187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391025"/>
            <a:ext cx="27955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82563" y="571500"/>
            <a:ext cx="813752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Hilangkan properti width dan height pada image: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  &lt;img src=”gambar.jpg”/&gt;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Styling CSS ukuran image yang resizable: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</a:rPr>
              <a:t>  </a:t>
            </a: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img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  max-width:100% ; height: auto;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Proses desain web responsive : Mobile First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74638" y="2276872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Buat</a:t>
            </a:r>
            <a:r>
              <a:rPr lang="en-US" altLang="id-ID" sz="3200" b="0" dirty="0">
                <a:solidFill>
                  <a:srgbClr val="000000"/>
                </a:solidFill>
              </a:rPr>
              <a:t> design web </a:t>
            </a:r>
            <a:r>
              <a:rPr lang="en-US" altLang="id-ID" sz="3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3200" b="0" dirty="0">
                <a:solidFill>
                  <a:srgbClr val="000000"/>
                </a:solidFill>
              </a:rPr>
              <a:t> mobile </a:t>
            </a:r>
            <a:r>
              <a:rPr lang="en-US" altLang="id-ID" sz="3200" b="0" dirty="0" err="1">
                <a:solidFill>
                  <a:srgbClr val="000000"/>
                </a:solidFill>
              </a:rPr>
              <a:t>terlebih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dahulu</a:t>
            </a:r>
            <a:r>
              <a:rPr lang="en-US" altLang="id-ID" sz="3200" b="0" dirty="0">
                <a:solidFill>
                  <a:srgbClr val="000000"/>
                </a:solidFill>
              </a:rPr>
              <a:t> (phone, phablet, tablet)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Gunakan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desain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3200" b="0" dirty="0">
                <a:solidFill>
                  <a:srgbClr val="000000"/>
                </a:solidFill>
              </a:rPr>
              <a:t> mobile </a:t>
            </a:r>
            <a:r>
              <a:rPr lang="en-US" altLang="id-ID" sz="3200" b="0" dirty="0" err="1">
                <a:solidFill>
                  <a:srgbClr val="000000"/>
                </a:solidFill>
              </a:rPr>
              <a:t>sebagai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acuan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membuat</a:t>
            </a:r>
            <a:r>
              <a:rPr lang="en-US" altLang="id-ID" sz="3200" b="0" dirty="0">
                <a:solidFill>
                  <a:srgbClr val="000000"/>
                </a:solidFill>
              </a:rPr>
              <a:t> design </a:t>
            </a:r>
            <a:r>
              <a:rPr lang="en-US" altLang="id-ID" sz="3200" b="0" dirty="0" err="1">
                <a:solidFill>
                  <a:srgbClr val="000000"/>
                </a:solidFill>
              </a:rPr>
              <a:t>utama</a:t>
            </a:r>
            <a:r>
              <a:rPr lang="en-US" altLang="id-ID" sz="3200" b="0" dirty="0">
                <a:solidFill>
                  <a:srgbClr val="000000"/>
                </a:solidFill>
              </a:rPr>
              <a:t> di Desktop Computer &amp; Laptop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Proses desain web responsive : Mobile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200" b="0" dirty="0">
                <a:solidFill>
                  <a:srgbClr val="000000"/>
                </a:solidFill>
              </a:rPr>
              <a:t>Mobile Layout: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Buat</a:t>
            </a:r>
            <a:r>
              <a:rPr lang="en-US" altLang="id-ID" sz="2200" b="0" dirty="0">
                <a:solidFill>
                  <a:srgbClr val="000000"/>
                </a:solidFill>
              </a:rPr>
              <a:t> link / </a:t>
            </a:r>
            <a:r>
              <a:rPr lang="en-US" altLang="id-ID" sz="2200" b="0" dirty="0" err="1">
                <a:solidFill>
                  <a:srgbClr val="000000"/>
                </a:solidFill>
              </a:rPr>
              <a:t>tombol</a:t>
            </a:r>
            <a:r>
              <a:rPr lang="en-US" altLang="id-ID" sz="2200" b="0" dirty="0">
                <a:solidFill>
                  <a:srgbClr val="000000"/>
                </a:solidFill>
              </a:rPr>
              <a:t>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cukup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besar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di </a:t>
            </a:r>
            <a:r>
              <a:rPr lang="en-US" altLang="id-ID" sz="2200" b="0" dirty="0" err="1">
                <a:solidFill>
                  <a:srgbClr val="000000"/>
                </a:solidFill>
              </a:rPr>
              <a:t>tekan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Tampilkan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informasi</a:t>
            </a:r>
            <a:r>
              <a:rPr lang="en-US" altLang="id-ID" sz="2200" b="0" dirty="0">
                <a:solidFill>
                  <a:srgbClr val="000000"/>
                </a:solidFill>
              </a:rPr>
              <a:t>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penting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dan</a:t>
            </a:r>
            <a:r>
              <a:rPr lang="en-US" altLang="id-ID" sz="2200" b="0" dirty="0">
                <a:solidFill>
                  <a:srgbClr val="000000"/>
                </a:solidFill>
              </a:rPr>
              <a:t> paling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penting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dari</a:t>
            </a:r>
            <a:r>
              <a:rPr lang="en-US" altLang="id-ID" sz="2200" b="0" dirty="0">
                <a:solidFill>
                  <a:srgbClr val="000000"/>
                </a:solidFill>
              </a:rPr>
              <a:t> website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Lupakan</a:t>
            </a:r>
            <a:r>
              <a:rPr lang="en-US" altLang="id-ID" sz="2200" b="0" dirty="0">
                <a:solidFill>
                  <a:srgbClr val="000000"/>
                </a:solidFill>
              </a:rPr>
              <a:t> Mouse </a:t>
            </a:r>
            <a:r>
              <a:rPr lang="en-US" altLang="id-ID" sz="2200" b="0" dirty="0" err="1">
                <a:solidFill>
                  <a:srgbClr val="000000"/>
                </a:solidFill>
              </a:rPr>
              <a:t>OnHover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Buat</a:t>
            </a:r>
            <a:r>
              <a:rPr lang="en-US" altLang="id-ID" sz="2200" b="0" dirty="0">
                <a:solidFill>
                  <a:srgbClr val="000000"/>
                </a:solidFill>
              </a:rPr>
              <a:t> menu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mudah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diakses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pengguna</a:t>
            </a: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200" b="0" dirty="0">
                <a:solidFill>
                  <a:srgbClr val="000000"/>
                </a:solidFill>
              </a:rPr>
              <a:t>Mobile Design: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>
                <a:solidFill>
                  <a:srgbClr val="000000"/>
                </a:solidFill>
              </a:rPr>
              <a:t>Prototype </a:t>
            </a:r>
            <a:r>
              <a:rPr lang="en-US" altLang="id-ID" sz="2200" b="0" dirty="0" err="1">
                <a:solidFill>
                  <a:srgbClr val="000000"/>
                </a:solidFill>
              </a:rPr>
              <a:t>lebih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berguna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dari</a:t>
            </a:r>
            <a:r>
              <a:rPr lang="en-US" altLang="id-ID" sz="2200" b="0" dirty="0">
                <a:solidFill>
                  <a:srgbClr val="000000"/>
                </a:solidFill>
              </a:rPr>
              <a:t> Mockup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Tidak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berkutan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dengan</a:t>
            </a:r>
            <a:r>
              <a:rPr lang="en-US" altLang="id-ID" sz="2200" b="0" dirty="0">
                <a:solidFill>
                  <a:srgbClr val="000000"/>
                </a:solidFill>
              </a:rPr>
              <a:t> Pixel Perfect Design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Jadikan</a:t>
            </a:r>
            <a:r>
              <a:rPr lang="en-US" altLang="id-ID" sz="2200" b="0" dirty="0">
                <a:solidFill>
                  <a:srgbClr val="000000"/>
                </a:solidFill>
              </a:rPr>
              <a:t> design </a:t>
            </a:r>
            <a:r>
              <a:rPr lang="en-US" altLang="id-ID" sz="2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2200" b="0" dirty="0">
                <a:solidFill>
                  <a:srgbClr val="000000"/>
                </a:solidFill>
              </a:rPr>
              <a:t> mobile </a:t>
            </a:r>
            <a:r>
              <a:rPr lang="en-US" altLang="id-ID" sz="2200" b="0" dirty="0" err="1">
                <a:solidFill>
                  <a:srgbClr val="000000"/>
                </a:solidFill>
              </a:rPr>
              <a:t>sebagai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acuan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membuat</a:t>
            </a:r>
            <a:r>
              <a:rPr lang="en-US" altLang="id-ID" sz="2200" b="0" dirty="0">
                <a:solidFill>
                  <a:srgbClr val="000000"/>
                </a:solidFill>
              </a:rPr>
              <a:t> large screen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74638" y="1189038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Kumpulan library DHTML yang mendukung pengembangan website dengan responsive web design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Framework meyediakan styling CSS yang mendukung teknik-teknik RWD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Framework dilengkapi dengan library JavaScript yang mendukung RWD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82563" y="731838"/>
            <a:ext cx="8594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54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32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http://www.responsivegridsystem.com/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http://titanthemes.com/titan-framework-a-css-framework-for-responsive-web-designs#!prettyPhoto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http://foundation.zurb.com/index.php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http://twitter.github.com/bootstrap/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http://html5boilerplate.com/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3200"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47194" y="260648"/>
            <a:ext cx="8249612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Framework: Bootstrap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FDEF9-286C-4AB6-BDDC-D5CEAB0F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5" y="1844824"/>
            <a:ext cx="8698250" cy="3643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676400"/>
            <a:ext cx="8494713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8463" y="1143000"/>
            <a:ext cx="51641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#1: Rich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1963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4297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#2: Popularity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74638" y="155575"/>
            <a:ext cx="8008937" cy="849313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APA ITU </a:t>
            </a:r>
            <a:r>
              <a:rPr lang="id-ID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RWD </a:t>
            </a: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?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Cara praktis membuat konten web anda agar tampil optimal dan sama baiknya ketika diakses oleh bermacam-macam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devices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273930" cy="339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7504" y="1036637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#3: Browser Support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920875"/>
            <a:ext cx="54006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#4: Icon set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03438"/>
            <a:ext cx="8564562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#5: Grid System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239963"/>
            <a:ext cx="84264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50947" y="135732"/>
            <a:ext cx="8008937" cy="137636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04788" y="16732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>
                <a:srgbClr val="595959"/>
              </a:buClr>
              <a:buSzPct val="25000"/>
              <a:buFont typeface="Wingdings" charset="2"/>
              <a:buChar char=""/>
            </a:pPr>
            <a:r>
              <a:rPr lang="en-US" altLang="id-ID" b="0">
                <a:solidFill>
                  <a:srgbClr val="595959"/>
                </a:solidFill>
                <a:latin typeface="News Gothic MT" charset="0"/>
              </a:rPr>
              <a:t>Buttons: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781175"/>
            <a:ext cx="58658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04788" y="2206625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Tabs: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04788" y="28924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Breadcrumb:</a:t>
            </a:r>
          </a:p>
        </p:txBody>
      </p:sp>
      <p:pic>
        <p:nvPicPr>
          <p:cNvPr id="49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06800"/>
            <a:ext cx="234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04788" y="3502025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Pagination:</a:t>
            </a:r>
          </a:p>
        </p:txBody>
      </p:sp>
      <p:pic>
        <p:nvPicPr>
          <p:cNvPr id="4916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4572000"/>
            <a:ext cx="79994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204788" y="40354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Alerts: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204788" y="48736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Progress bar:</a:t>
            </a:r>
          </a:p>
        </p:txBody>
      </p:sp>
      <p:pic>
        <p:nvPicPr>
          <p:cNvPr id="4916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514975"/>
            <a:ext cx="799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457200" y="1155700"/>
            <a:ext cx="7954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#6: 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1812925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#7: JavaScript / JQuery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92896"/>
            <a:ext cx="8325506" cy="39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#8: Component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828800"/>
            <a:ext cx="8961437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198" y="1676400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#9: Well Documentation &amp; Example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2492896"/>
            <a:ext cx="60848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Framework </a:t>
            </a:r>
            <a:r>
              <a:rPr lang="en-US" altLang="id-ID"/>
              <a:t>: Bootstrap</a:t>
            </a:r>
            <a:endParaRPr lang="en-US" altLang="id-ID" dirty="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54162"/>
            <a:ext cx="832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#10: </a:t>
            </a:r>
            <a:r>
              <a:rPr lang="en-US" altLang="id-ID" sz="2000" b="0" dirty="0">
                <a:solidFill>
                  <a:srgbClr val="000000"/>
                </a:solidFill>
                <a:latin typeface="News Gothic MT" charset="0"/>
              </a:rPr>
              <a:t>Integration with Server Side Program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11162" y="2080635"/>
            <a:ext cx="84121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9775" indent="-2825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PHP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Framework </a:t>
            </a:r>
            <a:r>
              <a:rPr lang="en-US" altLang="id-ID" sz="2600" b="0">
                <a:solidFill>
                  <a:srgbClr val="000000"/>
                </a:solidFill>
              </a:rPr>
              <a:t>: Laravel, Yii </a:t>
            </a:r>
            <a:r>
              <a:rPr lang="en-US" altLang="id-ID" sz="2600" b="0" dirty="0">
                <a:solidFill>
                  <a:srgbClr val="000000"/>
                </a:solidFill>
              </a:rPr>
              <a:t>Framework, CI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Java Web ( Servlet / JSP )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Framework : Spring, Tapestry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ASP.NET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ASP.NET MVC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Ruby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11162" y="2071687"/>
            <a:ext cx="832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#11: Integration with CMS Themes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65125" y="2852936"/>
            <a:ext cx="84121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</a:rPr>
              <a:t>Joomla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Wordpress</a:t>
            </a:r>
            <a:endParaRPr lang="en-US" altLang="id-ID" sz="3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</a:rPr>
              <a:t>Drupal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Let's Design !!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46238"/>
            <a:ext cx="3168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3675"/>
            <a:ext cx="36576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920875"/>
            <a:ext cx="695007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Web Design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2193925"/>
            <a:ext cx="768191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Smartphone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Tablet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Notebook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Netbook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Monitor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TV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Web glasses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b="0">
              <a:solidFill>
                <a:srgbClr val="000000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Desain dan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coding</a:t>
            </a: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website yang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responsive</a:t>
            </a: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terhadap: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worlwildlife.org : desktop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7363"/>
            <a:ext cx="82296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28575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alibri" pitchFamily="32" charset="0"/>
              </a:rPr>
              <a:t>Tablet:</a:t>
            </a:r>
          </a:p>
          <a:p>
            <a:pPr algn="ctr"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alibri" pitchFamily="32" charset="0"/>
              </a:rPr>
              <a:t>worlwildlife.org 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89038"/>
            <a:ext cx="51212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worlwildlife.org :</a:t>
            </a:r>
          </a:p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 smartphone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006475"/>
            <a:ext cx="338296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/>
            <a:r>
              <a:rPr lang="en-US" altLang="id-ID" sz="2000" b="0">
                <a:solidFill>
                  <a:srgbClr val="000000"/>
                </a:solidFill>
                <a:latin typeface="Calibri" pitchFamily="32" charset="0"/>
              </a:rPr>
              <a:t>Posisi Navigasi di kiri: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46238"/>
            <a:ext cx="85042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267493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Dilayar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800x600: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Navigasi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pindah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ke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atas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(top)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35" y="1096962"/>
            <a:ext cx="576103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7018</TotalTime>
  <Words>1552</Words>
  <Application>Microsoft Office PowerPoint</Application>
  <PresentationFormat>On-screen Show (4:3)</PresentationFormat>
  <Paragraphs>354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Courier 10 Pitch</vt:lpstr>
      <vt:lpstr>Courier New</vt:lpstr>
      <vt:lpstr>Georgia</vt:lpstr>
      <vt:lpstr>Gill Sans</vt:lpstr>
      <vt:lpstr>News Gothic MT</vt:lpstr>
      <vt:lpstr>Times New Roman</vt:lpstr>
      <vt:lpstr>Trebuchet MS</vt:lpstr>
      <vt:lpstr>Wingdings</vt:lpstr>
      <vt:lpstr>Slipstream</vt:lpstr>
      <vt:lpstr>PowerPoint Presentation</vt:lpstr>
      <vt:lpstr>AGENDA</vt:lpstr>
      <vt:lpstr>APA ITU RWD ?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RWD</vt:lpstr>
      <vt:lpstr>Responsive Web Design</vt:lpstr>
      <vt:lpstr>Teknik Pengembangan RWD :: HTML5</vt:lpstr>
      <vt:lpstr>CSS3 Media Queries</vt:lpstr>
      <vt:lpstr>CSS3 Media Queries</vt:lpstr>
      <vt:lpstr>CSS3 Media Queries</vt:lpstr>
      <vt:lpstr>CSS3 Media Queries : Breakpoint</vt:lpstr>
      <vt:lpstr>Fluid Grid Layouts</vt:lpstr>
      <vt:lpstr>Fluid Grid Layouts</vt:lpstr>
      <vt:lpstr>Fluid Grid Layouts</vt:lpstr>
      <vt:lpstr>Fluid Grid Layouts : Contoh</vt:lpstr>
      <vt:lpstr>Fluid images ( Flexible Images )</vt:lpstr>
      <vt:lpstr>Fluid images ( Resizable Images )</vt:lpstr>
      <vt:lpstr>Proses desain web responsive : Mobile First</vt:lpstr>
      <vt:lpstr>Proses desain web responsive : Mobile</vt:lpstr>
      <vt:lpstr>Responsive Framework</vt:lpstr>
      <vt:lpstr>Responsive Framework</vt:lpstr>
      <vt:lpstr>Responsive Framework: Bootstrap</vt:lpstr>
      <vt:lpstr>Responsive Framework : Bootstrap</vt:lpstr>
      <vt:lpstr>Responsive Framework : Bootstrap</vt:lpstr>
      <vt:lpstr>Responsive Framework : Twitter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Twitter Bootstrap</vt:lpstr>
      <vt:lpstr>Let's Design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Programmatic Database Access with ADO.NET</dc:title>
  <dc:creator>Joe Hummel for Microsoft</dc:creator>
  <cp:lastModifiedBy>nasrul</cp:lastModifiedBy>
  <cp:revision>2017</cp:revision>
  <cp:lastPrinted>2001-12-20T19:53:13Z</cp:lastPrinted>
  <dcterms:created xsi:type="dcterms:W3CDTF">1999-07-01T05:01:02Z</dcterms:created>
  <dcterms:modified xsi:type="dcterms:W3CDTF">2021-03-18T09:05:21Z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Interface</vt:lpwstr>
  </property>
</Properties>
</file>