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746BCE-4B97-4680-9251-0B9DE60EED57}">
  <a:tblStyle styleId="{36746BCE-4B97-4680-9251-0B9DE60EE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abb3552c1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fabb3552c1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abb3552c1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abb3552c1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abb3552c1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fabb3552c1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abb3552c1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fabb3552c1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abb3552c1_3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fabb3552c1_3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abb3552c1_3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fabb3552c1_3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abb3552c1_3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fabb3552c1_3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fabb3552c1_3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fabb3552c1_3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658857269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f658857269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658857269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gf658857269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fabb3552c1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fabb3552c1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65885726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f65885726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abb3552c1_3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fabb3552c1_3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fabb3552c1_3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fabb3552c1_3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fabb3552c1_3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fabb3552c1_3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abb3552c1_3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fabb3552c1_3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fabb3552c1_3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fabb3552c1_3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fabb3552c1_3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gfabb3552c1_3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fabb3552c1_3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fabb3552c1_3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fabb3552c1_3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gfabb3552c1_3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fb0f789bf1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gfb0f789bf1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fcb230bc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fcb230bc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cb230bc49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gfcb230bc49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fcb230bc4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gfcb230bc4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fb0f789bf1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fb0f789bf1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fb0f789bf1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gfb0f789bf1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fabb3552c1_9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fabb3552c1_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fabb3552c1_9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gfabb3552c1_9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fabb3552c1_9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gfabb3552c1_9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fabb3552c1_9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gfabb3552c1_9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fabb3552c1_9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gfabb3552c1_9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fabb3552c1_3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gfabb3552c1_3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fabb3552c1_3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gfabb3552c1_3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fabb3552c1_3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gfabb3552c1_3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fabb3552c1_3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gfabb3552c1_3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fabb3552c1_3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gfabb3552c1_3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fabb3552c1_3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gfabb3552c1_3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fabb3552c1_3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gfabb3552c1_3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fabb3552c1_3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gfabb3552c1_3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fb0f789bf1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gfb0f789bf1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f658857269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gf658857269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ad5c048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gfad5c048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fb0f789bf1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gfb0f789bf1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fabb3552c1_3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gfabb3552c1_3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fcb230bc49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gfcb230bc49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fabb3552c1_3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gfabb3552c1_3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fcb230bc49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gfcb230bc49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fabb3552c1_3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gfabb3552c1_3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fabb3552c1_3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gfabb3552c1_3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fabb3552c1_3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gfabb3552c1_3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f65885726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gf65885726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f6588572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gf6588572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f658857269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gf658857269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f658857269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gf658857269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f658857269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gf658857269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f658857269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gf658857269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f658857269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gf658857269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abb3552c1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fabb3552c1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f65885726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gf65885726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f6588572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gf6588572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65885726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gf6588572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fcb230bc4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gfcb230bc4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f65885726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gf65885726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f65885726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gf65885726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abb3552c1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fabb3552c1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/>
          <p:nvPr/>
        </p:nvSpPr>
        <p:spPr>
          <a:xfrm>
            <a:off x="2329495" y="2559050"/>
            <a:ext cx="7497129" cy="13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안경집</a:t>
            </a:r>
            <a:r>
              <a:rPr lang="en-US" sz="45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 : 엄윤섭 / 팀원 : 서민종, 이찬우, 이채윤, 조진욱, 한수연</a:t>
            </a:r>
            <a:endParaRPr sz="13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2" name="Google Shape;392;p16"/>
          <p:cNvCxnSpPr/>
          <p:nvPr/>
        </p:nvCxnSpPr>
        <p:spPr>
          <a:xfrm>
            <a:off x="7552417" y="2520950"/>
            <a:ext cx="1080000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3" name="Google Shape;393;p16"/>
          <p:cNvSpPr/>
          <p:nvPr/>
        </p:nvSpPr>
        <p:spPr>
          <a:xfrm>
            <a:off x="7306902" y="2463918"/>
            <a:ext cx="114065" cy="114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6968764" y="2463918"/>
            <a:ext cx="114065" cy="114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5" name="Google Shape;395;p16"/>
          <p:cNvCxnSpPr/>
          <p:nvPr/>
        </p:nvCxnSpPr>
        <p:spPr>
          <a:xfrm>
            <a:off x="7152367" y="2520950"/>
            <a:ext cx="86633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카테고리 선택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0" name="Google Shape;510;p2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11" name="Google Shape;511;p25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512" name="Google Shape;512;p25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1-2. 세부 카테고리 선택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4" name="Google Shape;514;p25"/>
          <p:cNvSpPr txBox="1"/>
          <p:nvPr/>
        </p:nvSpPr>
        <p:spPr>
          <a:xfrm>
            <a:off x="2848675" y="50758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3390050" y="4564450"/>
            <a:ext cx="4409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u.이전 단계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6" name="Google Shape;516;p25"/>
          <p:cNvGraphicFramePr/>
          <p:nvPr/>
        </p:nvGraphicFramePr>
        <p:xfrm>
          <a:off x="3519250" y="26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2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1.라운드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5.보잉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2.스퀘어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6.캣아이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3.하금테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7.기타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4.믹스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목록 보기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2" name="Google Shape;522;p2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23" name="Google Shape;523;p26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524" name="Google Shape;524;p2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1-2. 카테고리 목록 보기 - 라운드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6" name="Google Shape;526;p26"/>
          <p:cNvSpPr txBox="1"/>
          <p:nvPr/>
        </p:nvSpPr>
        <p:spPr>
          <a:xfrm>
            <a:off x="2848675" y="53215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7" name="Google Shape;527;p26"/>
          <p:cNvGraphicFramePr/>
          <p:nvPr/>
        </p:nvGraphicFramePr>
        <p:xfrm>
          <a:off x="2475938" y="2848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안경규격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8" name="Google Shape;528;p26"/>
          <p:cNvSpPr txBox="1"/>
          <p:nvPr/>
        </p:nvSpPr>
        <p:spPr>
          <a:xfrm>
            <a:off x="3528050" y="4575425"/>
            <a:ext cx="45891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1.검색 2.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s.정렬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단계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m.메인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q.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검색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4" name="Google Shape;534;p2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5" name="Google Shape;535;p27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536" name="Google Shape;536;p2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1-3. 통합 검색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8" name="Google Shape;538;p27"/>
          <p:cNvSpPr txBox="1"/>
          <p:nvPr/>
        </p:nvSpPr>
        <p:spPr>
          <a:xfrm>
            <a:off x="3307475" y="4843925"/>
            <a:ext cx="4675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1.검색 조건 추가 2.검색어 입력 3.검색 실행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2848613" y="58494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3589175" y="5346675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3589163" y="2462925"/>
            <a:ext cx="4111800" cy="212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1. 쉐입: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2. 소재: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3. 브랜드: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4. 가격(최소):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(최대):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5. 규격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(알 가로직경/브릿지 길이/다리 길이)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(최소):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(최대):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조건 추가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7" name="Google Shape;547;p2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48" name="Google Shape;548;p28"/>
          <p:cNvGrpSpPr/>
          <p:nvPr/>
        </p:nvGrpSpPr>
        <p:grpSpPr>
          <a:xfrm>
            <a:off x="1845916" y="1562301"/>
            <a:ext cx="2678954" cy="4667529"/>
            <a:chOff x="361166" y="1637751"/>
            <a:chExt cx="2678954" cy="4667529"/>
          </a:xfrm>
        </p:grpSpPr>
        <p:grpSp>
          <p:nvGrpSpPr>
            <p:cNvPr id="549" name="Google Shape;549;p28"/>
            <p:cNvGrpSpPr/>
            <p:nvPr/>
          </p:nvGrpSpPr>
          <p:grpSpPr>
            <a:xfrm>
              <a:off x="361166" y="1637751"/>
              <a:ext cx="2678954" cy="4667529"/>
              <a:chOff x="859800" y="1535375"/>
              <a:chExt cx="4206900" cy="4964400"/>
            </a:xfrm>
          </p:grpSpPr>
          <p:sp>
            <p:nvSpPr>
              <p:cNvPr id="550" name="Google Shape;550;p28"/>
              <p:cNvSpPr/>
              <p:nvPr/>
            </p:nvSpPr>
            <p:spPr>
              <a:xfrm>
                <a:off x="859800" y="1535375"/>
                <a:ext cx="42069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 txBox="1"/>
              <p:nvPr/>
            </p:nvSpPr>
            <p:spPr>
              <a:xfrm>
                <a:off x="990455" y="1946025"/>
                <a:ext cx="2588100" cy="52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Malgun Gothic"/>
                    <a:ea typeface="Malgun Gothic"/>
                    <a:cs typeface="Malgun Gothic"/>
                    <a:sym typeface="Malgun Gothic"/>
                  </a:rPr>
                  <a:t>1-3-1. 쉐입</a:t>
                </a:r>
                <a:endParaRPr sz="2000" b="1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52" name="Google Shape;552;p28"/>
            <p:cNvSpPr txBox="1"/>
            <p:nvPr/>
          </p:nvSpPr>
          <p:spPr>
            <a:xfrm>
              <a:off x="851050" y="2809900"/>
              <a:ext cx="16992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1. 라운드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2. 스퀘어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3. 하금테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4. 믹스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5. 보잉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28"/>
            <p:cNvSpPr txBox="1"/>
            <p:nvPr/>
          </p:nvSpPr>
          <p:spPr>
            <a:xfrm>
              <a:off x="807700" y="4576800"/>
              <a:ext cx="17859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u.이전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28"/>
            <p:cNvSpPr txBox="1"/>
            <p:nvPr/>
          </p:nvSpPr>
          <p:spPr>
            <a:xfrm>
              <a:off x="644192" y="5266400"/>
              <a:ext cx="21129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 : 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5" name="Google Shape;555;p28"/>
          <p:cNvGrpSpPr/>
          <p:nvPr/>
        </p:nvGrpSpPr>
        <p:grpSpPr>
          <a:xfrm>
            <a:off x="4921704" y="1562301"/>
            <a:ext cx="2678954" cy="4667529"/>
            <a:chOff x="361166" y="1637751"/>
            <a:chExt cx="2678954" cy="4667529"/>
          </a:xfrm>
        </p:grpSpPr>
        <p:grpSp>
          <p:nvGrpSpPr>
            <p:cNvPr id="556" name="Google Shape;556;p28"/>
            <p:cNvGrpSpPr/>
            <p:nvPr/>
          </p:nvGrpSpPr>
          <p:grpSpPr>
            <a:xfrm>
              <a:off x="361166" y="1637751"/>
              <a:ext cx="2678954" cy="4667529"/>
              <a:chOff x="859800" y="1535375"/>
              <a:chExt cx="4206900" cy="4964400"/>
            </a:xfrm>
          </p:grpSpPr>
          <p:sp>
            <p:nvSpPr>
              <p:cNvPr id="557" name="Google Shape;557;p28"/>
              <p:cNvSpPr/>
              <p:nvPr/>
            </p:nvSpPr>
            <p:spPr>
              <a:xfrm>
                <a:off x="859800" y="1535375"/>
                <a:ext cx="42069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 txBox="1"/>
              <p:nvPr/>
            </p:nvSpPr>
            <p:spPr>
              <a:xfrm>
                <a:off x="990455" y="1946025"/>
                <a:ext cx="2588100" cy="52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Malgun Gothic"/>
                    <a:ea typeface="Malgun Gothic"/>
                    <a:cs typeface="Malgun Gothic"/>
                    <a:sym typeface="Malgun Gothic"/>
                  </a:rPr>
                  <a:t>1-3-1. 소재</a:t>
                </a:r>
                <a:endParaRPr sz="2000" b="1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59" name="Google Shape;559;p28"/>
            <p:cNvSpPr txBox="1"/>
            <p:nvPr/>
          </p:nvSpPr>
          <p:spPr>
            <a:xfrm>
              <a:off x="851050" y="2809900"/>
              <a:ext cx="16992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1. 무테/반무테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2. 메탈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3. 뿔테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4. 투명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p28"/>
            <p:cNvSpPr txBox="1"/>
            <p:nvPr/>
          </p:nvSpPr>
          <p:spPr>
            <a:xfrm>
              <a:off x="807700" y="4576800"/>
              <a:ext cx="17859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u.이전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644192" y="5266400"/>
              <a:ext cx="21129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 : 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2" name="Google Shape;562;p28"/>
          <p:cNvSpPr/>
          <p:nvPr/>
        </p:nvSpPr>
        <p:spPr>
          <a:xfrm>
            <a:off x="4637038" y="3568475"/>
            <a:ext cx="172500" cy="25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7712800" y="3568475"/>
            <a:ext cx="172500" cy="25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11129125" y="2419075"/>
            <a:ext cx="172500" cy="25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28"/>
          <p:cNvGrpSpPr/>
          <p:nvPr/>
        </p:nvGrpSpPr>
        <p:grpSpPr>
          <a:xfrm>
            <a:off x="7997479" y="1562301"/>
            <a:ext cx="2678954" cy="4667529"/>
            <a:chOff x="361166" y="1637751"/>
            <a:chExt cx="2678954" cy="4667529"/>
          </a:xfrm>
        </p:grpSpPr>
        <p:grpSp>
          <p:nvGrpSpPr>
            <p:cNvPr id="566" name="Google Shape;566;p28"/>
            <p:cNvGrpSpPr/>
            <p:nvPr/>
          </p:nvGrpSpPr>
          <p:grpSpPr>
            <a:xfrm>
              <a:off x="361166" y="1637751"/>
              <a:ext cx="2678954" cy="4667529"/>
              <a:chOff x="859800" y="1535375"/>
              <a:chExt cx="4206900" cy="4964400"/>
            </a:xfrm>
          </p:grpSpPr>
          <p:sp>
            <p:nvSpPr>
              <p:cNvPr id="567" name="Google Shape;567;p28"/>
              <p:cNvSpPr/>
              <p:nvPr/>
            </p:nvSpPr>
            <p:spPr>
              <a:xfrm>
                <a:off x="859800" y="1535375"/>
                <a:ext cx="42069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 txBox="1"/>
              <p:nvPr/>
            </p:nvSpPr>
            <p:spPr>
              <a:xfrm>
                <a:off x="990446" y="1946031"/>
                <a:ext cx="3010200" cy="52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Malgun Gothic"/>
                    <a:ea typeface="Malgun Gothic"/>
                    <a:cs typeface="Malgun Gothic"/>
                    <a:sym typeface="Malgun Gothic"/>
                  </a:rPr>
                  <a:t>1-3-1. 브랜드</a:t>
                </a:r>
                <a:endParaRPr sz="2000" b="1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9" name="Google Shape;569;p28"/>
            <p:cNvSpPr txBox="1"/>
            <p:nvPr/>
          </p:nvSpPr>
          <p:spPr>
            <a:xfrm>
              <a:off x="807700" y="4576800"/>
              <a:ext cx="17859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u.이전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p28"/>
            <p:cNvSpPr txBox="1"/>
            <p:nvPr/>
          </p:nvSpPr>
          <p:spPr>
            <a:xfrm>
              <a:off x="644192" y="5266400"/>
              <a:ext cx="21129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 : 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851050" y="2809900"/>
              <a:ext cx="16992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1. 올리버피플스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2. 레이밴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3. 버버리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4. 구찌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5. 샤넬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조건 추가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7" name="Google Shape;577;p2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78" name="Google Shape;578;p29"/>
          <p:cNvGrpSpPr/>
          <p:nvPr/>
        </p:nvGrpSpPr>
        <p:grpSpPr>
          <a:xfrm>
            <a:off x="3019101" y="1591045"/>
            <a:ext cx="2678954" cy="2151075"/>
            <a:chOff x="859761" y="1535375"/>
            <a:chExt cx="4206900" cy="4964400"/>
          </a:xfrm>
        </p:grpSpPr>
        <p:sp>
          <p:nvSpPr>
            <p:cNvPr id="579" name="Google Shape;579;p29"/>
            <p:cNvSpPr/>
            <p:nvPr/>
          </p:nvSpPr>
          <p:spPr>
            <a:xfrm>
              <a:off x="859761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 txBox="1"/>
            <p:nvPr/>
          </p:nvSpPr>
          <p:spPr>
            <a:xfrm>
              <a:off x="990452" y="1946044"/>
              <a:ext cx="33750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1-3-1. 최소 가격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1" name="Google Shape;581;p29"/>
          <p:cNvSpPr txBox="1"/>
          <p:nvPr/>
        </p:nvSpPr>
        <p:spPr>
          <a:xfrm>
            <a:off x="3465659" y="2466662"/>
            <a:ext cx="1785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9"/>
          <p:cNvSpPr txBox="1"/>
          <p:nvPr/>
        </p:nvSpPr>
        <p:spPr>
          <a:xfrm>
            <a:off x="3302151" y="3131111"/>
            <a:ext cx="211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3" name="Google Shape;583;p29"/>
          <p:cNvGrpSpPr/>
          <p:nvPr/>
        </p:nvGrpSpPr>
        <p:grpSpPr>
          <a:xfrm>
            <a:off x="3019101" y="4107495"/>
            <a:ext cx="2678954" cy="2151075"/>
            <a:chOff x="859761" y="1535375"/>
            <a:chExt cx="4206900" cy="4964400"/>
          </a:xfrm>
        </p:grpSpPr>
        <p:sp>
          <p:nvSpPr>
            <p:cNvPr id="584" name="Google Shape;584;p29"/>
            <p:cNvSpPr/>
            <p:nvPr/>
          </p:nvSpPr>
          <p:spPr>
            <a:xfrm>
              <a:off x="859761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 txBox="1"/>
            <p:nvPr/>
          </p:nvSpPr>
          <p:spPr>
            <a:xfrm>
              <a:off x="990452" y="1946044"/>
              <a:ext cx="33750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1-3-1. 최대 가격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6" name="Google Shape;586;p29"/>
          <p:cNvSpPr txBox="1"/>
          <p:nvPr/>
        </p:nvSpPr>
        <p:spPr>
          <a:xfrm>
            <a:off x="3465659" y="4983112"/>
            <a:ext cx="1785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29"/>
          <p:cNvSpPr txBox="1"/>
          <p:nvPr/>
        </p:nvSpPr>
        <p:spPr>
          <a:xfrm>
            <a:off x="3302151" y="5647561"/>
            <a:ext cx="211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29"/>
          <p:cNvSpPr/>
          <p:nvPr/>
        </p:nvSpPr>
        <p:spPr>
          <a:xfrm rot="5405968">
            <a:off x="4272345" y="3797079"/>
            <a:ext cx="172800" cy="25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29"/>
          <p:cNvGrpSpPr/>
          <p:nvPr/>
        </p:nvGrpSpPr>
        <p:grpSpPr>
          <a:xfrm>
            <a:off x="7265551" y="1591033"/>
            <a:ext cx="2678954" cy="2151075"/>
            <a:chOff x="859761" y="1535375"/>
            <a:chExt cx="4206900" cy="4964400"/>
          </a:xfrm>
        </p:grpSpPr>
        <p:sp>
          <p:nvSpPr>
            <p:cNvPr id="590" name="Google Shape;590;p29"/>
            <p:cNvSpPr/>
            <p:nvPr/>
          </p:nvSpPr>
          <p:spPr>
            <a:xfrm>
              <a:off x="859761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 txBox="1"/>
            <p:nvPr/>
          </p:nvSpPr>
          <p:spPr>
            <a:xfrm>
              <a:off x="990452" y="1946044"/>
              <a:ext cx="33750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1-3-1. 최소 규격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2" name="Google Shape;592;p29"/>
          <p:cNvSpPr txBox="1"/>
          <p:nvPr/>
        </p:nvSpPr>
        <p:spPr>
          <a:xfrm>
            <a:off x="7712109" y="2466649"/>
            <a:ext cx="1785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7548601" y="3131098"/>
            <a:ext cx="211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4" name="Google Shape;594;p29"/>
          <p:cNvGrpSpPr/>
          <p:nvPr/>
        </p:nvGrpSpPr>
        <p:grpSpPr>
          <a:xfrm>
            <a:off x="7265551" y="4107483"/>
            <a:ext cx="2678954" cy="2151075"/>
            <a:chOff x="859761" y="1535375"/>
            <a:chExt cx="4206900" cy="4964400"/>
          </a:xfrm>
        </p:grpSpPr>
        <p:sp>
          <p:nvSpPr>
            <p:cNvPr id="595" name="Google Shape;595;p29"/>
            <p:cNvSpPr/>
            <p:nvPr/>
          </p:nvSpPr>
          <p:spPr>
            <a:xfrm>
              <a:off x="859761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 txBox="1"/>
            <p:nvPr/>
          </p:nvSpPr>
          <p:spPr>
            <a:xfrm>
              <a:off x="990452" y="1946044"/>
              <a:ext cx="3375000" cy="11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1-3-1. 최대 규격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7" name="Google Shape;597;p29"/>
          <p:cNvSpPr txBox="1"/>
          <p:nvPr/>
        </p:nvSpPr>
        <p:spPr>
          <a:xfrm>
            <a:off x="7712109" y="4983099"/>
            <a:ext cx="1785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7548601" y="5647548"/>
            <a:ext cx="211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29"/>
          <p:cNvSpPr/>
          <p:nvPr/>
        </p:nvSpPr>
        <p:spPr>
          <a:xfrm rot="5405968">
            <a:off x="8518795" y="3797066"/>
            <a:ext cx="172800" cy="25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"/>
          <p:cNvSpPr/>
          <p:nvPr/>
        </p:nvSpPr>
        <p:spPr>
          <a:xfrm rot="-2311206">
            <a:off x="6376656" y="3796812"/>
            <a:ext cx="172932" cy="2559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2290300" y="2538625"/>
            <a:ext cx="172500" cy="25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입력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7" name="Google Shape;607;p30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08" name="Google Shape;608;p30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609" name="Google Shape;609;p30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1-3-2. 검색어 입력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1" name="Google Shape;611;p30"/>
          <p:cNvSpPr txBox="1"/>
          <p:nvPr/>
        </p:nvSpPr>
        <p:spPr>
          <a:xfrm>
            <a:off x="3589175" y="3088825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입력된 검색어 : 뿔테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30"/>
          <p:cNvSpPr txBox="1"/>
          <p:nvPr/>
        </p:nvSpPr>
        <p:spPr>
          <a:xfrm>
            <a:off x="2848613" y="48984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30"/>
          <p:cNvSpPr txBox="1"/>
          <p:nvPr/>
        </p:nvSpPr>
        <p:spPr>
          <a:xfrm>
            <a:off x="3589175" y="4171425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r.이전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1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실행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9" name="Google Shape;619;p3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20" name="Google Shape;620;p31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621" name="Google Shape;621;p31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1-3-3. 검색 목록 보기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3" name="Google Shape;623;p31"/>
          <p:cNvSpPr txBox="1"/>
          <p:nvPr/>
        </p:nvSpPr>
        <p:spPr>
          <a:xfrm>
            <a:off x="2848675" y="53215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4" name="Google Shape;624;p31"/>
          <p:cNvGraphicFramePr/>
          <p:nvPr/>
        </p:nvGraphicFramePr>
        <p:xfrm>
          <a:off x="2475938" y="2848010"/>
          <a:ext cx="6338225" cy="1341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안경규격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5" name="Google Shape;625;p31"/>
          <p:cNvSpPr txBox="1"/>
          <p:nvPr/>
        </p:nvSpPr>
        <p:spPr>
          <a:xfrm>
            <a:off x="3055975" y="4575425"/>
            <a:ext cx="51783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1.검색 2.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s.정렬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단계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m.메인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q.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2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상품 페이지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1" name="Google Shape;631;p3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2" name="Google Shape;632;p32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633" name="Google Shape;633;p32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1-4. [상품코드][브랜드][상품명]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5" name="Google Shape;635;p32"/>
          <p:cNvSpPr txBox="1"/>
          <p:nvPr/>
        </p:nvSpPr>
        <p:spPr>
          <a:xfrm>
            <a:off x="3589225" y="5120788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6" name="Google Shape;636;p32"/>
          <p:cNvGraphicFramePr/>
          <p:nvPr/>
        </p:nvGraphicFramePr>
        <p:xfrm>
          <a:off x="2641150" y="274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상품코드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브랜드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상품명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sf****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7" name="Google Shape;637;p32"/>
          <p:cNvSpPr txBox="1"/>
          <p:nvPr/>
        </p:nvSpPr>
        <p:spPr>
          <a:xfrm>
            <a:off x="2848675" y="57233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8" name="Google Shape;638;p32"/>
          <p:cNvGraphicFramePr/>
          <p:nvPr/>
        </p:nvGraphicFramePr>
        <p:xfrm>
          <a:off x="2641150" y="353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무게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소재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안경규격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티타늄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**-**-***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9" name="Google Shape;639;p32"/>
          <p:cNvSpPr txBox="1"/>
          <p:nvPr/>
        </p:nvSpPr>
        <p:spPr>
          <a:xfrm>
            <a:off x="2848675" y="45427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1.바로 주문 2.장바구니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3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1-4-2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5" name="Google Shape;645;p3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46" name="Google Shape;646;p33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647" name="Google Shape;647;p33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1-4-2. 장바구니 추가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9" name="Google Shape;649;p33"/>
          <p:cNvSpPr txBox="1"/>
          <p:nvPr/>
        </p:nvSpPr>
        <p:spPr>
          <a:xfrm>
            <a:off x="3589213" y="4464438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33"/>
          <p:cNvSpPr txBox="1"/>
          <p:nvPr/>
        </p:nvSpPr>
        <p:spPr>
          <a:xfrm>
            <a:off x="2915650" y="52947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33"/>
          <p:cNvSpPr txBox="1"/>
          <p:nvPr/>
        </p:nvSpPr>
        <p:spPr>
          <a:xfrm>
            <a:off x="2915638" y="333575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구매하실 수량을 입력해 주세요.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1-4-3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 완료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7" name="Google Shape;657;p3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8" name="Google Shape;658;p34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659" name="Google Shape;659;p3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1-4-3. 장바구니 추가 완료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1" name="Google Shape;661;p34"/>
          <p:cNvSpPr txBox="1"/>
          <p:nvPr/>
        </p:nvSpPr>
        <p:spPr>
          <a:xfrm>
            <a:off x="3589213" y="4464438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34"/>
          <p:cNvSpPr txBox="1"/>
          <p:nvPr/>
        </p:nvSpPr>
        <p:spPr>
          <a:xfrm>
            <a:off x="2915650" y="52947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2915638" y="333575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1.계속 쇼핑 2.장바구니로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1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01" name="Google Shape;401;p17"/>
          <p:cNvGrpSpPr/>
          <p:nvPr/>
        </p:nvGrpSpPr>
        <p:grpSpPr>
          <a:xfrm>
            <a:off x="1704348" y="2176175"/>
            <a:ext cx="4411416" cy="523220"/>
            <a:chOff x="1493520" y="2052320"/>
            <a:chExt cx="4411416" cy="523220"/>
          </a:xfrm>
        </p:grpSpPr>
        <p:sp>
          <p:nvSpPr>
            <p:cNvPr id="402" name="Google Shape;402;p17"/>
            <p:cNvSpPr txBox="1"/>
            <p:nvPr/>
          </p:nvSpPr>
          <p:spPr>
            <a:xfrm>
              <a:off x="2260990" y="2052320"/>
              <a:ext cx="36439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개요 및 기능설명</a:t>
              </a:r>
              <a:endParaRPr/>
            </a:p>
          </p:txBody>
        </p:sp>
        <p:sp>
          <p:nvSpPr>
            <p:cNvPr id="403" name="Google Shape;403;p17"/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001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1704348" y="4033299"/>
            <a:ext cx="2696203" cy="523220"/>
            <a:chOff x="1493520" y="2052320"/>
            <a:chExt cx="2696203" cy="523220"/>
          </a:xfrm>
        </p:grpSpPr>
        <p:sp>
          <p:nvSpPr>
            <p:cNvPr id="405" name="Google Shape;405;p17"/>
            <p:cNvSpPr txBox="1"/>
            <p:nvPr/>
          </p:nvSpPr>
          <p:spPr>
            <a:xfrm>
              <a:off x="2260990" y="2052320"/>
              <a:ext cx="19287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화면설계</a:t>
              </a:r>
              <a:endParaRPr/>
            </a:p>
          </p:txBody>
        </p:sp>
        <p:sp>
          <p:nvSpPr>
            <p:cNvPr id="406" name="Google Shape;406;p17"/>
            <p:cNvSpPr txBox="1"/>
            <p:nvPr/>
          </p:nvSpPr>
          <p:spPr>
            <a:xfrm>
              <a:off x="1493520" y="2129264"/>
              <a:ext cx="7823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002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7" name="Google Shape;407;p17"/>
          <p:cNvSpPr/>
          <p:nvPr/>
        </p:nvSpPr>
        <p:spPr>
          <a:xfrm>
            <a:off x="465771" y="307975"/>
            <a:ext cx="3934780" cy="91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안경집</a:t>
            </a:r>
            <a:endParaRPr sz="900" b="0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/>
          <p:nvPr/>
        </p:nvSpPr>
        <p:spPr>
          <a:xfrm>
            <a:off x="465771" y="307975"/>
            <a:ext cx="3934780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9" name="Google Shape;669;p3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70" name="Google Shape;670;p35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671" name="Google Shape;671;p35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2. 장바구니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73" name="Google Shape;673;p35"/>
          <p:cNvGraphicFramePr/>
          <p:nvPr/>
        </p:nvGraphicFramePr>
        <p:xfrm>
          <a:off x="2475975" y="2412398"/>
          <a:ext cx="6338200" cy="1341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개수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합계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4" name="Google Shape;674;p35"/>
          <p:cNvSpPr txBox="1"/>
          <p:nvPr/>
        </p:nvSpPr>
        <p:spPr>
          <a:xfrm>
            <a:off x="2921391" y="470197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1.상품 개수 수정 2.상품삭제 3.주문하기. 4. 다음페이지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35"/>
          <p:cNvSpPr txBox="1"/>
          <p:nvPr/>
        </p:nvSpPr>
        <p:spPr>
          <a:xfrm>
            <a:off x="2775838" y="570995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35"/>
          <p:cNvSpPr txBox="1"/>
          <p:nvPr/>
        </p:nvSpPr>
        <p:spPr>
          <a:xfrm>
            <a:off x="3421375" y="5205963"/>
            <a:ext cx="43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2848616" y="4114638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총 주문금액 : xxx원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6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상품개수 수정, 2-2)상품 삭제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3" name="Google Shape;683;p3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84" name="Google Shape;684;p36"/>
          <p:cNvGrpSpPr/>
          <p:nvPr/>
        </p:nvGrpSpPr>
        <p:grpSpPr>
          <a:xfrm>
            <a:off x="959236" y="1911103"/>
            <a:ext cx="4521576" cy="3512809"/>
            <a:chOff x="947561" y="1481743"/>
            <a:chExt cx="4206900" cy="4964400"/>
          </a:xfrm>
        </p:grpSpPr>
        <p:sp>
          <p:nvSpPr>
            <p:cNvPr id="685" name="Google Shape;685;p36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2-1. 상품개수 수정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7" name="Google Shape;687;p36"/>
          <p:cNvGraphicFramePr/>
          <p:nvPr/>
        </p:nvGraphicFramePr>
        <p:xfrm>
          <a:off x="1447638" y="3458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52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상품코드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개수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(수정 할 개수)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88" name="Google Shape;688;p36"/>
          <p:cNvGrpSpPr/>
          <p:nvPr/>
        </p:nvGrpSpPr>
        <p:grpSpPr>
          <a:xfrm>
            <a:off x="6073536" y="1911103"/>
            <a:ext cx="4521576" cy="3512809"/>
            <a:chOff x="947561" y="1481743"/>
            <a:chExt cx="4206900" cy="4964400"/>
          </a:xfrm>
        </p:grpSpPr>
        <p:sp>
          <p:nvSpPr>
            <p:cNvPr id="689" name="Google Shape;689;p36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2-2. 상품 삭제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91" name="Google Shape;691;p36"/>
          <p:cNvGraphicFramePr/>
          <p:nvPr/>
        </p:nvGraphicFramePr>
        <p:xfrm>
          <a:off x="6561938" y="3657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1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상품코드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방식 선택(비회원)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7" name="Google Shape;697;p3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8" name="Google Shape;698;p37"/>
          <p:cNvGrpSpPr/>
          <p:nvPr/>
        </p:nvGrpSpPr>
        <p:grpSpPr>
          <a:xfrm>
            <a:off x="3032986" y="1803953"/>
            <a:ext cx="4521576" cy="3512809"/>
            <a:chOff x="947561" y="1481743"/>
            <a:chExt cx="4206900" cy="4964400"/>
          </a:xfrm>
        </p:grpSpPr>
        <p:sp>
          <p:nvSpPr>
            <p:cNvPr id="699" name="Google Shape;699;p37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2-2. 주문 방식 선택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1" name="Google Shape;701;p37"/>
          <p:cNvSpPr txBox="1"/>
          <p:nvPr/>
        </p:nvSpPr>
        <p:spPr>
          <a:xfrm>
            <a:off x="3983949" y="3057908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1.로그인 2.비회원 주문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37"/>
          <p:cNvSpPr txBox="1"/>
          <p:nvPr/>
        </p:nvSpPr>
        <p:spPr>
          <a:xfrm>
            <a:off x="4108760" y="3713637"/>
            <a:ext cx="2370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37"/>
          <p:cNvSpPr txBox="1"/>
          <p:nvPr/>
        </p:nvSpPr>
        <p:spPr>
          <a:xfrm>
            <a:off x="3983939" y="4449729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주문하기-비회원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9" name="Google Shape;709;p3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0" name="Google Shape;710;p38"/>
          <p:cNvGrpSpPr/>
          <p:nvPr/>
        </p:nvGrpSpPr>
        <p:grpSpPr>
          <a:xfrm>
            <a:off x="656278" y="1348438"/>
            <a:ext cx="2966714" cy="2442485"/>
            <a:chOff x="947561" y="1481743"/>
            <a:chExt cx="4206911" cy="4964400"/>
          </a:xfrm>
        </p:grpSpPr>
        <p:sp>
          <p:nvSpPr>
            <p:cNvPr id="711" name="Google Shape;711;p38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 txBox="1"/>
            <p:nvPr/>
          </p:nvSpPr>
          <p:spPr>
            <a:xfrm>
              <a:off x="990472" y="1946028"/>
              <a:ext cx="41640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2-3-3. 주문자 이름입력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3" name="Google Shape;713;p38"/>
          <p:cNvSpPr txBox="1"/>
          <p:nvPr/>
        </p:nvSpPr>
        <p:spPr>
          <a:xfrm>
            <a:off x="954623" y="2660712"/>
            <a:ext cx="2370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38"/>
          <p:cNvSpPr txBox="1"/>
          <p:nvPr/>
        </p:nvSpPr>
        <p:spPr>
          <a:xfrm>
            <a:off x="829814" y="3179804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38"/>
          <p:cNvSpPr txBox="1"/>
          <p:nvPr/>
        </p:nvSpPr>
        <p:spPr>
          <a:xfrm>
            <a:off x="1080937" y="2141591"/>
            <a:ext cx="2117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6" name="Google Shape;716;p38"/>
          <p:cNvGrpSpPr/>
          <p:nvPr/>
        </p:nvGrpSpPr>
        <p:grpSpPr>
          <a:xfrm>
            <a:off x="421312" y="4125295"/>
            <a:ext cx="3436635" cy="2442485"/>
            <a:chOff x="947561" y="1481743"/>
            <a:chExt cx="4206922" cy="4964400"/>
          </a:xfrm>
        </p:grpSpPr>
        <p:sp>
          <p:nvSpPr>
            <p:cNvPr id="717" name="Google Shape;717;p38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 txBox="1"/>
            <p:nvPr/>
          </p:nvSpPr>
          <p:spPr>
            <a:xfrm>
              <a:off x="990483" y="1946081"/>
              <a:ext cx="41640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2-3-3. 주문자 전화번호입력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9" name="Google Shape;719;p38"/>
          <p:cNvSpPr txBox="1"/>
          <p:nvPr/>
        </p:nvSpPr>
        <p:spPr>
          <a:xfrm>
            <a:off x="1016273" y="5437562"/>
            <a:ext cx="2370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891464" y="5956654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38"/>
          <p:cNvSpPr txBox="1"/>
          <p:nvPr/>
        </p:nvSpPr>
        <p:spPr>
          <a:xfrm>
            <a:off x="1097162" y="4918441"/>
            <a:ext cx="2117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2" name="Google Shape;722;p38"/>
          <p:cNvGrpSpPr/>
          <p:nvPr/>
        </p:nvGrpSpPr>
        <p:grpSpPr>
          <a:xfrm>
            <a:off x="5389615" y="1348445"/>
            <a:ext cx="3201880" cy="2442485"/>
            <a:chOff x="947561" y="1481743"/>
            <a:chExt cx="4206911" cy="4964400"/>
          </a:xfrm>
        </p:grpSpPr>
        <p:sp>
          <p:nvSpPr>
            <p:cNvPr id="723" name="Google Shape;723;p38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 txBox="1"/>
            <p:nvPr/>
          </p:nvSpPr>
          <p:spPr>
            <a:xfrm>
              <a:off x="990472" y="1946028"/>
              <a:ext cx="41640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2-3-3. 수령인 이름입력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5" name="Google Shape;725;p38"/>
          <p:cNvSpPr txBox="1"/>
          <p:nvPr/>
        </p:nvSpPr>
        <p:spPr>
          <a:xfrm>
            <a:off x="5687948" y="2660712"/>
            <a:ext cx="2370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8"/>
          <p:cNvSpPr txBox="1"/>
          <p:nvPr/>
        </p:nvSpPr>
        <p:spPr>
          <a:xfrm>
            <a:off x="5563139" y="3179804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38"/>
          <p:cNvSpPr txBox="1"/>
          <p:nvPr/>
        </p:nvSpPr>
        <p:spPr>
          <a:xfrm>
            <a:off x="5814262" y="2141591"/>
            <a:ext cx="2117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8" name="Google Shape;728;p38"/>
          <p:cNvGrpSpPr/>
          <p:nvPr/>
        </p:nvGrpSpPr>
        <p:grpSpPr>
          <a:xfrm>
            <a:off x="5154637" y="4125295"/>
            <a:ext cx="3436635" cy="2442485"/>
            <a:chOff x="947561" y="1481743"/>
            <a:chExt cx="4206922" cy="4964400"/>
          </a:xfrm>
        </p:grpSpPr>
        <p:sp>
          <p:nvSpPr>
            <p:cNvPr id="729" name="Google Shape;729;p38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 txBox="1"/>
            <p:nvPr/>
          </p:nvSpPr>
          <p:spPr>
            <a:xfrm>
              <a:off x="990483" y="1946081"/>
              <a:ext cx="41640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2-3-3. 수령인 전화번호입력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1" name="Google Shape;731;p38"/>
          <p:cNvSpPr txBox="1"/>
          <p:nvPr/>
        </p:nvSpPr>
        <p:spPr>
          <a:xfrm>
            <a:off x="5749598" y="5437562"/>
            <a:ext cx="2370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8"/>
          <p:cNvSpPr txBox="1"/>
          <p:nvPr/>
        </p:nvSpPr>
        <p:spPr>
          <a:xfrm>
            <a:off x="5624789" y="5956654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38"/>
          <p:cNvSpPr txBox="1"/>
          <p:nvPr/>
        </p:nvSpPr>
        <p:spPr>
          <a:xfrm>
            <a:off x="5830487" y="4918441"/>
            <a:ext cx="2117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34" name="Google Shape;734;p38"/>
          <p:cNvGrpSpPr/>
          <p:nvPr/>
        </p:nvGrpSpPr>
        <p:grpSpPr>
          <a:xfrm>
            <a:off x="9064778" y="2541788"/>
            <a:ext cx="2966714" cy="2442485"/>
            <a:chOff x="947561" y="1481743"/>
            <a:chExt cx="4206911" cy="4964400"/>
          </a:xfrm>
        </p:grpSpPr>
        <p:sp>
          <p:nvSpPr>
            <p:cNvPr id="735" name="Google Shape;735;p38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 txBox="1"/>
            <p:nvPr/>
          </p:nvSpPr>
          <p:spPr>
            <a:xfrm>
              <a:off x="990472" y="1946028"/>
              <a:ext cx="41640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2-3-3. 수령인 주소입력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7" name="Google Shape;737;p38"/>
          <p:cNvSpPr txBox="1"/>
          <p:nvPr/>
        </p:nvSpPr>
        <p:spPr>
          <a:xfrm>
            <a:off x="9363123" y="3854062"/>
            <a:ext cx="2370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38"/>
          <p:cNvSpPr txBox="1"/>
          <p:nvPr/>
        </p:nvSpPr>
        <p:spPr>
          <a:xfrm>
            <a:off x="9238314" y="4373154"/>
            <a:ext cx="2619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38"/>
          <p:cNvSpPr txBox="1"/>
          <p:nvPr/>
        </p:nvSpPr>
        <p:spPr>
          <a:xfrm>
            <a:off x="9489437" y="3334941"/>
            <a:ext cx="2117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38"/>
          <p:cNvSpPr/>
          <p:nvPr/>
        </p:nvSpPr>
        <p:spPr>
          <a:xfrm rot="5400000">
            <a:off x="2062750" y="3871025"/>
            <a:ext cx="214200" cy="1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4373875" y="3871025"/>
            <a:ext cx="214200" cy="1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8"/>
          <p:cNvSpPr/>
          <p:nvPr/>
        </p:nvSpPr>
        <p:spPr>
          <a:xfrm rot="5400000">
            <a:off x="6868500" y="3877700"/>
            <a:ext cx="214200" cy="1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8"/>
          <p:cNvSpPr/>
          <p:nvPr/>
        </p:nvSpPr>
        <p:spPr>
          <a:xfrm>
            <a:off x="8691975" y="3877700"/>
            <a:ext cx="214200" cy="1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8"/>
          <p:cNvGrpSpPr/>
          <p:nvPr/>
        </p:nvGrpSpPr>
        <p:grpSpPr>
          <a:xfrm>
            <a:off x="3875075" y="1560675"/>
            <a:ext cx="1262491" cy="2174490"/>
            <a:chOff x="947575" y="1481746"/>
            <a:chExt cx="4206900" cy="5349300"/>
          </a:xfrm>
        </p:grpSpPr>
        <p:sp>
          <p:nvSpPr>
            <p:cNvPr id="745" name="Google Shape;745;p38"/>
            <p:cNvSpPr/>
            <p:nvPr/>
          </p:nvSpPr>
          <p:spPr>
            <a:xfrm>
              <a:off x="947575" y="1481746"/>
              <a:ext cx="4206900" cy="534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 txBox="1"/>
            <p:nvPr/>
          </p:nvSpPr>
          <p:spPr>
            <a:xfrm>
              <a:off x="969031" y="1843519"/>
              <a:ext cx="4164000" cy="42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2-3-3. 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주문자와 수령인이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같습니까?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(Y/N)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47" name="Google Shape;747;p38"/>
          <p:cNvSpPr/>
          <p:nvPr/>
        </p:nvSpPr>
        <p:spPr>
          <a:xfrm rot="5400000">
            <a:off x="10441038" y="2049525"/>
            <a:ext cx="214200" cy="32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4373875" y="599475"/>
            <a:ext cx="6248100" cy="1239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8"/>
          <p:cNvSpPr/>
          <p:nvPr/>
        </p:nvSpPr>
        <p:spPr>
          <a:xfrm>
            <a:off x="4373875" y="599475"/>
            <a:ext cx="97800" cy="9612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8"/>
          <p:cNvSpPr/>
          <p:nvPr/>
        </p:nvSpPr>
        <p:spPr>
          <a:xfrm rot="5400000">
            <a:off x="9796325" y="1270876"/>
            <a:ext cx="1503600" cy="1608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2-3-2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-회원(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6" name="Google Shape;756;p3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57" name="Google Shape;757;p39"/>
          <p:cNvGrpSpPr/>
          <p:nvPr/>
        </p:nvGrpSpPr>
        <p:grpSpPr>
          <a:xfrm>
            <a:off x="1234986" y="1911103"/>
            <a:ext cx="4521576" cy="3512809"/>
            <a:chOff x="947561" y="1481743"/>
            <a:chExt cx="4206900" cy="4964400"/>
          </a:xfrm>
        </p:grpSpPr>
        <p:sp>
          <p:nvSpPr>
            <p:cNvPr id="758" name="Google Shape;758;p39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주문하기(주소)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0" name="Google Shape;760;p39"/>
          <p:cNvSpPr txBox="1"/>
          <p:nvPr/>
        </p:nvSpPr>
        <p:spPr>
          <a:xfrm>
            <a:off x="19918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 flipH="1">
            <a:off x="2060239" y="3228900"/>
            <a:ext cx="2871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1.기존 주소 사용 2.새 주소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39"/>
          <p:cNvSpPr txBox="1"/>
          <p:nvPr/>
        </p:nvSpPr>
        <p:spPr>
          <a:xfrm>
            <a:off x="18336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6861486" y="1911103"/>
            <a:ext cx="4521576" cy="3512809"/>
            <a:chOff x="947561" y="1481743"/>
            <a:chExt cx="4206900" cy="4964400"/>
          </a:xfrm>
        </p:grpSpPr>
        <p:sp>
          <p:nvSpPr>
            <p:cNvPr id="764" name="Google Shape;764;p39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새 주소 사용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6" name="Google Shape;766;p39"/>
          <p:cNvSpPr txBox="1"/>
          <p:nvPr/>
        </p:nvSpPr>
        <p:spPr>
          <a:xfrm>
            <a:off x="76183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39"/>
          <p:cNvSpPr txBox="1"/>
          <p:nvPr/>
        </p:nvSpPr>
        <p:spPr>
          <a:xfrm>
            <a:off x="74601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8" name="Google Shape;768;p39"/>
          <p:cNvGraphicFramePr/>
          <p:nvPr/>
        </p:nvGraphicFramePr>
        <p:xfrm>
          <a:off x="7349888" y="283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1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기존 주소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0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2-3-3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-회원(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4" name="Google Shape;774;p40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75" name="Google Shape;775;p40"/>
          <p:cNvGrpSpPr/>
          <p:nvPr/>
        </p:nvGrpSpPr>
        <p:grpSpPr>
          <a:xfrm>
            <a:off x="1234986" y="1911103"/>
            <a:ext cx="4521576" cy="3512809"/>
            <a:chOff x="947561" y="1481743"/>
            <a:chExt cx="4206900" cy="4964400"/>
          </a:xfrm>
        </p:grpSpPr>
        <p:sp>
          <p:nvSpPr>
            <p:cNvPr id="776" name="Google Shape;776;p40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주문하기(주소)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8" name="Google Shape;778;p40"/>
          <p:cNvSpPr txBox="1"/>
          <p:nvPr/>
        </p:nvSpPr>
        <p:spPr>
          <a:xfrm>
            <a:off x="19918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40"/>
          <p:cNvSpPr txBox="1"/>
          <p:nvPr/>
        </p:nvSpPr>
        <p:spPr>
          <a:xfrm flipH="1">
            <a:off x="2060239" y="3228900"/>
            <a:ext cx="2871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1.기존 주소 사용 2.새 주소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8336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1" name="Google Shape;781;p40"/>
          <p:cNvGrpSpPr/>
          <p:nvPr/>
        </p:nvGrpSpPr>
        <p:grpSpPr>
          <a:xfrm>
            <a:off x="6861486" y="1911103"/>
            <a:ext cx="4521576" cy="3512809"/>
            <a:chOff x="947561" y="1481743"/>
            <a:chExt cx="4206900" cy="4964400"/>
          </a:xfrm>
        </p:grpSpPr>
        <p:sp>
          <p:nvSpPr>
            <p:cNvPr id="782" name="Google Shape;782;p40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새 주소 사용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4" name="Google Shape;784;p40"/>
          <p:cNvSpPr txBox="1"/>
          <p:nvPr/>
        </p:nvSpPr>
        <p:spPr>
          <a:xfrm>
            <a:off x="76183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40"/>
          <p:cNvSpPr txBox="1"/>
          <p:nvPr/>
        </p:nvSpPr>
        <p:spPr>
          <a:xfrm>
            <a:off x="74601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6" name="Google Shape;786;p40"/>
          <p:cNvGraphicFramePr/>
          <p:nvPr/>
        </p:nvGraphicFramePr>
        <p:xfrm>
          <a:off x="7349888" y="283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1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기존 주소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7" name="Google Shape;787;p40"/>
          <p:cNvSpPr/>
          <p:nvPr/>
        </p:nvSpPr>
        <p:spPr>
          <a:xfrm rot="5400000">
            <a:off x="7616950" y="1684225"/>
            <a:ext cx="360000" cy="8687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0"/>
          <p:cNvSpPr/>
          <p:nvPr/>
        </p:nvSpPr>
        <p:spPr>
          <a:xfrm>
            <a:off x="6075025" y="3622375"/>
            <a:ext cx="4509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0"/>
          <p:cNvSpPr/>
          <p:nvPr/>
        </p:nvSpPr>
        <p:spPr>
          <a:xfrm>
            <a:off x="11547800" y="3577813"/>
            <a:ext cx="4509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-회원(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5" name="Google Shape;795;p4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96" name="Google Shape;796;p41"/>
          <p:cNvGrpSpPr/>
          <p:nvPr/>
        </p:nvGrpSpPr>
        <p:grpSpPr>
          <a:xfrm>
            <a:off x="1234986" y="1911103"/>
            <a:ext cx="4521576" cy="3512809"/>
            <a:chOff x="947561" y="1481743"/>
            <a:chExt cx="4206900" cy="4964400"/>
          </a:xfrm>
        </p:grpSpPr>
        <p:sp>
          <p:nvSpPr>
            <p:cNvPr id="797" name="Google Shape;797;p41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 txBox="1"/>
            <p:nvPr/>
          </p:nvSpPr>
          <p:spPr>
            <a:xfrm>
              <a:off x="990467" y="1946019"/>
              <a:ext cx="30930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주문하기(수령인)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9" name="Google Shape;799;p41"/>
          <p:cNvSpPr txBox="1"/>
          <p:nvPr/>
        </p:nvSpPr>
        <p:spPr>
          <a:xfrm>
            <a:off x="19918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41"/>
          <p:cNvSpPr txBox="1"/>
          <p:nvPr/>
        </p:nvSpPr>
        <p:spPr>
          <a:xfrm flipH="1">
            <a:off x="2060239" y="3228900"/>
            <a:ext cx="2871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1.기존 이름 사용 2.새 이름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41"/>
          <p:cNvSpPr txBox="1"/>
          <p:nvPr/>
        </p:nvSpPr>
        <p:spPr>
          <a:xfrm>
            <a:off x="18336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2" name="Google Shape;802;p41"/>
          <p:cNvGrpSpPr/>
          <p:nvPr/>
        </p:nvGrpSpPr>
        <p:grpSpPr>
          <a:xfrm>
            <a:off x="6861486" y="1911103"/>
            <a:ext cx="4521576" cy="3512809"/>
            <a:chOff x="947561" y="1481743"/>
            <a:chExt cx="4206900" cy="4964400"/>
          </a:xfrm>
        </p:grpSpPr>
        <p:sp>
          <p:nvSpPr>
            <p:cNvPr id="803" name="Google Shape;803;p41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 txBox="1"/>
            <p:nvPr/>
          </p:nvSpPr>
          <p:spPr>
            <a:xfrm>
              <a:off x="990455" y="1946025"/>
              <a:ext cx="25881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새 이름 사용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5" name="Google Shape;805;p41"/>
          <p:cNvSpPr txBox="1"/>
          <p:nvPr/>
        </p:nvSpPr>
        <p:spPr>
          <a:xfrm>
            <a:off x="76183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>
            <a:off x="74601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7" name="Google Shape;807;p41"/>
          <p:cNvGraphicFramePr/>
          <p:nvPr/>
        </p:nvGraphicFramePr>
        <p:xfrm>
          <a:off x="7349888" y="2836685"/>
          <a:ext cx="3544725" cy="79242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1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기존 이름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8" name="Google Shape;808;p41"/>
          <p:cNvSpPr/>
          <p:nvPr/>
        </p:nvSpPr>
        <p:spPr>
          <a:xfrm>
            <a:off x="6075025" y="3622375"/>
            <a:ext cx="4509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1"/>
          <p:cNvSpPr/>
          <p:nvPr/>
        </p:nvSpPr>
        <p:spPr>
          <a:xfrm>
            <a:off x="0" y="5769025"/>
            <a:ext cx="3132000" cy="4389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1"/>
          <p:cNvSpPr/>
          <p:nvPr/>
        </p:nvSpPr>
        <p:spPr>
          <a:xfrm rot="5400000">
            <a:off x="7616950" y="1684225"/>
            <a:ext cx="360000" cy="8687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1"/>
          <p:cNvSpPr/>
          <p:nvPr/>
        </p:nvSpPr>
        <p:spPr>
          <a:xfrm>
            <a:off x="11500625" y="3622375"/>
            <a:ext cx="4509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2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주문하기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-회원(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7" name="Google Shape;817;p4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18" name="Google Shape;818;p42"/>
          <p:cNvGrpSpPr/>
          <p:nvPr/>
        </p:nvGrpSpPr>
        <p:grpSpPr>
          <a:xfrm>
            <a:off x="1235175" y="1911105"/>
            <a:ext cx="4521576" cy="3512809"/>
            <a:chOff x="1234986" y="1911103"/>
            <a:chExt cx="4521576" cy="3512809"/>
          </a:xfrm>
        </p:grpSpPr>
        <p:grpSp>
          <p:nvGrpSpPr>
            <p:cNvPr id="819" name="Google Shape;819;p42"/>
            <p:cNvGrpSpPr/>
            <p:nvPr/>
          </p:nvGrpSpPr>
          <p:grpSpPr>
            <a:xfrm>
              <a:off x="1234986" y="1911103"/>
              <a:ext cx="4521576" cy="3512809"/>
              <a:chOff x="947561" y="1481743"/>
              <a:chExt cx="4206900" cy="4964400"/>
            </a:xfrm>
          </p:grpSpPr>
          <p:sp>
            <p:nvSpPr>
              <p:cNvPr id="820" name="Google Shape;820;p42"/>
              <p:cNvSpPr/>
              <p:nvPr/>
            </p:nvSpPr>
            <p:spPr>
              <a:xfrm>
                <a:off x="947561" y="1481743"/>
                <a:ext cx="42069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2"/>
              <p:cNvSpPr txBox="1"/>
              <p:nvPr/>
            </p:nvSpPr>
            <p:spPr>
              <a:xfrm>
                <a:off x="990456" y="1946036"/>
                <a:ext cx="3301500" cy="6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Malgun Gothic"/>
                    <a:ea typeface="Malgun Gothic"/>
                    <a:cs typeface="Malgun Gothic"/>
                    <a:sym typeface="Malgun Gothic"/>
                  </a:rPr>
                  <a:t>2-3-1. 주문하기(전화번호)</a:t>
                </a:r>
                <a:endParaRPr sz="2000" b="1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22" name="Google Shape;822;p42"/>
            <p:cNvSpPr txBox="1"/>
            <p:nvPr/>
          </p:nvSpPr>
          <p:spPr>
            <a:xfrm>
              <a:off x="1991850" y="3952150"/>
              <a:ext cx="30078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u.이전 단계 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p42"/>
            <p:cNvSpPr txBox="1"/>
            <p:nvPr/>
          </p:nvSpPr>
          <p:spPr>
            <a:xfrm flipH="1">
              <a:off x="1723228" y="3228912"/>
              <a:ext cx="36822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1.기존 전화번호 사용 2.새 전화번호 사용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p42"/>
            <p:cNvSpPr txBox="1"/>
            <p:nvPr/>
          </p:nvSpPr>
          <p:spPr>
            <a:xfrm>
              <a:off x="1833600" y="4560000"/>
              <a:ext cx="3324300" cy="40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 : 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25" name="Google Shape;825;p42"/>
          <p:cNvGrpSpPr/>
          <p:nvPr/>
        </p:nvGrpSpPr>
        <p:grpSpPr>
          <a:xfrm>
            <a:off x="6861486" y="1911103"/>
            <a:ext cx="4521576" cy="3512809"/>
            <a:chOff x="947561" y="1481743"/>
            <a:chExt cx="4206900" cy="4964400"/>
          </a:xfrm>
        </p:grpSpPr>
        <p:sp>
          <p:nvSpPr>
            <p:cNvPr id="826" name="Google Shape;826;p42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 txBox="1"/>
            <p:nvPr/>
          </p:nvSpPr>
          <p:spPr>
            <a:xfrm>
              <a:off x="990467" y="1946019"/>
              <a:ext cx="29139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2-3-1. 새 전화번호 사용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28" name="Google Shape;828;p42"/>
          <p:cNvSpPr txBox="1"/>
          <p:nvPr/>
        </p:nvSpPr>
        <p:spPr>
          <a:xfrm>
            <a:off x="7618350" y="3952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p42"/>
          <p:cNvSpPr txBox="1"/>
          <p:nvPr/>
        </p:nvSpPr>
        <p:spPr>
          <a:xfrm>
            <a:off x="7460100" y="45600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0" name="Google Shape;830;p42"/>
          <p:cNvGraphicFramePr/>
          <p:nvPr/>
        </p:nvGraphicFramePr>
        <p:xfrm>
          <a:off x="7349888" y="2836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18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기존 전화번호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1" name="Google Shape;831;p42"/>
          <p:cNvSpPr/>
          <p:nvPr/>
        </p:nvSpPr>
        <p:spPr>
          <a:xfrm>
            <a:off x="0" y="5769025"/>
            <a:ext cx="3132000" cy="4389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3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7" name="Google Shape;837;p4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38" name="Google Shape;838;p43"/>
          <p:cNvGrpSpPr/>
          <p:nvPr/>
        </p:nvGrpSpPr>
        <p:grpSpPr>
          <a:xfrm>
            <a:off x="3835224" y="1988003"/>
            <a:ext cx="4521576" cy="3512809"/>
            <a:chOff x="947561" y="1481743"/>
            <a:chExt cx="4206900" cy="4964400"/>
          </a:xfrm>
        </p:grpSpPr>
        <p:sp>
          <p:nvSpPr>
            <p:cNvPr id="839" name="Google Shape;839;p43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 txBox="1"/>
            <p:nvPr/>
          </p:nvSpPr>
          <p:spPr>
            <a:xfrm>
              <a:off x="990467" y="1946019"/>
              <a:ext cx="30930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2-4. 결제하기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1" name="Google Shape;841;p43"/>
          <p:cNvSpPr txBox="1"/>
          <p:nvPr/>
        </p:nvSpPr>
        <p:spPr>
          <a:xfrm>
            <a:off x="4592088" y="4029050"/>
            <a:ext cx="30078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m.메인 q.종료</a:t>
            </a: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43"/>
          <p:cNvSpPr txBox="1"/>
          <p:nvPr/>
        </p:nvSpPr>
        <p:spPr>
          <a:xfrm flipH="1">
            <a:off x="4660477" y="3305800"/>
            <a:ext cx="2871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1.카드 결제 2.무통장입금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43"/>
          <p:cNvSpPr txBox="1"/>
          <p:nvPr/>
        </p:nvSpPr>
        <p:spPr>
          <a:xfrm>
            <a:off x="4433838" y="4636900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4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카드결제 , 2-4-2) 무통장 입금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9" name="Google Shape;849;p4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0" name="Google Shape;850;p44"/>
          <p:cNvGrpSpPr/>
          <p:nvPr/>
        </p:nvGrpSpPr>
        <p:grpSpPr>
          <a:xfrm>
            <a:off x="1323974" y="2007228"/>
            <a:ext cx="4521576" cy="3512809"/>
            <a:chOff x="947561" y="1481743"/>
            <a:chExt cx="4206900" cy="4964400"/>
          </a:xfrm>
        </p:grpSpPr>
        <p:sp>
          <p:nvSpPr>
            <p:cNvPr id="851" name="Google Shape;851;p44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 txBox="1"/>
            <p:nvPr/>
          </p:nvSpPr>
          <p:spPr>
            <a:xfrm>
              <a:off x="990467" y="1946019"/>
              <a:ext cx="30930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2-4-1.카드 결제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3" name="Google Shape;853;p44"/>
          <p:cNvSpPr txBox="1"/>
          <p:nvPr/>
        </p:nvSpPr>
        <p:spPr>
          <a:xfrm>
            <a:off x="2080838" y="4048275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44"/>
          <p:cNvSpPr txBox="1"/>
          <p:nvPr/>
        </p:nvSpPr>
        <p:spPr>
          <a:xfrm flipH="1">
            <a:off x="2149227" y="3325025"/>
            <a:ext cx="2871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카드번호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44"/>
          <p:cNvSpPr txBox="1"/>
          <p:nvPr/>
        </p:nvSpPr>
        <p:spPr>
          <a:xfrm>
            <a:off x="1922588" y="4656125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776024" y="2007228"/>
            <a:ext cx="4521576" cy="3512809"/>
            <a:chOff x="947561" y="1481743"/>
            <a:chExt cx="4206900" cy="4964400"/>
          </a:xfrm>
        </p:grpSpPr>
        <p:sp>
          <p:nvSpPr>
            <p:cNvPr id="857" name="Google Shape;857;p44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 txBox="1"/>
            <p:nvPr/>
          </p:nvSpPr>
          <p:spPr>
            <a:xfrm>
              <a:off x="990467" y="1946019"/>
              <a:ext cx="30930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2-4-2. 무통장 입금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9" name="Google Shape;859;p44"/>
          <p:cNvSpPr txBox="1"/>
          <p:nvPr/>
        </p:nvSpPr>
        <p:spPr>
          <a:xfrm flipH="1">
            <a:off x="7601302" y="3001775"/>
            <a:ext cx="28710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통장번호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XXXX-XXXX-XXXX-XXX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%24시간이내에 입금%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44"/>
          <p:cNvSpPr txBox="1"/>
          <p:nvPr/>
        </p:nvSpPr>
        <p:spPr>
          <a:xfrm>
            <a:off x="7459463" y="4558525"/>
            <a:ext cx="332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44"/>
          <p:cNvSpPr txBox="1"/>
          <p:nvPr/>
        </p:nvSpPr>
        <p:spPr>
          <a:xfrm>
            <a:off x="7532888" y="399570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/>
          <p:nvPr/>
        </p:nvSpPr>
        <p:spPr>
          <a:xfrm>
            <a:off x="738821" y="3435351"/>
            <a:ext cx="515937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1.개요 및 기능설명 </a:t>
            </a:r>
            <a:endParaRPr/>
          </a:p>
        </p:txBody>
      </p:sp>
      <p:cxnSp>
        <p:nvCxnSpPr>
          <p:cNvPr id="413" name="Google Shape;413;p18"/>
          <p:cNvCxnSpPr/>
          <p:nvPr/>
        </p:nvCxnSpPr>
        <p:spPr>
          <a:xfrm>
            <a:off x="4818195" y="3492383"/>
            <a:ext cx="1080000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18"/>
          <p:cNvSpPr/>
          <p:nvPr/>
        </p:nvSpPr>
        <p:spPr>
          <a:xfrm>
            <a:off x="4572680" y="3435351"/>
            <a:ext cx="114065" cy="114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4234542" y="3435351"/>
            <a:ext cx="114065" cy="114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6" name="Google Shape;416;p18"/>
          <p:cNvCxnSpPr/>
          <p:nvPr/>
        </p:nvCxnSpPr>
        <p:spPr>
          <a:xfrm>
            <a:off x="4418145" y="3492383"/>
            <a:ext cx="86633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2-4-3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7" name="Google Shape;867;p4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68" name="Google Shape;868;p45"/>
          <p:cNvGrpSpPr/>
          <p:nvPr/>
        </p:nvGrpSpPr>
        <p:grpSpPr>
          <a:xfrm>
            <a:off x="2429979" y="1584120"/>
            <a:ext cx="6589267" cy="4146267"/>
            <a:chOff x="947561" y="1481743"/>
            <a:chExt cx="4206900" cy="4964400"/>
          </a:xfrm>
        </p:grpSpPr>
        <p:sp>
          <p:nvSpPr>
            <p:cNvPr id="869" name="Google Shape;869;p45"/>
            <p:cNvSpPr/>
            <p:nvPr/>
          </p:nvSpPr>
          <p:spPr>
            <a:xfrm>
              <a:off x="947561" y="1481743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 txBox="1"/>
            <p:nvPr/>
          </p:nvSpPr>
          <p:spPr>
            <a:xfrm>
              <a:off x="990467" y="1946019"/>
              <a:ext cx="30930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2-4-3. 결제완료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1" name="Google Shape;871;p45"/>
          <p:cNvSpPr txBox="1"/>
          <p:nvPr/>
        </p:nvSpPr>
        <p:spPr>
          <a:xfrm>
            <a:off x="3272175" y="5252550"/>
            <a:ext cx="467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엔터키 입력 시 메인화면으로 이동 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2" name="Google Shape;872;p45"/>
          <p:cNvGraphicFramePr/>
          <p:nvPr/>
        </p:nvGraphicFramePr>
        <p:xfrm>
          <a:off x="2928150" y="3359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연락처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상품코드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010-XXXX-XXXX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XXXXXXXXXX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3" name="Google Shape;873;p45"/>
          <p:cNvGraphicFramePr/>
          <p:nvPr/>
        </p:nvGraphicFramePr>
        <p:xfrm>
          <a:off x="2928150" y="2566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2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주문번호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주소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sf****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홍길동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서울광역시 역삼동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4" name="Google Shape;874;p45"/>
          <p:cNvGraphicFramePr/>
          <p:nvPr/>
        </p:nvGraphicFramePr>
        <p:xfrm>
          <a:off x="2928163" y="4365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91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브랜드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가격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XXX,XXX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로그인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0" name="Google Shape;880;p4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81" name="Google Shape;881;p46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882" name="Google Shape;882;p4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3. 로그인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84" name="Google Shape;884;p46"/>
          <p:cNvSpPr txBox="1"/>
          <p:nvPr/>
        </p:nvSpPr>
        <p:spPr>
          <a:xfrm>
            <a:off x="3589213" y="3773288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5" name="Google Shape;885;p46"/>
          <p:cNvSpPr txBox="1"/>
          <p:nvPr/>
        </p:nvSpPr>
        <p:spPr>
          <a:xfrm>
            <a:off x="3309763" y="4671650"/>
            <a:ext cx="467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6" name="Google Shape;886;p46"/>
          <p:cNvSpPr txBox="1"/>
          <p:nvPr/>
        </p:nvSpPr>
        <p:spPr>
          <a:xfrm>
            <a:off x="2946163" y="3093650"/>
            <a:ext cx="5397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1.로그인 2.회원가입 3.아이디 찾기 4.비밀번호 찾기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-2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(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아이디, 비밀번호) 찾기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2" name="Google Shape;892;p4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93" name="Google Shape;893;p47"/>
          <p:cNvGrpSpPr/>
          <p:nvPr/>
        </p:nvGrpSpPr>
        <p:grpSpPr>
          <a:xfrm>
            <a:off x="465763" y="2928253"/>
            <a:ext cx="3601527" cy="1869593"/>
            <a:chOff x="859800" y="1535375"/>
            <a:chExt cx="4206900" cy="4964400"/>
          </a:xfrm>
        </p:grpSpPr>
        <p:sp>
          <p:nvSpPr>
            <p:cNvPr id="894" name="Google Shape;894;p4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 txBox="1"/>
            <p:nvPr/>
          </p:nvSpPr>
          <p:spPr>
            <a:xfrm>
              <a:off x="990455" y="1946025"/>
              <a:ext cx="2588100" cy="13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3-2. 아이디 찾기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96" name="Google Shape;896;p47"/>
          <p:cNvGraphicFramePr/>
          <p:nvPr/>
        </p:nvGraphicFramePr>
        <p:xfrm>
          <a:off x="928000" y="38025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9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전화번호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97" name="Google Shape;897;p47"/>
          <p:cNvGrpSpPr/>
          <p:nvPr/>
        </p:nvGrpSpPr>
        <p:grpSpPr>
          <a:xfrm>
            <a:off x="4291475" y="2402231"/>
            <a:ext cx="3601527" cy="3340048"/>
            <a:chOff x="859800" y="1535375"/>
            <a:chExt cx="4206900" cy="4964400"/>
          </a:xfrm>
        </p:grpSpPr>
        <p:sp>
          <p:nvSpPr>
            <p:cNvPr id="898" name="Google Shape;898;p4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 txBox="1"/>
            <p:nvPr/>
          </p:nvSpPr>
          <p:spPr>
            <a:xfrm>
              <a:off x="990465" y="1946042"/>
              <a:ext cx="3003000" cy="7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3-2-1. 아이디 찾기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0" name="Google Shape;900;p47"/>
          <p:cNvSpPr txBox="1"/>
          <p:nvPr/>
        </p:nvSpPr>
        <p:spPr>
          <a:xfrm>
            <a:off x="5014330" y="3175838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아이디   xxxx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47"/>
          <p:cNvSpPr txBox="1"/>
          <p:nvPr/>
        </p:nvSpPr>
        <p:spPr>
          <a:xfrm>
            <a:off x="4969755" y="3741150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1.비밀번호찾기 2.로그인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47"/>
          <p:cNvSpPr txBox="1"/>
          <p:nvPr/>
        </p:nvSpPr>
        <p:spPr>
          <a:xfrm>
            <a:off x="5014342" y="4344600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m.메인 q.종료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5014330" y="5016388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4" name="Google Shape;904;p47"/>
          <p:cNvGrpSpPr/>
          <p:nvPr/>
        </p:nvGrpSpPr>
        <p:grpSpPr>
          <a:xfrm>
            <a:off x="8117175" y="2402231"/>
            <a:ext cx="3601527" cy="3340048"/>
            <a:chOff x="859800" y="1535375"/>
            <a:chExt cx="4206900" cy="4964400"/>
          </a:xfrm>
        </p:grpSpPr>
        <p:sp>
          <p:nvSpPr>
            <p:cNvPr id="905" name="Google Shape;905;p4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 txBox="1"/>
            <p:nvPr/>
          </p:nvSpPr>
          <p:spPr>
            <a:xfrm>
              <a:off x="990484" y="1946038"/>
              <a:ext cx="3926700" cy="7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3-2-1. 아이디 찾기 실패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7" name="Google Shape;907;p47"/>
          <p:cNvSpPr txBox="1"/>
          <p:nvPr/>
        </p:nvSpPr>
        <p:spPr>
          <a:xfrm>
            <a:off x="8840030" y="3175838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회원 x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47"/>
          <p:cNvSpPr txBox="1"/>
          <p:nvPr/>
        </p:nvSpPr>
        <p:spPr>
          <a:xfrm>
            <a:off x="8795455" y="3741150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1.아이디찾기 2.로그인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47"/>
          <p:cNvSpPr txBox="1"/>
          <p:nvPr/>
        </p:nvSpPr>
        <p:spPr>
          <a:xfrm>
            <a:off x="8840042" y="4344600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m.메인 q.종료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47"/>
          <p:cNvSpPr txBox="1"/>
          <p:nvPr/>
        </p:nvSpPr>
        <p:spPr>
          <a:xfrm>
            <a:off x="8840030" y="5016388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6" name="Google Shape;916;p4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17" name="Google Shape;917;p48"/>
          <p:cNvGrpSpPr/>
          <p:nvPr/>
        </p:nvGrpSpPr>
        <p:grpSpPr>
          <a:xfrm>
            <a:off x="632400" y="1606741"/>
            <a:ext cx="3601527" cy="1869593"/>
            <a:chOff x="859800" y="1535375"/>
            <a:chExt cx="4206900" cy="4964400"/>
          </a:xfrm>
        </p:grpSpPr>
        <p:sp>
          <p:nvSpPr>
            <p:cNvPr id="918" name="Google Shape;918;p4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 txBox="1"/>
            <p:nvPr/>
          </p:nvSpPr>
          <p:spPr>
            <a:xfrm>
              <a:off x="990450" y="1946014"/>
              <a:ext cx="2940900" cy="13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3-3. 비밀번호 찾기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20" name="Google Shape;920;p48"/>
          <p:cNvGraphicFramePr/>
          <p:nvPr/>
        </p:nvGraphicFramePr>
        <p:xfrm>
          <a:off x="1094638" y="2481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9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전화번호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21" name="Google Shape;921;p48"/>
          <p:cNvGrpSpPr/>
          <p:nvPr/>
        </p:nvGrpSpPr>
        <p:grpSpPr>
          <a:xfrm>
            <a:off x="632400" y="3702516"/>
            <a:ext cx="3601527" cy="2810843"/>
            <a:chOff x="859800" y="1535375"/>
            <a:chExt cx="4206900" cy="4964400"/>
          </a:xfrm>
        </p:grpSpPr>
        <p:sp>
          <p:nvSpPr>
            <p:cNvPr id="922" name="Google Shape;922;p4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 txBox="1"/>
            <p:nvPr/>
          </p:nvSpPr>
          <p:spPr>
            <a:xfrm>
              <a:off x="990481" y="1946024"/>
              <a:ext cx="33678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3-3-1. 비밀번호 찾기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4" name="Google Shape;924;p48"/>
          <p:cNvSpPr txBox="1"/>
          <p:nvPr/>
        </p:nvSpPr>
        <p:spPr>
          <a:xfrm>
            <a:off x="1355255" y="4838225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비밀빈호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p48"/>
          <p:cNvSpPr txBox="1"/>
          <p:nvPr/>
        </p:nvSpPr>
        <p:spPr>
          <a:xfrm>
            <a:off x="1310680" y="5508225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비밀번호 확인 : 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6" name="Google Shape;926;p48"/>
          <p:cNvGrpSpPr/>
          <p:nvPr/>
        </p:nvGrpSpPr>
        <p:grpSpPr>
          <a:xfrm>
            <a:off x="4514243" y="2334031"/>
            <a:ext cx="2892664" cy="2810843"/>
            <a:chOff x="859800" y="1535375"/>
            <a:chExt cx="4206900" cy="4964400"/>
          </a:xfrm>
        </p:grpSpPr>
        <p:sp>
          <p:nvSpPr>
            <p:cNvPr id="927" name="Google Shape;927;p4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 txBox="1"/>
            <p:nvPr/>
          </p:nvSpPr>
          <p:spPr>
            <a:xfrm>
              <a:off x="990482" y="1946041"/>
              <a:ext cx="40230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3-3-2. 비밀번호 찾기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9" name="Google Shape;929;p48"/>
          <p:cNvSpPr txBox="1"/>
          <p:nvPr/>
        </p:nvSpPr>
        <p:spPr>
          <a:xfrm>
            <a:off x="5094787" y="3469727"/>
            <a:ext cx="1731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비밀번호 변경완료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48"/>
          <p:cNvSpPr txBox="1"/>
          <p:nvPr/>
        </p:nvSpPr>
        <p:spPr>
          <a:xfrm>
            <a:off x="5058987" y="4139723"/>
            <a:ext cx="1731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엔터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1" name="Google Shape;931;p48"/>
          <p:cNvGrpSpPr/>
          <p:nvPr/>
        </p:nvGrpSpPr>
        <p:grpSpPr>
          <a:xfrm>
            <a:off x="7851250" y="1999794"/>
            <a:ext cx="3601527" cy="3340048"/>
            <a:chOff x="859800" y="1535375"/>
            <a:chExt cx="4206900" cy="4964400"/>
          </a:xfrm>
        </p:grpSpPr>
        <p:sp>
          <p:nvSpPr>
            <p:cNvPr id="932" name="Google Shape;932;p4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 txBox="1"/>
            <p:nvPr/>
          </p:nvSpPr>
          <p:spPr>
            <a:xfrm>
              <a:off x="990484" y="1946038"/>
              <a:ext cx="3926700" cy="7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3-3-3. 비밀번호 찾기 실패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4" name="Google Shape;934;p48"/>
          <p:cNvSpPr txBox="1"/>
          <p:nvPr/>
        </p:nvSpPr>
        <p:spPr>
          <a:xfrm>
            <a:off x="8574105" y="2773400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회원 x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8"/>
          <p:cNvSpPr txBox="1"/>
          <p:nvPr/>
        </p:nvSpPr>
        <p:spPr>
          <a:xfrm>
            <a:off x="8529530" y="3338713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1.아이디찾기 2.로그인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48"/>
          <p:cNvSpPr txBox="1"/>
          <p:nvPr/>
        </p:nvSpPr>
        <p:spPr>
          <a:xfrm>
            <a:off x="8574117" y="3942163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m.메인 q.종료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48"/>
          <p:cNvSpPr txBox="1"/>
          <p:nvPr/>
        </p:nvSpPr>
        <p:spPr>
          <a:xfrm>
            <a:off x="8574105" y="4613950"/>
            <a:ext cx="2155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로그인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3" name="Google Shape;943;p4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44" name="Google Shape;944;p49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945" name="Google Shape;945;p49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3-1. 로그인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47" name="Google Shape;947;p49"/>
          <p:cNvGraphicFramePr/>
          <p:nvPr/>
        </p:nvGraphicFramePr>
        <p:xfrm>
          <a:off x="3011400" y="2968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비밀번호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8" name="Google Shape;948;p49"/>
          <p:cNvSpPr txBox="1"/>
          <p:nvPr/>
        </p:nvSpPr>
        <p:spPr>
          <a:xfrm>
            <a:off x="3589200" y="5154113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49"/>
          <p:cNvSpPr txBox="1"/>
          <p:nvPr/>
        </p:nvSpPr>
        <p:spPr>
          <a:xfrm>
            <a:off x="3309763" y="4452950"/>
            <a:ext cx="467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0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로그인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5" name="Google Shape;955;p50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6" name="Google Shape;956;p50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957" name="Google Shape;957;p50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3-1. 로그인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59" name="Google Shape;959;p50"/>
          <p:cNvGraphicFramePr/>
          <p:nvPr/>
        </p:nvGraphicFramePr>
        <p:xfrm>
          <a:off x="3011388" y="2504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쌍용짱짱맨123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 b="1">
                          <a:solidFill>
                            <a:schemeClr val="accent6"/>
                          </a:solidFill>
                        </a:rPr>
                        <a:t> * (실패 시) 아이디와 비밀번호를 재입력해달라는 메세지를 출력한다.</a:t>
                      </a:r>
                      <a:endParaRPr sz="1200" b="1">
                        <a:solidFill>
                          <a:schemeClr val="accent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비밀번호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0" name="Google Shape;960;p50"/>
          <p:cNvSpPr txBox="1"/>
          <p:nvPr/>
        </p:nvSpPr>
        <p:spPr>
          <a:xfrm>
            <a:off x="3589200" y="5154113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r. 이전 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1" name="Google Shape;961;p50"/>
          <p:cNvSpPr txBox="1"/>
          <p:nvPr/>
        </p:nvSpPr>
        <p:spPr>
          <a:xfrm>
            <a:off x="3309763" y="4452950"/>
            <a:ext cx="467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1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로그인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7" name="Google Shape;967;p5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68" name="Google Shape;968;p51"/>
          <p:cNvGrpSpPr/>
          <p:nvPr/>
        </p:nvGrpSpPr>
        <p:grpSpPr>
          <a:xfrm>
            <a:off x="2303153" y="1491200"/>
            <a:ext cx="6683923" cy="4964400"/>
            <a:chOff x="859800" y="1535375"/>
            <a:chExt cx="4206900" cy="4964400"/>
          </a:xfrm>
        </p:grpSpPr>
        <p:sp>
          <p:nvSpPr>
            <p:cNvPr id="969" name="Google Shape;969;p51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3-2. 로그인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71" name="Google Shape;971;p51"/>
          <p:cNvGraphicFramePr/>
          <p:nvPr/>
        </p:nvGraphicFramePr>
        <p:xfrm>
          <a:off x="3011388" y="2504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쌍용짱짱맨123</a:t>
                      </a:r>
                      <a:br>
                        <a:rPr lang="en-US" sz="1200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 b="1">
                          <a:solidFill>
                            <a:schemeClr val="accent6"/>
                          </a:solidFill>
                        </a:rPr>
                        <a:t> * (실패 시) 아이디와 비밀번호를 재입력해달라는 메세지를 출력한다.</a:t>
                      </a:r>
                      <a:endParaRPr sz="12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비밀번호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**********</a:t>
                      </a:r>
                      <a:br>
                        <a:rPr lang="en-US"/>
                      </a:br>
                      <a:r>
                        <a:rPr lang="en-US" sz="1200" b="1">
                          <a:solidFill>
                            <a:schemeClr val="accent6"/>
                          </a:solidFill>
                        </a:rPr>
                        <a:t> * (실패 시) 아이디와 비밀번호를 재입력해달라는 메세지를 출력한다.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2" name="Google Shape;972;p51"/>
          <p:cNvSpPr txBox="1"/>
          <p:nvPr/>
        </p:nvSpPr>
        <p:spPr>
          <a:xfrm>
            <a:off x="3589200" y="5154113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51"/>
          <p:cNvSpPr txBox="1"/>
          <p:nvPr/>
        </p:nvSpPr>
        <p:spPr>
          <a:xfrm>
            <a:off x="3309763" y="4452950"/>
            <a:ext cx="467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 : </a:t>
            </a:r>
            <a:r>
              <a:rPr lang="en-US">
                <a:solidFill>
                  <a:schemeClr val="dk1"/>
                </a:solidFill>
              </a:rPr>
              <a:t>**********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2"/>
          <p:cNvSpPr/>
          <p:nvPr/>
        </p:nvSpPr>
        <p:spPr>
          <a:xfrm>
            <a:off x="465771" y="307975"/>
            <a:ext cx="3934780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회원 </a:t>
            </a:r>
            <a:r>
              <a:rPr lang="en-US" sz="1500" b="1" i="0" u="none" strike="noStrike" cap="none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9" name="Google Shape;979;p5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80" name="Google Shape;980;p52"/>
          <p:cNvGrpSpPr/>
          <p:nvPr/>
        </p:nvGrpSpPr>
        <p:grpSpPr>
          <a:xfrm>
            <a:off x="2194928" y="1471525"/>
            <a:ext cx="6683923" cy="4964400"/>
            <a:chOff x="859800" y="1535375"/>
            <a:chExt cx="4206900" cy="4964400"/>
          </a:xfrm>
        </p:grpSpPr>
        <p:sp>
          <p:nvSpPr>
            <p:cNvPr id="981" name="Google Shape;981;p52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2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4) 회원가입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83" name="Google Shape;983;p52"/>
          <p:cNvGraphicFramePr/>
          <p:nvPr/>
        </p:nvGraphicFramePr>
        <p:xfrm>
          <a:off x="2740438" y="2504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 입력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(2~14자)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zl존3조123</a:t>
                      </a:r>
                      <a:br>
                        <a:rPr lang="en-US"/>
                      </a:b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 (유효성 검사 실패시 재입력)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비밀번호 입력</a:t>
                      </a:r>
                      <a:br>
                        <a:rPr lang="en-US"/>
                      </a:br>
                      <a:r>
                        <a:rPr lang="en-US"/>
                        <a:t>(영문, 숫자, !@#$% 中 2글자)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**********</a:t>
                      </a:r>
                      <a:br>
                        <a:rPr lang="en-US"/>
                      </a:b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 (유효성 검사 실패시 재입력)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생년월일 입력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(0000-00-00 형태)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1997-01-23</a:t>
                      </a:r>
                      <a:br>
                        <a:rPr lang="en-US"/>
                      </a:b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 (유효성 검사 실패시 재입력)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휴대전화 입력</a:t>
                      </a:r>
                      <a:br>
                        <a:rPr lang="en-US"/>
                      </a:br>
                      <a:r>
                        <a:rPr lang="en-US"/>
                        <a:t>(000-0000-000 형태)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010-4562-3255</a:t>
                      </a:r>
                      <a:br>
                        <a:rPr lang="en-US"/>
                      </a:b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 (유효성 검사 실패시 재입력)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주소 입력</a:t>
                      </a:r>
                      <a:endParaRPr/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3"/>
          <p:cNvSpPr/>
          <p:nvPr/>
        </p:nvSpPr>
        <p:spPr>
          <a:xfrm>
            <a:off x="465771" y="307975"/>
            <a:ext cx="3934780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-1)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9" name="Google Shape;989;p5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90" name="Google Shape;990;p53"/>
          <p:cNvGrpSpPr/>
          <p:nvPr/>
        </p:nvGrpSpPr>
        <p:grpSpPr>
          <a:xfrm>
            <a:off x="2194928" y="1471525"/>
            <a:ext cx="6683923" cy="4964400"/>
            <a:chOff x="859800" y="1535375"/>
            <a:chExt cx="4206900" cy="4964400"/>
          </a:xfrm>
        </p:grpSpPr>
        <p:sp>
          <p:nvSpPr>
            <p:cNvPr id="991" name="Google Shape;991;p53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3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4) 회원가입 완료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93" name="Google Shape;993;p53"/>
          <p:cNvGraphicFramePr/>
          <p:nvPr/>
        </p:nvGraphicFramePr>
        <p:xfrm>
          <a:off x="2740438" y="2801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825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회원가입 완료!</a:t>
                      </a:r>
                      <a:br>
                        <a:rPr lang="en-US" sz="2000" b="1"/>
                      </a:br>
                      <a:r>
                        <a:rPr lang="en-US" sz="2000" b="1"/>
                        <a:t>안경집의 가족이 되신것을 환영합니다!</a:t>
                      </a:r>
                      <a:endParaRPr sz="2000" b="1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00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4" name="Google Shape;994;p53"/>
          <p:cNvSpPr txBox="1"/>
          <p:nvPr/>
        </p:nvSpPr>
        <p:spPr>
          <a:xfrm>
            <a:off x="3480975" y="4005513"/>
            <a:ext cx="4111800" cy="63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</a:rPr>
              <a:t>페이지 선택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메인 화면   2. 로그인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53"/>
          <p:cNvSpPr txBox="1"/>
          <p:nvPr/>
        </p:nvSpPr>
        <p:spPr>
          <a:xfrm>
            <a:off x="3803950" y="5047925"/>
            <a:ext cx="3465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4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조회(비회원)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1" name="Google Shape;1001;p5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2" name="Google Shape;1002;p54"/>
          <p:cNvSpPr/>
          <p:nvPr/>
        </p:nvSpPr>
        <p:spPr>
          <a:xfrm>
            <a:off x="2195091" y="1433800"/>
            <a:ext cx="6684000" cy="49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4"/>
          <p:cNvSpPr txBox="1"/>
          <p:nvPr/>
        </p:nvSpPr>
        <p:spPr>
          <a:xfrm>
            <a:off x="2402512" y="1882175"/>
            <a:ext cx="411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5) 주문조회 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4" name="Google Shape;1004;p54"/>
          <p:cNvGraphicFramePr/>
          <p:nvPr/>
        </p:nvGraphicFramePr>
        <p:xfrm>
          <a:off x="2641150" y="4437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주문코드:</a:t>
                      </a:r>
                      <a:br>
                        <a:rPr lang="en-US"/>
                      </a:br>
                      <a:r>
                        <a:rPr lang="en-US"/>
                        <a:t>(주문코드 검사)</a:t>
                      </a:r>
                      <a:endParaRPr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xxxxx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5" name="Google Shape;1005;p54"/>
          <p:cNvGraphicFramePr/>
          <p:nvPr/>
        </p:nvGraphicFramePr>
        <p:xfrm>
          <a:off x="2641138" y="2496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425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주문 정보를 조회합니다</a:t>
                      </a:r>
                      <a:br>
                        <a:rPr lang="en-US" sz="2000" b="1"/>
                      </a:br>
                      <a:r>
                        <a:rPr lang="en-US" sz="2000" b="1"/>
                        <a:t>주문 코드를 입력해주세요.</a:t>
                      </a:r>
                      <a:endParaRPr sz="2000" b="1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75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6" name="Google Shape;1006;p54"/>
          <p:cNvSpPr txBox="1"/>
          <p:nvPr/>
        </p:nvSpPr>
        <p:spPr>
          <a:xfrm>
            <a:off x="3933688" y="3566150"/>
            <a:ext cx="3007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이전:r / 메인:m / 종료:q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"/>
          <p:cNvSpPr/>
          <p:nvPr/>
        </p:nvSpPr>
        <p:spPr>
          <a:xfrm>
            <a:off x="465771" y="307975"/>
            <a:ext cx="3934780" cy="655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1.개요 및 기능설명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2" name="Google Shape;422;p1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23" name="Google Shape;423;p19"/>
          <p:cNvGrpSpPr/>
          <p:nvPr/>
        </p:nvGrpSpPr>
        <p:grpSpPr>
          <a:xfrm>
            <a:off x="1444963" y="1562811"/>
            <a:ext cx="9447868" cy="1015795"/>
            <a:chOff x="991669" y="1974380"/>
            <a:chExt cx="4206905" cy="975600"/>
          </a:xfrm>
        </p:grpSpPr>
        <p:sp>
          <p:nvSpPr>
            <p:cNvPr id="424" name="Google Shape;424;p19"/>
            <p:cNvSpPr/>
            <p:nvPr/>
          </p:nvSpPr>
          <p:spPr>
            <a:xfrm>
              <a:off x="991674" y="2402027"/>
              <a:ext cx="4206900" cy="120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 txBox="1"/>
            <p:nvPr/>
          </p:nvSpPr>
          <p:spPr>
            <a:xfrm>
              <a:off x="991669" y="1974380"/>
              <a:ext cx="3996000" cy="9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개요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Malgun Gothic"/>
                <a:buChar char="●"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현재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시장에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나와있는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제품들은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안경의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세부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사항을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누락시킨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프로그램이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많음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6" name="Google Shape;426;p19"/>
          <p:cNvSpPr txBox="1"/>
          <p:nvPr/>
        </p:nvSpPr>
        <p:spPr>
          <a:xfrm>
            <a:off x="1444950" y="2918065"/>
            <a:ext cx="8974200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b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20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이용 가능 고객은 관리자, 회원, 비회원으로 나뉨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관리자 : 매출 관리, 재고 관리, 회원 관련 사항을 컨트롤 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능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회원 : 콘솔에 제공되는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정보와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통합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검색을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물품을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능,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전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 후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환불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기능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회원과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동일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19"/>
          <p:cNvSpPr/>
          <p:nvPr/>
        </p:nvSpPr>
        <p:spPr>
          <a:xfrm>
            <a:off x="1444950" y="3346652"/>
            <a:ext cx="9447900" cy="16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5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상세(배송 시작 전)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2" name="Google Shape;1012;p5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" name="Google Shape;1013;p55"/>
          <p:cNvSpPr/>
          <p:nvPr/>
        </p:nvSpPr>
        <p:spPr>
          <a:xfrm>
            <a:off x="2332591" y="1502650"/>
            <a:ext cx="6684000" cy="49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5"/>
          <p:cNvSpPr txBox="1"/>
          <p:nvPr/>
        </p:nvSpPr>
        <p:spPr>
          <a:xfrm>
            <a:off x="2402512" y="1882175"/>
            <a:ext cx="4112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5-1) 주문 상세(배송 시작 전)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5" name="Google Shape;1015;p55"/>
          <p:cNvGraphicFramePr/>
          <p:nvPr/>
        </p:nvGraphicFramePr>
        <p:xfrm>
          <a:off x="2641150" y="2840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수령인 명: </a:t>
                      </a:r>
                      <a:br>
                        <a:rPr lang="en-US" b="1"/>
                      </a:br>
                      <a:r>
                        <a:rPr lang="en-US" b="1"/>
                        <a:t>(수령인 이름 검사)</a:t>
                      </a:r>
                      <a:endParaRPr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수령인 명: 홍길동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전화번호:</a:t>
                      </a:r>
                      <a:endParaRPr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010-4562-3255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6" name="Google Shape;1016;p55"/>
          <p:cNvSpPr txBox="1"/>
          <p:nvPr/>
        </p:nvSpPr>
        <p:spPr>
          <a:xfrm>
            <a:off x="2641298" y="53372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1.취소하기 u.이전단계 m.메인 q.종료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7" name="Google Shape;1017;p55"/>
          <p:cNvGraphicFramePr/>
          <p:nvPr/>
        </p:nvGraphicFramePr>
        <p:xfrm>
          <a:off x="2641138" y="4312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[주문코드][상품코드][브랜드명][상품명][수량][가격][진행상태] </a:t>
                      </a:r>
                      <a:endParaRPr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3,         231,       버버리,     굿안경,      1,   30000,   준비중</a:t>
                      </a:r>
                      <a:endParaRPr sz="1200" b="1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25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6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상세정보 - 취소하기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3" name="Google Shape;1023;p5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" name="Google Shape;1024;p56"/>
          <p:cNvSpPr txBox="1"/>
          <p:nvPr/>
        </p:nvSpPr>
        <p:spPr>
          <a:xfrm>
            <a:off x="4400575" y="54609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025;p56"/>
          <p:cNvSpPr txBox="1"/>
          <p:nvPr/>
        </p:nvSpPr>
        <p:spPr>
          <a:xfrm>
            <a:off x="4094225" y="4856975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6" name="Google Shape;1026;p56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027" name="Google Shape;1027;p5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6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5-1-1. 주문 취소하기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29" name="Google Shape;1029;p56"/>
          <p:cNvSpPr txBox="1"/>
          <p:nvPr/>
        </p:nvSpPr>
        <p:spPr>
          <a:xfrm>
            <a:off x="3214163" y="3223807"/>
            <a:ext cx="48618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정말 주문내역을 취소하시겠습니까?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(Y/N)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56"/>
          <p:cNvSpPr txBox="1"/>
          <p:nvPr/>
        </p:nvSpPr>
        <p:spPr>
          <a:xfrm>
            <a:off x="3819925" y="4672350"/>
            <a:ext cx="3675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5-3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상세(배송 시작 후)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6" name="Google Shape;1036;p5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7" name="Google Shape;1037;p57"/>
          <p:cNvSpPr/>
          <p:nvPr/>
        </p:nvSpPr>
        <p:spPr>
          <a:xfrm>
            <a:off x="2332591" y="1502650"/>
            <a:ext cx="6684000" cy="49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7"/>
          <p:cNvSpPr txBox="1"/>
          <p:nvPr/>
        </p:nvSpPr>
        <p:spPr>
          <a:xfrm>
            <a:off x="2402512" y="1882175"/>
            <a:ext cx="4112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5-3) 주문 상세(배송 시작 후)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9" name="Google Shape;1039;p57"/>
          <p:cNvGraphicFramePr/>
          <p:nvPr/>
        </p:nvGraphicFramePr>
        <p:xfrm>
          <a:off x="2641150" y="2840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수령인 명: </a:t>
                      </a:r>
                      <a:br>
                        <a:rPr lang="en-US" b="1"/>
                      </a:br>
                      <a:r>
                        <a:rPr lang="en-US" b="1"/>
                        <a:t>(수령인 이름 검사)</a:t>
                      </a:r>
                      <a:endParaRPr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수령인 명: 홍길동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전화번호:</a:t>
                      </a:r>
                      <a:endParaRPr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010-4562-3255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0" name="Google Shape;1040;p57"/>
          <p:cNvSpPr txBox="1"/>
          <p:nvPr/>
        </p:nvSpPr>
        <p:spPr>
          <a:xfrm>
            <a:off x="2641298" y="53372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1.교환/반품 2.구매확정 u.이전단계 m.메인 q.종료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1" name="Google Shape;1041;p57"/>
          <p:cNvGraphicFramePr/>
          <p:nvPr/>
        </p:nvGraphicFramePr>
        <p:xfrm>
          <a:off x="2641138" y="4312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82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[주문코드][상품코드][브랜드명][상품명][수량][가격][진행상태] </a:t>
                      </a:r>
                      <a:endParaRPr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3,         231,       버버리,     굿안경,      1,   30000,   배송중</a:t>
                      </a:r>
                      <a:endParaRPr sz="1200" b="1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25">
                <a:tc gridSpan="3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8"/>
          <p:cNvSpPr/>
          <p:nvPr/>
        </p:nvSpPr>
        <p:spPr>
          <a:xfrm>
            <a:off x="465775" y="307975"/>
            <a:ext cx="4033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5-3-1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상세정보 - 교환/반품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7" name="Google Shape;1047;p5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48" name="Google Shape;1048;p58"/>
          <p:cNvGrpSpPr/>
          <p:nvPr/>
        </p:nvGrpSpPr>
        <p:grpSpPr>
          <a:xfrm>
            <a:off x="389750" y="2139995"/>
            <a:ext cx="3587224" cy="3548057"/>
            <a:chOff x="859800" y="1535375"/>
            <a:chExt cx="4206900" cy="4964400"/>
          </a:xfrm>
        </p:grpSpPr>
        <p:sp>
          <p:nvSpPr>
            <p:cNvPr id="1049" name="Google Shape;1049;p5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8"/>
            <p:cNvSpPr txBox="1"/>
            <p:nvPr/>
          </p:nvSpPr>
          <p:spPr>
            <a:xfrm>
              <a:off x="990455" y="1946025"/>
              <a:ext cx="25881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3.교환/반품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51" name="Google Shape;1051;p58"/>
          <p:cNvSpPr txBox="1"/>
          <p:nvPr/>
        </p:nvSpPr>
        <p:spPr>
          <a:xfrm>
            <a:off x="902919" y="3386598"/>
            <a:ext cx="240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1.교환 2.반품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58"/>
          <p:cNvSpPr txBox="1"/>
          <p:nvPr/>
        </p:nvSpPr>
        <p:spPr>
          <a:xfrm>
            <a:off x="1574213" y="4498500"/>
            <a:ext cx="1218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53" name="Google Shape;1053;p58"/>
          <p:cNvGrpSpPr/>
          <p:nvPr/>
        </p:nvGrpSpPr>
        <p:grpSpPr>
          <a:xfrm>
            <a:off x="4302387" y="2139995"/>
            <a:ext cx="3587224" cy="3548057"/>
            <a:chOff x="859800" y="1535375"/>
            <a:chExt cx="4206900" cy="4964400"/>
          </a:xfrm>
        </p:grpSpPr>
        <p:sp>
          <p:nvSpPr>
            <p:cNvPr id="1054" name="Google Shape;1054;p5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8"/>
            <p:cNvSpPr txBox="1"/>
            <p:nvPr/>
          </p:nvSpPr>
          <p:spPr>
            <a:xfrm>
              <a:off x="990455" y="1946025"/>
              <a:ext cx="25881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3.교환/반품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56" name="Google Shape;1056;p58"/>
          <p:cNvSpPr txBox="1"/>
          <p:nvPr/>
        </p:nvSpPr>
        <p:spPr>
          <a:xfrm>
            <a:off x="4777106" y="3171048"/>
            <a:ext cx="24012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1.단순변심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2.상품불량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3.상품정보와 상이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58"/>
          <p:cNvSpPr txBox="1"/>
          <p:nvPr/>
        </p:nvSpPr>
        <p:spPr>
          <a:xfrm>
            <a:off x="5486838" y="4498500"/>
            <a:ext cx="1218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58" name="Google Shape;1058;p58"/>
          <p:cNvGrpSpPr/>
          <p:nvPr/>
        </p:nvGrpSpPr>
        <p:grpSpPr>
          <a:xfrm>
            <a:off x="8215050" y="2139995"/>
            <a:ext cx="3587224" cy="3548057"/>
            <a:chOff x="859800" y="1535375"/>
            <a:chExt cx="4206900" cy="4964400"/>
          </a:xfrm>
        </p:grpSpPr>
        <p:sp>
          <p:nvSpPr>
            <p:cNvPr id="1059" name="Google Shape;1059;p5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8"/>
            <p:cNvSpPr txBox="1"/>
            <p:nvPr/>
          </p:nvSpPr>
          <p:spPr>
            <a:xfrm>
              <a:off x="990455" y="1946025"/>
              <a:ext cx="25881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3.교환/반품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1" name="Google Shape;1061;p58"/>
          <p:cNvSpPr txBox="1"/>
          <p:nvPr/>
        </p:nvSpPr>
        <p:spPr>
          <a:xfrm>
            <a:off x="8728219" y="3386598"/>
            <a:ext cx="24012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정말로 취소하시겠습니까?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(Y/N)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1062;p58"/>
          <p:cNvSpPr txBox="1"/>
          <p:nvPr/>
        </p:nvSpPr>
        <p:spPr>
          <a:xfrm>
            <a:off x="9399513" y="4498500"/>
            <a:ext cx="1218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8" name="Google Shape;1068;p5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69" name="Google Shape;1069;p59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070" name="Google Shape;1070;p59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9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3.내정보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72" name="Google Shape;1072;p59"/>
          <p:cNvSpPr txBox="1"/>
          <p:nvPr/>
        </p:nvSpPr>
        <p:spPr>
          <a:xfrm>
            <a:off x="3994924" y="5359950"/>
            <a:ext cx="3300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59"/>
          <p:cNvSpPr txBox="1"/>
          <p:nvPr/>
        </p:nvSpPr>
        <p:spPr>
          <a:xfrm>
            <a:off x="4094213" y="4680925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4" name="Google Shape;1074;p59"/>
          <p:cNvGraphicFramePr/>
          <p:nvPr/>
        </p:nvGraphicFramePr>
        <p:xfrm>
          <a:off x="2443813" y="26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0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생년월일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전화번호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주소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XXXXXX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010-XXXX-XXX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XXXXXXXXXXXXXXX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5" name="Google Shape;1075;p59"/>
          <p:cNvSpPr txBox="1"/>
          <p:nvPr/>
        </p:nvSpPr>
        <p:spPr>
          <a:xfrm>
            <a:off x="3589163" y="4001888"/>
            <a:ext cx="411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  2. 회원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0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1" name="Google Shape;1081;p60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82" name="Google Shape;1082;p60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083" name="Google Shape;1083;p60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0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3.주문내역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5" name="Google Shape;1085;p60"/>
          <p:cNvSpPr txBox="1"/>
          <p:nvPr/>
        </p:nvSpPr>
        <p:spPr>
          <a:xfrm>
            <a:off x="3994924" y="5359950"/>
            <a:ext cx="3300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p60"/>
          <p:cNvSpPr txBox="1"/>
          <p:nvPr/>
        </p:nvSpPr>
        <p:spPr>
          <a:xfrm>
            <a:off x="3968514" y="4738625"/>
            <a:ext cx="33531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주문코드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시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7" name="Google Shape;1087;p60"/>
          <p:cNvGraphicFramePr/>
          <p:nvPr/>
        </p:nvGraphicFramePr>
        <p:xfrm>
          <a:off x="2475938" y="2683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외4개…...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1"/>
          <p:cNvSpPr/>
          <p:nvPr/>
        </p:nvSpPr>
        <p:spPr>
          <a:xfrm>
            <a:off x="465775" y="307975"/>
            <a:ext cx="44019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시작전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3" name="Google Shape;1093;p6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94" name="Google Shape;1094;p61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095" name="Google Shape;1095;p61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1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3.[상품명]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97" name="Google Shape;1097;p61"/>
          <p:cNvSpPr txBox="1"/>
          <p:nvPr/>
        </p:nvSpPr>
        <p:spPr>
          <a:xfrm>
            <a:off x="4400575" y="54609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8" name="Google Shape;1098;p61"/>
          <p:cNvSpPr txBox="1"/>
          <p:nvPr/>
        </p:nvSpPr>
        <p:spPr>
          <a:xfrm>
            <a:off x="4388085" y="4253013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1.취소하기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9" name="Google Shape;1099;p61"/>
          <p:cNvGraphicFramePr/>
          <p:nvPr/>
        </p:nvGraphicFramePr>
        <p:xfrm>
          <a:off x="2475950" y="2708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주문코드드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개수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0" name="Google Shape;1100;p61"/>
          <p:cNvGraphicFramePr/>
          <p:nvPr/>
        </p:nvGraphicFramePr>
        <p:xfrm>
          <a:off x="2475963" y="337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배송주소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비고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1" name="Google Shape;1101;p61"/>
          <p:cNvSpPr txBox="1"/>
          <p:nvPr/>
        </p:nvSpPr>
        <p:spPr>
          <a:xfrm>
            <a:off x="4094225" y="4856975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2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취소하기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7" name="Google Shape;1107;p6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8" name="Google Shape;1108;p62"/>
          <p:cNvSpPr txBox="1"/>
          <p:nvPr/>
        </p:nvSpPr>
        <p:spPr>
          <a:xfrm>
            <a:off x="4400575" y="54609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9" name="Google Shape;1109;p62"/>
          <p:cNvSpPr txBox="1"/>
          <p:nvPr/>
        </p:nvSpPr>
        <p:spPr>
          <a:xfrm>
            <a:off x="4094225" y="4856975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0" name="Google Shape;1110;p62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111" name="Google Shape;1111;p62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2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3.주문 취소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3" name="Google Shape;1113;p62"/>
          <p:cNvSpPr txBox="1"/>
          <p:nvPr/>
        </p:nvSpPr>
        <p:spPr>
          <a:xfrm>
            <a:off x="3214163" y="3223807"/>
            <a:ext cx="48618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정말 주문내역을 취소하시겠습니까?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(Y/N)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62"/>
          <p:cNvSpPr txBox="1"/>
          <p:nvPr/>
        </p:nvSpPr>
        <p:spPr>
          <a:xfrm>
            <a:off x="3819925" y="4672350"/>
            <a:ext cx="3675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3"/>
          <p:cNvSpPr/>
          <p:nvPr/>
        </p:nvSpPr>
        <p:spPr>
          <a:xfrm>
            <a:off x="465775" y="307975"/>
            <a:ext cx="41754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3-1-2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시작후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0" name="Google Shape;1120;p6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21" name="Google Shape;1121;p63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122" name="Google Shape;1122;p63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3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3.[상품명]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24" name="Google Shape;1124;p63"/>
          <p:cNvSpPr txBox="1"/>
          <p:nvPr/>
        </p:nvSpPr>
        <p:spPr>
          <a:xfrm>
            <a:off x="4400575" y="54609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63"/>
          <p:cNvSpPr txBox="1"/>
          <p:nvPr/>
        </p:nvSpPr>
        <p:spPr>
          <a:xfrm>
            <a:off x="4388085" y="4253013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1.교환/반품 2. 구매확정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6" name="Google Shape;1126;p63"/>
          <p:cNvGraphicFramePr/>
          <p:nvPr/>
        </p:nvGraphicFramePr>
        <p:xfrm>
          <a:off x="2475950" y="2708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주문코드드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개수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7" name="Google Shape;1127;p63"/>
          <p:cNvGraphicFramePr/>
          <p:nvPr/>
        </p:nvGraphicFramePr>
        <p:xfrm>
          <a:off x="2475963" y="337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배송주소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비고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" name="Google Shape;1128;p63"/>
          <p:cNvSpPr txBox="1"/>
          <p:nvPr/>
        </p:nvSpPr>
        <p:spPr>
          <a:xfrm>
            <a:off x="4094225" y="4856975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4"/>
          <p:cNvSpPr/>
          <p:nvPr/>
        </p:nvSpPr>
        <p:spPr>
          <a:xfrm>
            <a:off x="465775" y="307975"/>
            <a:ext cx="4033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3-1-2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4" name="Google Shape;1134;p6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35" name="Google Shape;1135;p64"/>
          <p:cNvGrpSpPr/>
          <p:nvPr/>
        </p:nvGrpSpPr>
        <p:grpSpPr>
          <a:xfrm>
            <a:off x="389750" y="2139995"/>
            <a:ext cx="3587224" cy="3548057"/>
            <a:chOff x="859800" y="1535375"/>
            <a:chExt cx="4206900" cy="4964400"/>
          </a:xfrm>
        </p:grpSpPr>
        <p:sp>
          <p:nvSpPr>
            <p:cNvPr id="1136" name="Google Shape;1136;p6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4"/>
            <p:cNvSpPr txBox="1"/>
            <p:nvPr/>
          </p:nvSpPr>
          <p:spPr>
            <a:xfrm>
              <a:off x="990455" y="1946025"/>
              <a:ext cx="25881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3.교환/반품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38" name="Google Shape;1138;p64"/>
          <p:cNvSpPr txBox="1"/>
          <p:nvPr/>
        </p:nvSpPr>
        <p:spPr>
          <a:xfrm>
            <a:off x="902919" y="3386598"/>
            <a:ext cx="240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1.교환 2.반품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64"/>
          <p:cNvSpPr txBox="1"/>
          <p:nvPr/>
        </p:nvSpPr>
        <p:spPr>
          <a:xfrm>
            <a:off x="1574213" y="4498500"/>
            <a:ext cx="1218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0" name="Google Shape;1140;p64"/>
          <p:cNvGrpSpPr/>
          <p:nvPr/>
        </p:nvGrpSpPr>
        <p:grpSpPr>
          <a:xfrm>
            <a:off x="4302387" y="2139995"/>
            <a:ext cx="3587224" cy="3548057"/>
            <a:chOff x="859800" y="1535375"/>
            <a:chExt cx="4206900" cy="4964400"/>
          </a:xfrm>
        </p:grpSpPr>
        <p:sp>
          <p:nvSpPr>
            <p:cNvPr id="1141" name="Google Shape;1141;p6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4"/>
            <p:cNvSpPr txBox="1"/>
            <p:nvPr/>
          </p:nvSpPr>
          <p:spPr>
            <a:xfrm>
              <a:off x="990455" y="1946025"/>
              <a:ext cx="25881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3.교환/반품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43" name="Google Shape;1143;p64"/>
          <p:cNvSpPr txBox="1"/>
          <p:nvPr/>
        </p:nvSpPr>
        <p:spPr>
          <a:xfrm>
            <a:off x="4777106" y="3171048"/>
            <a:ext cx="24012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1.단순변심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2.상품불량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3.상품정보와 상이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4" name="Google Shape;1144;p64"/>
          <p:cNvSpPr txBox="1"/>
          <p:nvPr/>
        </p:nvSpPr>
        <p:spPr>
          <a:xfrm>
            <a:off x="5486838" y="4498500"/>
            <a:ext cx="1218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5" name="Google Shape;1145;p64"/>
          <p:cNvGrpSpPr/>
          <p:nvPr/>
        </p:nvGrpSpPr>
        <p:grpSpPr>
          <a:xfrm>
            <a:off x="8215050" y="2139995"/>
            <a:ext cx="3587224" cy="3548057"/>
            <a:chOff x="859800" y="1535375"/>
            <a:chExt cx="4206900" cy="4964400"/>
          </a:xfrm>
        </p:grpSpPr>
        <p:sp>
          <p:nvSpPr>
            <p:cNvPr id="1146" name="Google Shape;1146;p6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4"/>
            <p:cNvSpPr txBox="1"/>
            <p:nvPr/>
          </p:nvSpPr>
          <p:spPr>
            <a:xfrm>
              <a:off x="990455" y="1946025"/>
              <a:ext cx="25881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3.교환/반품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48" name="Google Shape;1148;p64"/>
          <p:cNvSpPr txBox="1"/>
          <p:nvPr/>
        </p:nvSpPr>
        <p:spPr>
          <a:xfrm>
            <a:off x="8728219" y="3386598"/>
            <a:ext cx="24012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정말로 취소하시겠습니까?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(Y/N)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p64"/>
          <p:cNvSpPr txBox="1"/>
          <p:nvPr/>
        </p:nvSpPr>
        <p:spPr>
          <a:xfrm>
            <a:off x="9399513" y="4498500"/>
            <a:ext cx="1218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"/>
          <p:cNvSpPr/>
          <p:nvPr/>
        </p:nvSpPr>
        <p:spPr>
          <a:xfrm>
            <a:off x="738821" y="3435351"/>
            <a:ext cx="515937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 설계 </a:t>
            </a:r>
            <a:endParaRPr/>
          </a:p>
        </p:txBody>
      </p:sp>
      <p:cxnSp>
        <p:nvCxnSpPr>
          <p:cNvPr id="433" name="Google Shape;433;p20"/>
          <p:cNvCxnSpPr/>
          <p:nvPr/>
        </p:nvCxnSpPr>
        <p:spPr>
          <a:xfrm>
            <a:off x="4818195" y="3492383"/>
            <a:ext cx="1080000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4" name="Google Shape;434;p20"/>
          <p:cNvSpPr/>
          <p:nvPr/>
        </p:nvSpPr>
        <p:spPr>
          <a:xfrm>
            <a:off x="4572680" y="3435351"/>
            <a:ext cx="114065" cy="114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4234542" y="3435351"/>
            <a:ext cx="114065" cy="114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6" name="Google Shape;436;p20"/>
          <p:cNvCxnSpPr/>
          <p:nvPr/>
        </p:nvCxnSpPr>
        <p:spPr>
          <a:xfrm>
            <a:off x="4418145" y="3492383"/>
            <a:ext cx="86633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5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3-2)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5" name="Google Shape;1155;p6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56" name="Google Shape;1156;p65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157" name="Google Shape;1157;p65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5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3.회원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정보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9" name="Google Shape;1159;p65"/>
          <p:cNvSpPr txBox="1"/>
          <p:nvPr/>
        </p:nvSpPr>
        <p:spPr>
          <a:xfrm>
            <a:off x="3994924" y="5359950"/>
            <a:ext cx="3300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0" name="Google Shape;1160;p65"/>
          <p:cNvSpPr txBox="1"/>
          <p:nvPr/>
        </p:nvSpPr>
        <p:spPr>
          <a:xfrm>
            <a:off x="4048913" y="2454138"/>
            <a:ext cx="31923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*아이디 : XXXXXX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*이름 : 홍길동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*생년월일 : 1997-00-00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1.비밀번호 : *****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2.전화번호 : 010-1234-5678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3.주소 : 서울시 강남구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65"/>
          <p:cNvSpPr txBox="1"/>
          <p:nvPr/>
        </p:nvSpPr>
        <p:spPr>
          <a:xfrm>
            <a:off x="4140413" y="4069150"/>
            <a:ext cx="30093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변경하실 정보 번호 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1.비밀번호 2.전화번호 3.주소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65"/>
          <p:cNvSpPr txBox="1"/>
          <p:nvPr/>
        </p:nvSpPr>
        <p:spPr>
          <a:xfrm>
            <a:off x="3647050" y="4822250"/>
            <a:ext cx="3996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현재 정보 저장: s / 이전: r / 메인: m / 종료: q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6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3-2)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8" name="Google Shape;1168;p6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69" name="Google Shape;1169;p66"/>
          <p:cNvGrpSpPr/>
          <p:nvPr/>
        </p:nvGrpSpPr>
        <p:grpSpPr>
          <a:xfrm>
            <a:off x="831447" y="1886596"/>
            <a:ext cx="2989002" cy="3672663"/>
            <a:chOff x="859800" y="1535375"/>
            <a:chExt cx="4206900" cy="4964400"/>
          </a:xfrm>
        </p:grpSpPr>
        <p:sp>
          <p:nvSpPr>
            <p:cNvPr id="1170" name="Google Shape;1170;p6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6"/>
            <p:cNvSpPr txBox="1"/>
            <p:nvPr/>
          </p:nvSpPr>
          <p:spPr>
            <a:xfrm>
              <a:off x="990452" y="1946031"/>
              <a:ext cx="35187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3-2-1.비밀번호 수정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2" name="Google Shape;1172;p66"/>
          <p:cNvSpPr txBox="1"/>
          <p:nvPr/>
        </p:nvSpPr>
        <p:spPr>
          <a:xfrm>
            <a:off x="1420409" y="3228893"/>
            <a:ext cx="18111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3" name="Google Shape;1173;p66"/>
          <p:cNvGrpSpPr/>
          <p:nvPr/>
        </p:nvGrpSpPr>
        <p:grpSpPr>
          <a:xfrm>
            <a:off x="4360947" y="1886596"/>
            <a:ext cx="2989002" cy="3672663"/>
            <a:chOff x="859800" y="1535375"/>
            <a:chExt cx="4206900" cy="4964400"/>
          </a:xfrm>
        </p:grpSpPr>
        <p:sp>
          <p:nvSpPr>
            <p:cNvPr id="1174" name="Google Shape;1174;p6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6"/>
            <p:cNvSpPr txBox="1"/>
            <p:nvPr/>
          </p:nvSpPr>
          <p:spPr>
            <a:xfrm>
              <a:off x="990452" y="1946031"/>
              <a:ext cx="35187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3-2-2.전화번호 수정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6" name="Google Shape;1176;p66"/>
          <p:cNvSpPr txBox="1"/>
          <p:nvPr/>
        </p:nvSpPr>
        <p:spPr>
          <a:xfrm>
            <a:off x="4949909" y="4050368"/>
            <a:ext cx="18111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7" name="Google Shape;1177;p66"/>
          <p:cNvGrpSpPr/>
          <p:nvPr/>
        </p:nvGrpSpPr>
        <p:grpSpPr>
          <a:xfrm>
            <a:off x="7890447" y="1886596"/>
            <a:ext cx="2989002" cy="3672663"/>
            <a:chOff x="859800" y="1535375"/>
            <a:chExt cx="4206900" cy="4964400"/>
          </a:xfrm>
        </p:grpSpPr>
        <p:sp>
          <p:nvSpPr>
            <p:cNvPr id="1178" name="Google Shape;1178;p6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6"/>
            <p:cNvSpPr txBox="1"/>
            <p:nvPr/>
          </p:nvSpPr>
          <p:spPr>
            <a:xfrm>
              <a:off x="990452" y="1946031"/>
              <a:ext cx="35187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3-2-3.주소 수정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80" name="Google Shape;1180;p66"/>
          <p:cNvSpPr txBox="1"/>
          <p:nvPr/>
        </p:nvSpPr>
        <p:spPr>
          <a:xfrm>
            <a:off x="8479409" y="4050368"/>
            <a:ext cx="18111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66"/>
          <p:cNvSpPr txBox="1"/>
          <p:nvPr/>
        </p:nvSpPr>
        <p:spPr>
          <a:xfrm>
            <a:off x="1420409" y="4050368"/>
            <a:ext cx="18111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3-2)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(회원)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7" name="Google Shape;1187;p6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88" name="Google Shape;1188;p67"/>
          <p:cNvGrpSpPr/>
          <p:nvPr/>
        </p:nvGrpSpPr>
        <p:grpSpPr>
          <a:xfrm>
            <a:off x="2358653" y="1863242"/>
            <a:ext cx="6007874" cy="3672663"/>
            <a:chOff x="859800" y="1535375"/>
            <a:chExt cx="4206900" cy="4964400"/>
          </a:xfrm>
        </p:grpSpPr>
        <p:sp>
          <p:nvSpPr>
            <p:cNvPr id="1189" name="Google Shape;1189;p6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7"/>
            <p:cNvSpPr txBox="1"/>
            <p:nvPr/>
          </p:nvSpPr>
          <p:spPr>
            <a:xfrm>
              <a:off x="990452" y="1946031"/>
              <a:ext cx="35187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3-2-4.회원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정보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완료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91" name="Google Shape;1191;p67"/>
          <p:cNvSpPr txBox="1"/>
          <p:nvPr/>
        </p:nvSpPr>
        <p:spPr>
          <a:xfrm>
            <a:off x="3464790" y="3283925"/>
            <a:ext cx="37956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현재까지 수정된 정보를 저장하시겠습니까?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(Y/N)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2" name="Google Shape;1192;p67"/>
          <p:cNvSpPr txBox="1"/>
          <p:nvPr/>
        </p:nvSpPr>
        <p:spPr>
          <a:xfrm>
            <a:off x="4457046" y="4206918"/>
            <a:ext cx="18111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8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매출관리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8" name="Google Shape;1198;p6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99" name="Google Shape;1199;p68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200" name="Google Shape;1200;p6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1.매출관리(관리자)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202;p68"/>
          <p:cNvSpPr txBox="1"/>
          <p:nvPr/>
        </p:nvSpPr>
        <p:spPr>
          <a:xfrm>
            <a:off x="3494275" y="4208088"/>
            <a:ext cx="43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1.월매출상세보기 2,일매출상세보기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p68"/>
          <p:cNvSpPr txBox="1"/>
          <p:nvPr/>
        </p:nvSpPr>
        <p:spPr>
          <a:xfrm>
            <a:off x="2848675" y="53215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204;p68"/>
          <p:cNvSpPr/>
          <p:nvPr/>
        </p:nvSpPr>
        <p:spPr>
          <a:xfrm>
            <a:off x="2694175" y="2699538"/>
            <a:ext cx="1706400" cy="12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일 총매출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xxx,xxxx원</a:t>
            </a:r>
            <a:endParaRPr/>
          </a:p>
        </p:txBody>
      </p:sp>
      <p:sp>
        <p:nvSpPr>
          <p:cNvPr id="1205" name="Google Shape;1205;p68"/>
          <p:cNvSpPr/>
          <p:nvPr/>
        </p:nvSpPr>
        <p:spPr>
          <a:xfrm>
            <a:off x="4638400" y="2699550"/>
            <a:ext cx="1706400" cy="12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월 총매출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x,xxxx,xxxx원</a:t>
            </a:r>
            <a:endParaRPr/>
          </a:p>
        </p:txBody>
      </p:sp>
      <p:sp>
        <p:nvSpPr>
          <p:cNvPr id="1206" name="Google Shape;1206;p68"/>
          <p:cNvSpPr/>
          <p:nvPr/>
        </p:nvSpPr>
        <p:spPr>
          <a:xfrm>
            <a:off x="6735175" y="2699550"/>
            <a:ext cx="1706400" cy="127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총매출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xx,xxxx,xxxx원</a:t>
            </a:r>
            <a:endParaRPr/>
          </a:p>
        </p:txBody>
      </p:sp>
      <p:sp>
        <p:nvSpPr>
          <p:cNvPr id="1207" name="Google Shape;1207;p68"/>
          <p:cNvSpPr txBox="1"/>
          <p:nvPr/>
        </p:nvSpPr>
        <p:spPr>
          <a:xfrm>
            <a:off x="3940750" y="4764800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매출(관리자)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3" name="Google Shape;1213;p6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14" name="Google Shape;1214;p69"/>
          <p:cNvGrpSpPr/>
          <p:nvPr/>
        </p:nvGrpSpPr>
        <p:grpSpPr>
          <a:xfrm>
            <a:off x="4754291" y="1453475"/>
            <a:ext cx="6683923" cy="4964400"/>
            <a:chOff x="859800" y="1535375"/>
            <a:chExt cx="4206900" cy="4964400"/>
          </a:xfrm>
        </p:grpSpPr>
        <p:sp>
          <p:nvSpPr>
            <p:cNvPr id="1215" name="Google Shape;1215;p69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9"/>
            <p:cNvSpPr txBox="1"/>
            <p:nvPr/>
          </p:nvSpPr>
          <p:spPr>
            <a:xfrm>
              <a:off x="990455" y="1946025"/>
              <a:ext cx="239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1-1.월별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매출(관리자)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7" name="Google Shape;1217;p69"/>
          <p:cNvSpPr txBox="1"/>
          <p:nvPr/>
        </p:nvSpPr>
        <p:spPr>
          <a:xfrm>
            <a:off x="6545413" y="483978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8" name="Google Shape;1218;p69"/>
          <p:cNvGraphicFramePr/>
          <p:nvPr/>
        </p:nvGraphicFramePr>
        <p:xfrm>
          <a:off x="5169863" y="2758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0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총매출수량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총매출가격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9" name="Google Shape;1219;p69"/>
          <p:cNvSpPr txBox="1"/>
          <p:nvPr/>
        </p:nvSpPr>
        <p:spPr>
          <a:xfrm>
            <a:off x="5299800" y="5620263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 입력 :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0" name="Google Shape;1220;p69"/>
          <p:cNvGrpSpPr/>
          <p:nvPr/>
        </p:nvGrpSpPr>
        <p:grpSpPr>
          <a:xfrm>
            <a:off x="656277" y="2259444"/>
            <a:ext cx="3347430" cy="3352459"/>
            <a:chOff x="859800" y="1535375"/>
            <a:chExt cx="4206900" cy="4964400"/>
          </a:xfrm>
        </p:grpSpPr>
        <p:sp>
          <p:nvSpPr>
            <p:cNvPr id="1221" name="Google Shape;1221;p69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9"/>
            <p:cNvSpPr txBox="1"/>
            <p:nvPr/>
          </p:nvSpPr>
          <p:spPr>
            <a:xfrm>
              <a:off x="990452" y="1946031"/>
              <a:ext cx="35187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1-1.월별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매출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23" name="Google Shape;1223;p69"/>
          <p:cNvSpPr txBox="1"/>
          <p:nvPr/>
        </p:nvSpPr>
        <p:spPr>
          <a:xfrm>
            <a:off x="1206786" y="3453762"/>
            <a:ext cx="21147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년월 입력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(YYYY-MM)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69"/>
          <p:cNvSpPr txBox="1"/>
          <p:nvPr/>
        </p:nvSpPr>
        <p:spPr>
          <a:xfrm>
            <a:off x="1825382" y="4459494"/>
            <a:ext cx="1009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0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매출(관리자)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0" name="Google Shape;1230;p70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31" name="Google Shape;1231;p70"/>
          <p:cNvGrpSpPr/>
          <p:nvPr/>
        </p:nvGrpSpPr>
        <p:grpSpPr>
          <a:xfrm>
            <a:off x="4754291" y="1453475"/>
            <a:ext cx="6683923" cy="4964400"/>
            <a:chOff x="859800" y="1535375"/>
            <a:chExt cx="4206900" cy="4964400"/>
          </a:xfrm>
        </p:grpSpPr>
        <p:sp>
          <p:nvSpPr>
            <p:cNvPr id="1232" name="Google Shape;1232;p70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0"/>
            <p:cNvSpPr txBox="1"/>
            <p:nvPr/>
          </p:nvSpPr>
          <p:spPr>
            <a:xfrm>
              <a:off x="990455" y="1946025"/>
              <a:ext cx="239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1-2.일별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매출(관리자)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34" name="Google Shape;1234;p70"/>
          <p:cNvSpPr txBox="1"/>
          <p:nvPr/>
        </p:nvSpPr>
        <p:spPr>
          <a:xfrm>
            <a:off x="6545413" y="483978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p70"/>
          <p:cNvSpPr txBox="1"/>
          <p:nvPr/>
        </p:nvSpPr>
        <p:spPr>
          <a:xfrm>
            <a:off x="5299800" y="5620263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 입력 :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36" name="Google Shape;1236;p70"/>
          <p:cNvGrpSpPr/>
          <p:nvPr/>
        </p:nvGrpSpPr>
        <p:grpSpPr>
          <a:xfrm>
            <a:off x="656277" y="2259444"/>
            <a:ext cx="3347430" cy="3352459"/>
            <a:chOff x="859800" y="1535375"/>
            <a:chExt cx="4206900" cy="4964400"/>
          </a:xfrm>
        </p:grpSpPr>
        <p:sp>
          <p:nvSpPr>
            <p:cNvPr id="1237" name="Google Shape;1237;p70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0"/>
            <p:cNvSpPr txBox="1"/>
            <p:nvPr/>
          </p:nvSpPr>
          <p:spPr>
            <a:xfrm>
              <a:off x="990452" y="1946031"/>
              <a:ext cx="35187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1-2.일별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매출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39" name="Google Shape;1239;p70"/>
          <p:cNvSpPr txBox="1"/>
          <p:nvPr/>
        </p:nvSpPr>
        <p:spPr>
          <a:xfrm>
            <a:off x="1206786" y="3453762"/>
            <a:ext cx="21147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년월일 입력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(YYYY-MM-DD)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0" name="Google Shape;1240;p70"/>
          <p:cNvSpPr txBox="1"/>
          <p:nvPr/>
        </p:nvSpPr>
        <p:spPr>
          <a:xfrm>
            <a:off x="1825382" y="4459494"/>
            <a:ext cx="1009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1" name="Google Shape;1241;p70"/>
          <p:cNvGraphicFramePr/>
          <p:nvPr/>
        </p:nvGraphicFramePr>
        <p:xfrm>
          <a:off x="5160750" y="2758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96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총매출수량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총매출가격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1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7" name="Google Shape;1247;p7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8" name="Google Shape;1248;p71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249" name="Google Shape;1249;p71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1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2.주문 관리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1" name="Google Shape;1251;p71"/>
          <p:cNvSpPr txBox="1"/>
          <p:nvPr/>
        </p:nvSpPr>
        <p:spPr>
          <a:xfrm>
            <a:off x="3340375" y="4575425"/>
            <a:ext cx="46095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주문코드 입력시 주문 상세 화면으로 이동합니다.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다음페이지 s. 정렬u.이전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2" name="Google Shape;1252;p71"/>
          <p:cNvGraphicFramePr/>
          <p:nvPr/>
        </p:nvGraphicFramePr>
        <p:xfrm>
          <a:off x="2475938" y="2848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69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수량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진행상태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3" name="Google Shape;1253;p71"/>
          <p:cNvSpPr txBox="1"/>
          <p:nvPr/>
        </p:nvSpPr>
        <p:spPr>
          <a:xfrm>
            <a:off x="2848675" y="53215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#1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2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9" name="Google Shape;1259;p7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60" name="Google Shape;1260;p72"/>
          <p:cNvGrpSpPr/>
          <p:nvPr/>
        </p:nvGrpSpPr>
        <p:grpSpPr>
          <a:xfrm>
            <a:off x="4821266" y="1453475"/>
            <a:ext cx="6683923" cy="4964400"/>
            <a:chOff x="859800" y="1535375"/>
            <a:chExt cx="4206900" cy="4964400"/>
          </a:xfrm>
        </p:grpSpPr>
        <p:sp>
          <p:nvSpPr>
            <p:cNvPr id="1261" name="Google Shape;1261;p72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2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2-1-2.검색 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3" name="Google Shape;1263;p72"/>
          <p:cNvSpPr txBox="1"/>
          <p:nvPr/>
        </p:nvSpPr>
        <p:spPr>
          <a:xfrm>
            <a:off x="6906237" y="54913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72"/>
          <p:cNvSpPr txBox="1"/>
          <p:nvPr/>
        </p:nvSpPr>
        <p:spPr>
          <a:xfrm>
            <a:off x="6310400" y="4085563"/>
            <a:ext cx="39348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72"/>
          <p:cNvSpPr txBox="1"/>
          <p:nvPr/>
        </p:nvSpPr>
        <p:spPr>
          <a:xfrm>
            <a:off x="6612363" y="489728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6" name="Google Shape;1266;p72"/>
          <p:cNvGraphicFramePr/>
          <p:nvPr/>
        </p:nvGraphicFramePr>
        <p:xfrm>
          <a:off x="5677550" y="2548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회원아이디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전화번호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67" name="Google Shape;1267;p72"/>
          <p:cNvGrpSpPr/>
          <p:nvPr/>
        </p:nvGrpSpPr>
        <p:grpSpPr>
          <a:xfrm>
            <a:off x="358990" y="2548424"/>
            <a:ext cx="4148367" cy="2172115"/>
            <a:chOff x="859804" y="1946025"/>
            <a:chExt cx="2653427" cy="4553700"/>
          </a:xfrm>
        </p:grpSpPr>
        <p:sp>
          <p:nvSpPr>
            <p:cNvPr id="1268" name="Google Shape;1268;p72"/>
            <p:cNvSpPr/>
            <p:nvPr/>
          </p:nvSpPr>
          <p:spPr>
            <a:xfrm>
              <a:off x="859804" y="1946025"/>
              <a:ext cx="2624700" cy="4553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2"/>
            <p:cNvSpPr txBox="1"/>
            <p:nvPr/>
          </p:nvSpPr>
          <p:spPr>
            <a:xfrm>
              <a:off x="925130" y="2307675"/>
              <a:ext cx="2588100" cy="103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2-1-1.주문 전화번호 검색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70" name="Google Shape;1270;p72"/>
          <p:cNvGraphicFramePr/>
          <p:nvPr/>
        </p:nvGraphicFramePr>
        <p:xfrm>
          <a:off x="749163" y="379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58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전화번호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73"/>
          <p:cNvSpPr/>
          <p:nvPr/>
        </p:nvSpPr>
        <p:spPr>
          <a:xfrm>
            <a:off x="465775" y="307975"/>
            <a:ext cx="44019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주문상세관리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6" name="Google Shape;1276;p7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77" name="Google Shape;1277;p73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278" name="Google Shape;1278;p73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3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2-2.[주문코드][상품명]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0" name="Google Shape;1280;p73"/>
          <p:cNvSpPr txBox="1"/>
          <p:nvPr/>
        </p:nvSpPr>
        <p:spPr>
          <a:xfrm>
            <a:off x="4388087" y="5787850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p73"/>
          <p:cNvSpPr txBox="1"/>
          <p:nvPr/>
        </p:nvSpPr>
        <p:spPr>
          <a:xfrm>
            <a:off x="4388047" y="4770938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1.진행상태 변경 2.주문취소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2" name="Google Shape;1282;p73"/>
          <p:cNvGraphicFramePr/>
          <p:nvPr/>
        </p:nvGraphicFramePr>
        <p:xfrm>
          <a:off x="2475950" y="2632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주문코드드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개수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3" name="Google Shape;1283;p73"/>
          <p:cNvGraphicFramePr/>
          <p:nvPr/>
        </p:nvGraphicFramePr>
        <p:xfrm>
          <a:off x="2475975" y="330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26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주문자번호</a:t>
                      </a:r>
                      <a:endParaRPr sz="10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진행상태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4" name="Google Shape;1284;p73"/>
          <p:cNvSpPr txBox="1"/>
          <p:nvPr/>
        </p:nvSpPr>
        <p:spPr>
          <a:xfrm>
            <a:off x="4094225" y="5279400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5" name="Google Shape;1285;p73"/>
          <p:cNvGraphicFramePr/>
          <p:nvPr/>
        </p:nvGraphicFramePr>
        <p:xfrm>
          <a:off x="2475963" y="395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받는사람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배송주소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받는사람 전화번호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4"/>
          <p:cNvSpPr/>
          <p:nvPr/>
        </p:nvSpPr>
        <p:spPr>
          <a:xfrm>
            <a:off x="465775" y="307975"/>
            <a:ext cx="44019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2-2-1)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진행상태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1" name="Google Shape;1291;p7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2" name="Google Shape;1292;p74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293" name="Google Shape;1293;p7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4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2-1-1.주문상태변경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95" name="Google Shape;1295;p74"/>
          <p:cNvSpPr txBox="1"/>
          <p:nvPr/>
        </p:nvSpPr>
        <p:spPr>
          <a:xfrm>
            <a:off x="4388062" y="473017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74"/>
          <p:cNvSpPr txBox="1"/>
          <p:nvPr/>
        </p:nvSpPr>
        <p:spPr>
          <a:xfrm>
            <a:off x="3505762" y="3228900"/>
            <a:ext cx="4278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1.교환대기 2.교환완료 3.환불대기 4.환불완료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74"/>
          <p:cNvSpPr txBox="1"/>
          <p:nvPr/>
        </p:nvSpPr>
        <p:spPr>
          <a:xfrm>
            <a:off x="4094213" y="397953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/>
          <p:nvPr/>
        </p:nvSpPr>
        <p:spPr>
          <a:xfrm>
            <a:off x="465771" y="307975"/>
            <a:ext cx="3934780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)메인 화면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2" name="Google Shape;442;p2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43" name="Google Shape;443;p21"/>
          <p:cNvGrpSpPr/>
          <p:nvPr/>
        </p:nvGrpSpPr>
        <p:grpSpPr>
          <a:xfrm>
            <a:off x="311935" y="1452375"/>
            <a:ext cx="3341605" cy="4974625"/>
            <a:chOff x="859800" y="1525150"/>
            <a:chExt cx="4206982" cy="4974625"/>
          </a:xfrm>
        </p:grpSpPr>
        <p:grpSp>
          <p:nvGrpSpPr>
            <p:cNvPr id="444" name="Google Shape;444;p21"/>
            <p:cNvGrpSpPr/>
            <p:nvPr/>
          </p:nvGrpSpPr>
          <p:grpSpPr>
            <a:xfrm>
              <a:off x="859800" y="1525150"/>
              <a:ext cx="4206982" cy="4974625"/>
              <a:chOff x="593664" y="1525150"/>
              <a:chExt cx="5464322" cy="4974625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593664" y="1535375"/>
                <a:ext cx="54642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 txBox="1"/>
              <p:nvPr/>
            </p:nvSpPr>
            <p:spPr>
              <a:xfrm>
                <a:off x="614186" y="1525150"/>
                <a:ext cx="54438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latin typeface="Malgun Gothic"/>
                    <a:ea typeface="Malgun Gothic"/>
                    <a:cs typeface="Malgun Gothic"/>
                    <a:sym typeface="Malgun Gothic"/>
                  </a:rPr>
                  <a:t>비로그인 시</a:t>
                </a:r>
                <a:endParaRPr b="1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7" name="Google Shape;447;p21"/>
            <p:cNvSpPr txBox="1"/>
            <p:nvPr/>
          </p:nvSpPr>
          <p:spPr>
            <a:xfrm>
              <a:off x="2180250" y="3031075"/>
              <a:ext cx="156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안경집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8" name="Google Shape;44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55287" y="2342878"/>
              <a:ext cx="1215926" cy="608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1"/>
            <p:cNvSpPr txBox="1"/>
            <p:nvPr/>
          </p:nvSpPr>
          <p:spPr>
            <a:xfrm>
              <a:off x="2056790" y="3523675"/>
              <a:ext cx="18129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상품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2.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장바구니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3.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4. 회원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가입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5.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q.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종료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0" name="Google Shape;450;p21"/>
          <p:cNvSpPr/>
          <p:nvPr/>
        </p:nvSpPr>
        <p:spPr>
          <a:xfrm>
            <a:off x="3849475" y="3796438"/>
            <a:ext cx="3684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138098" y="5868325"/>
            <a:ext cx="23817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2" name="Google Shape;452;p21"/>
          <p:cNvGrpSpPr/>
          <p:nvPr/>
        </p:nvGrpSpPr>
        <p:grpSpPr>
          <a:xfrm>
            <a:off x="4548460" y="1452375"/>
            <a:ext cx="3341605" cy="4974625"/>
            <a:chOff x="859800" y="1525150"/>
            <a:chExt cx="4206982" cy="4974625"/>
          </a:xfrm>
        </p:grpSpPr>
        <p:grpSp>
          <p:nvGrpSpPr>
            <p:cNvPr id="453" name="Google Shape;453;p21"/>
            <p:cNvGrpSpPr/>
            <p:nvPr/>
          </p:nvGrpSpPr>
          <p:grpSpPr>
            <a:xfrm>
              <a:off x="859800" y="1525150"/>
              <a:ext cx="4206982" cy="4974625"/>
              <a:chOff x="593664" y="1525150"/>
              <a:chExt cx="5464322" cy="4974625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593664" y="1535375"/>
                <a:ext cx="54642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 txBox="1"/>
              <p:nvPr/>
            </p:nvSpPr>
            <p:spPr>
              <a:xfrm>
                <a:off x="614186" y="1525150"/>
                <a:ext cx="54438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Malgun Gothic"/>
                    <a:ea typeface="Malgun Gothic"/>
                    <a:cs typeface="Malgun Gothic"/>
                    <a:sym typeface="Malgun Gothic"/>
                  </a:rPr>
                  <a:t>회원 </a:t>
                </a:r>
                <a:r>
                  <a:rPr lang="en-US" b="1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r>
                  <a:rPr lang="en-US" b="1" dirty="0">
                    <a:latin typeface="Malgun Gothic"/>
                    <a:ea typeface="Malgun Gothic"/>
                    <a:cs typeface="Malgun Gothic"/>
                    <a:sym typeface="Malgun Gothic"/>
                  </a:rPr>
                  <a:t> 시</a:t>
                </a:r>
                <a:endParaRPr b="1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6" name="Google Shape;456;p21"/>
            <p:cNvSpPr txBox="1"/>
            <p:nvPr/>
          </p:nvSpPr>
          <p:spPr>
            <a:xfrm>
              <a:off x="2180250" y="3031075"/>
              <a:ext cx="156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안경집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7" name="Google Shape;45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55287" y="2342878"/>
              <a:ext cx="1215926" cy="608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21"/>
            <p:cNvSpPr txBox="1"/>
            <p:nvPr/>
          </p:nvSpPr>
          <p:spPr>
            <a:xfrm>
              <a:off x="2056790" y="3523675"/>
              <a:ext cx="18129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1. 상품 목록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2. 장바구니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3. 내정보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q. 종료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8457185" y="1452375"/>
            <a:ext cx="3341605" cy="4974625"/>
            <a:chOff x="859800" y="1525150"/>
            <a:chExt cx="4206982" cy="4974625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859800" y="1525150"/>
              <a:ext cx="4206982" cy="4974625"/>
              <a:chOff x="593664" y="1525150"/>
              <a:chExt cx="5464322" cy="4974625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93664" y="1535375"/>
                <a:ext cx="5464200" cy="496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1"/>
              <p:cNvSpPr txBox="1"/>
              <p:nvPr/>
            </p:nvSpPr>
            <p:spPr>
              <a:xfrm>
                <a:off x="614186" y="1525150"/>
                <a:ext cx="54438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Malgun Gothic"/>
                    <a:ea typeface="Malgun Gothic"/>
                    <a:cs typeface="Malgun Gothic"/>
                    <a:sym typeface="Malgun Gothic"/>
                  </a:rPr>
                  <a:t>관리자 </a:t>
                </a:r>
                <a:r>
                  <a:rPr lang="en-US" b="1" dirty="0" err="1">
                    <a:latin typeface="Malgun Gothic"/>
                    <a:ea typeface="Malgun Gothic"/>
                    <a:cs typeface="Malgun Gothic"/>
                    <a:sym typeface="Malgun Gothic"/>
                  </a:rPr>
                  <a:t>로그인</a:t>
                </a:r>
                <a:r>
                  <a:rPr lang="en-US" b="1" dirty="0">
                    <a:latin typeface="Malgun Gothic"/>
                    <a:ea typeface="Malgun Gothic"/>
                    <a:cs typeface="Malgun Gothic"/>
                    <a:sym typeface="Malgun Gothic"/>
                  </a:rPr>
                  <a:t> 시</a:t>
                </a:r>
                <a:endParaRPr b="1" dirty="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63" name="Google Shape;463;p21"/>
            <p:cNvSpPr txBox="1"/>
            <p:nvPr/>
          </p:nvSpPr>
          <p:spPr>
            <a:xfrm>
              <a:off x="2180250" y="3031075"/>
              <a:ext cx="156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안경집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64" name="Google Shape;46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55287" y="2342878"/>
              <a:ext cx="1215926" cy="608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21"/>
            <p:cNvSpPr txBox="1"/>
            <p:nvPr/>
          </p:nvSpPr>
          <p:spPr>
            <a:xfrm>
              <a:off x="2056790" y="3523675"/>
              <a:ext cx="18129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1. 매출 관리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2.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 관리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3. 재고 관리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4. 회원 관리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dirty="0">
                  <a:latin typeface="Malgun Gothic"/>
                  <a:ea typeface="Malgun Gothic"/>
                  <a:cs typeface="Malgun Gothic"/>
                  <a:sym typeface="Malgun Gothic"/>
                </a:rPr>
                <a:t>q. </a:t>
              </a:r>
              <a:r>
                <a:rPr lang="en-US" dirty="0" err="1">
                  <a:latin typeface="Malgun Gothic"/>
                  <a:ea typeface="Malgun Gothic"/>
                  <a:cs typeface="Malgun Gothic"/>
                  <a:sym typeface="Malgun Gothic"/>
                </a:rPr>
                <a:t>종료</a:t>
              </a:r>
              <a:endParaRPr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6" name="Google Shape;466;p21"/>
          <p:cNvSpPr txBox="1"/>
          <p:nvPr/>
        </p:nvSpPr>
        <p:spPr>
          <a:xfrm>
            <a:off x="5136573" y="5868325"/>
            <a:ext cx="23817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9001298" y="5868325"/>
            <a:ext cx="23817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75"/>
          <p:cNvSpPr/>
          <p:nvPr/>
        </p:nvSpPr>
        <p:spPr>
          <a:xfrm>
            <a:off x="465775" y="307975"/>
            <a:ext cx="44019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2-2-2)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진행상태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3" name="Google Shape;1303;p7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04" name="Google Shape;1304;p75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05" name="Google Shape;1305;p75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5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2-1-1.주문상태변경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7" name="Google Shape;1307;p75"/>
          <p:cNvSpPr txBox="1"/>
          <p:nvPr/>
        </p:nvSpPr>
        <p:spPr>
          <a:xfrm>
            <a:off x="4388062" y="473017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8" name="Google Shape;1308;p75"/>
          <p:cNvSpPr txBox="1"/>
          <p:nvPr/>
        </p:nvSpPr>
        <p:spPr>
          <a:xfrm>
            <a:off x="3855701" y="3228888"/>
            <a:ext cx="3578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1.배송준비 2.배송중 3.배송완료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9" name="Google Shape;1309;p75"/>
          <p:cNvSpPr txBox="1"/>
          <p:nvPr/>
        </p:nvSpPr>
        <p:spPr>
          <a:xfrm>
            <a:off x="4094200" y="3837150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6"/>
          <p:cNvSpPr/>
          <p:nvPr/>
        </p:nvSpPr>
        <p:spPr>
          <a:xfrm>
            <a:off x="465775" y="307975"/>
            <a:ext cx="44019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2-2-3)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진행상태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 -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5" name="Google Shape;1315;p7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6" name="Google Shape;1316;p76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17" name="Google Shape;1317;p7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6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2-1-1.주문상태변경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19" name="Google Shape;1319;p76"/>
          <p:cNvSpPr txBox="1"/>
          <p:nvPr/>
        </p:nvSpPr>
        <p:spPr>
          <a:xfrm>
            <a:off x="4388062" y="473017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0" name="Google Shape;1320;p76"/>
          <p:cNvSpPr txBox="1"/>
          <p:nvPr/>
        </p:nvSpPr>
        <p:spPr>
          <a:xfrm>
            <a:off x="3505762" y="3228900"/>
            <a:ext cx="42786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1.교환대기 2.교환완료 3.환불대기 4.환불완료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1" name="Google Shape;1321;p76"/>
          <p:cNvSpPr txBox="1"/>
          <p:nvPr/>
        </p:nvSpPr>
        <p:spPr>
          <a:xfrm>
            <a:off x="4094213" y="397953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7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7" name="Google Shape;1327;p7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28" name="Google Shape;1328;p77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29" name="Google Shape;1329;p7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7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3.재고관리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1" name="Google Shape;1331;p77"/>
          <p:cNvSpPr txBox="1"/>
          <p:nvPr/>
        </p:nvSpPr>
        <p:spPr>
          <a:xfrm>
            <a:off x="4388075" y="44730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2" name="Google Shape;1332;p77"/>
          <p:cNvSpPr txBox="1"/>
          <p:nvPr/>
        </p:nvSpPr>
        <p:spPr>
          <a:xfrm>
            <a:off x="3799525" y="3091925"/>
            <a:ext cx="38355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1.상품등록 2.상품수정 3.발주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p77"/>
          <p:cNvSpPr txBox="1"/>
          <p:nvPr/>
        </p:nvSpPr>
        <p:spPr>
          <a:xfrm>
            <a:off x="4094200" y="373556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s. 정렬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78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9" name="Google Shape;1339;p7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41" name="Google Shape;1341;p7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8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3-1.상품 등록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43" name="Google Shape;1343;p78"/>
          <p:cNvSpPr txBox="1"/>
          <p:nvPr/>
        </p:nvSpPr>
        <p:spPr>
          <a:xfrm>
            <a:off x="4388062" y="5794050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1344;p78"/>
          <p:cNvSpPr txBox="1"/>
          <p:nvPr/>
        </p:nvSpPr>
        <p:spPr>
          <a:xfrm>
            <a:off x="4094213" y="527676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5" name="Google Shape;1345;p78"/>
          <p:cNvGraphicFramePr/>
          <p:nvPr/>
        </p:nvGraphicFramePr>
        <p:xfrm>
          <a:off x="3375050" y="24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40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1.쉐입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2.소재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3.브랜드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4.최소가격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5.최대가격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6.최소구격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xx-xx-xxx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7.최대규격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xx-xx-xxx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7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등록완료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1" name="Google Shape;1351;p7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52" name="Google Shape;1352;p79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53" name="Google Shape;1353;p79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9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3-1-1.등록 완료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5" name="Google Shape;1355;p79"/>
          <p:cNvSpPr txBox="1"/>
          <p:nvPr/>
        </p:nvSpPr>
        <p:spPr>
          <a:xfrm>
            <a:off x="4388062" y="509187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79"/>
          <p:cNvSpPr txBox="1"/>
          <p:nvPr/>
        </p:nvSpPr>
        <p:spPr>
          <a:xfrm>
            <a:off x="4094225" y="302001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상품의 등록을 완료하였습니다.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79"/>
          <p:cNvSpPr txBox="1"/>
          <p:nvPr/>
        </p:nvSpPr>
        <p:spPr>
          <a:xfrm>
            <a:off x="3846550" y="3746525"/>
            <a:ext cx="3934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1.추가등록 2,재고관리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79"/>
          <p:cNvSpPr txBox="1"/>
          <p:nvPr/>
        </p:nvSpPr>
        <p:spPr>
          <a:xfrm>
            <a:off x="4094225" y="441918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80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4" name="Google Shape;1364;p80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65" name="Google Shape;1365;p80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66" name="Google Shape;1366;p80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0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3-2.상품 수정 화면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8" name="Google Shape;1368;p80"/>
          <p:cNvSpPr txBox="1"/>
          <p:nvPr/>
        </p:nvSpPr>
        <p:spPr>
          <a:xfrm>
            <a:off x="4388050" y="44511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369;p80"/>
          <p:cNvSpPr txBox="1"/>
          <p:nvPr/>
        </p:nvSpPr>
        <p:spPr>
          <a:xfrm>
            <a:off x="4094225" y="302001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상품코드를 입력해주세요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370;p80"/>
          <p:cNvSpPr txBox="1"/>
          <p:nvPr/>
        </p:nvSpPr>
        <p:spPr>
          <a:xfrm>
            <a:off x="4094200" y="373556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1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3-2-1)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6" name="Google Shape;1376;p81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77" name="Google Shape;1377;p81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78" name="Google Shape;1378;p81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1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3-2-1.상품 수정 화면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0" name="Google Shape;1380;p81"/>
          <p:cNvSpPr txBox="1"/>
          <p:nvPr/>
        </p:nvSpPr>
        <p:spPr>
          <a:xfrm>
            <a:off x="4388075" y="44511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1" name="Google Shape;1381;p81"/>
          <p:cNvSpPr txBox="1"/>
          <p:nvPr/>
        </p:nvSpPr>
        <p:spPr>
          <a:xfrm>
            <a:off x="4094225" y="302001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1.상품가격수정 2.상품수량수정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2" name="Google Shape;1382;p81"/>
          <p:cNvSpPr txBox="1"/>
          <p:nvPr/>
        </p:nvSpPr>
        <p:spPr>
          <a:xfrm>
            <a:off x="4094200" y="373556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82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3-2-1-1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8" name="Google Shape;1388;p8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89" name="Google Shape;1389;p82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390" name="Google Shape;1390;p82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2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3-2-1-1.상품 가격 수정 화면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92" name="Google Shape;1392;p82"/>
          <p:cNvGraphicFramePr/>
          <p:nvPr/>
        </p:nvGraphicFramePr>
        <p:xfrm>
          <a:off x="3237400" y="452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40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가격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3" name="Google Shape;1393;p82"/>
          <p:cNvGraphicFramePr/>
          <p:nvPr/>
        </p:nvGraphicFramePr>
        <p:xfrm>
          <a:off x="3237413" y="323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40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현재 가격 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3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3-2-1-2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9" name="Google Shape;1399;p8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00" name="Google Shape;1400;p83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401" name="Google Shape;1401;p83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3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3-2-1-2.상품 수량 수정 화면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03" name="Google Shape;1403;p83"/>
          <p:cNvGraphicFramePr/>
          <p:nvPr/>
        </p:nvGraphicFramePr>
        <p:xfrm>
          <a:off x="3237400" y="452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40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수량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4" name="Google Shape;1404;p83"/>
          <p:cNvGraphicFramePr/>
          <p:nvPr/>
        </p:nvGraphicFramePr>
        <p:xfrm>
          <a:off x="3237413" y="323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40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현재 수량  :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84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3-2-1-3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0" name="Google Shape;1410;p8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11" name="Google Shape;1411;p84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412" name="Google Shape;1412;p8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4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3-2-1-3.수정 확인 메시지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4" name="Google Shape;1414;p84"/>
          <p:cNvSpPr txBox="1"/>
          <p:nvPr/>
        </p:nvSpPr>
        <p:spPr>
          <a:xfrm>
            <a:off x="3321824" y="4112400"/>
            <a:ext cx="53043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정말로 변경하시겠습니까?(Y/N)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1415;p84"/>
          <p:cNvSpPr txBox="1"/>
          <p:nvPr/>
        </p:nvSpPr>
        <p:spPr>
          <a:xfrm>
            <a:off x="4444456" y="4974698"/>
            <a:ext cx="240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1416;p84"/>
          <p:cNvSpPr txBox="1"/>
          <p:nvPr/>
        </p:nvSpPr>
        <p:spPr>
          <a:xfrm>
            <a:off x="4399462" y="2563700"/>
            <a:ext cx="249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이전 ** : XX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7" name="Google Shape;1417;p84"/>
          <p:cNvSpPr txBox="1"/>
          <p:nvPr/>
        </p:nvSpPr>
        <p:spPr>
          <a:xfrm>
            <a:off x="4399462" y="3250100"/>
            <a:ext cx="24912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변경 ** : XX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 목록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3" name="Google Shape;473;p22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4" name="Google Shape;474;p22"/>
          <p:cNvGrpSpPr/>
          <p:nvPr/>
        </p:nvGrpSpPr>
        <p:grpSpPr>
          <a:xfrm>
            <a:off x="1971392" y="1544475"/>
            <a:ext cx="7829041" cy="4964400"/>
            <a:chOff x="742095" y="1617250"/>
            <a:chExt cx="4206900" cy="4964400"/>
          </a:xfrm>
        </p:grpSpPr>
        <p:sp>
          <p:nvSpPr>
            <p:cNvPr id="475" name="Google Shape;475;p22"/>
            <p:cNvSpPr/>
            <p:nvPr/>
          </p:nvSpPr>
          <p:spPr>
            <a:xfrm>
              <a:off x="742095" y="1617250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 txBox="1"/>
            <p:nvPr/>
          </p:nvSpPr>
          <p:spPr>
            <a:xfrm>
              <a:off x="2062550" y="3020825"/>
              <a:ext cx="156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1. 상품 목록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22"/>
            <p:cNvSpPr txBox="1"/>
            <p:nvPr/>
          </p:nvSpPr>
          <p:spPr>
            <a:xfrm>
              <a:off x="1939100" y="3981225"/>
              <a:ext cx="18129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1)전체 상품 보기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2)카테고리 보기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3)통합 검색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78" name="Google Shape;47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7585" y="2006443"/>
              <a:ext cx="1215931" cy="9546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9" name="Google Shape;479;p22"/>
          <p:cNvSpPr txBox="1"/>
          <p:nvPr/>
        </p:nvSpPr>
        <p:spPr>
          <a:xfrm>
            <a:off x="3089450" y="58228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3681063" y="5251475"/>
            <a:ext cx="4409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85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3" name="Google Shape;1423;p85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24" name="Google Shape;1424;p85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425" name="Google Shape;1425;p85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5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3-3.발주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27" name="Google Shape;1427;p85"/>
          <p:cNvSpPr txBox="1"/>
          <p:nvPr/>
        </p:nvSpPr>
        <p:spPr>
          <a:xfrm>
            <a:off x="4147075" y="5491300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8" name="Google Shape;1428;p85"/>
          <p:cNvSpPr txBox="1"/>
          <p:nvPr/>
        </p:nvSpPr>
        <p:spPr>
          <a:xfrm>
            <a:off x="3364164" y="4094325"/>
            <a:ext cx="4561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1.발주 등록 2.다음페이지 3.이전페이지.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9" name="Google Shape;1429;p85"/>
          <p:cNvSpPr txBox="1"/>
          <p:nvPr/>
        </p:nvSpPr>
        <p:spPr>
          <a:xfrm>
            <a:off x="3853225" y="4782050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30" name="Google Shape;1430;p85"/>
          <p:cNvGraphicFramePr/>
          <p:nvPr/>
        </p:nvGraphicFramePr>
        <p:xfrm>
          <a:off x="2930313" y="259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4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상품코드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상품명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개수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...페이지당 20개....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6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3-3-1)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6" name="Google Shape;1436;p86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7" name="Google Shape;1437;p86"/>
          <p:cNvSpPr txBox="1"/>
          <p:nvPr/>
        </p:nvSpPr>
        <p:spPr>
          <a:xfrm>
            <a:off x="4388075" y="44730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38" name="Google Shape;1438;p86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439" name="Google Shape;1439;p86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6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3-3-1.발주 등록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41" name="Google Shape;1441;p86"/>
          <p:cNvGraphicFramePr/>
          <p:nvPr/>
        </p:nvGraphicFramePr>
        <p:xfrm>
          <a:off x="3237413" y="331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240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1.상품코드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2.개수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7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7" name="Google Shape;1447;p87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48" name="Google Shape;1448;p87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1449" name="Google Shape;1449;p87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7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Malgun Gothic"/>
                  <a:ea typeface="Malgun Gothic"/>
                  <a:cs typeface="Malgun Gothic"/>
                  <a:sym typeface="Malgun Gothic"/>
                </a:rPr>
                <a:t>4.회원관리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51" name="Google Shape;1451;p87"/>
          <p:cNvSpPr txBox="1"/>
          <p:nvPr/>
        </p:nvSpPr>
        <p:spPr>
          <a:xfrm>
            <a:off x="4388062" y="54913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2" name="Google Shape;1452;p87"/>
          <p:cNvSpPr txBox="1"/>
          <p:nvPr/>
        </p:nvSpPr>
        <p:spPr>
          <a:xfrm>
            <a:off x="3792225" y="4085563"/>
            <a:ext cx="39348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3" name="Google Shape;1453;p87"/>
          <p:cNvSpPr txBox="1"/>
          <p:nvPr/>
        </p:nvSpPr>
        <p:spPr>
          <a:xfrm>
            <a:off x="4094188" y="489728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54" name="Google Shape;1454;p87"/>
          <p:cNvGraphicFramePr/>
          <p:nvPr/>
        </p:nvGraphicFramePr>
        <p:xfrm>
          <a:off x="3159375" y="2548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회원아이디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전화번호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8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0" name="Google Shape;1460;p88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61" name="Google Shape;1461;p88"/>
          <p:cNvGrpSpPr/>
          <p:nvPr/>
        </p:nvGrpSpPr>
        <p:grpSpPr>
          <a:xfrm>
            <a:off x="4821266" y="1453475"/>
            <a:ext cx="6683923" cy="4964400"/>
            <a:chOff x="859800" y="1535375"/>
            <a:chExt cx="4206900" cy="4964400"/>
          </a:xfrm>
        </p:grpSpPr>
        <p:sp>
          <p:nvSpPr>
            <p:cNvPr id="1462" name="Google Shape;1462;p88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8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4-1-3.검색 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64" name="Google Shape;1464;p88"/>
          <p:cNvSpPr txBox="1"/>
          <p:nvPr/>
        </p:nvSpPr>
        <p:spPr>
          <a:xfrm>
            <a:off x="6906237" y="54913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88"/>
          <p:cNvSpPr txBox="1"/>
          <p:nvPr/>
        </p:nvSpPr>
        <p:spPr>
          <a:xfrm>
            <a:off x="6310400" y="4085563"/>
            <a:ext cx="39348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6" name="Google Shape;1466;p88"/>
          <p:cNvSpPr txBox="1"/>
          <p:nvPr/>
        </p:nvSpPr>
        <p:spPr>
          <a:xfrm>
            <a:off x="6612363" y="4897288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7" name="Google Shape;1467;p88"/>
          <p:cNvGraphicFramePr/>
          <p:nvPr/>
        </p:nvGraphicFramePr>
        <p:xfrm>
          <a:off x="5677550" y="2548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회원아이디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전화번호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68" name="Google Shape;1468;p88"/>
          <p:cNvGrpSpPr/>
          <p:nvPr/>
        </p:nvGrpSpPr>
        <p:grpSpPr>
          <a:xfrm>
            <a:off x="465765" y="1453474"/>
            <a:ext cx="4148367" cy="2172115"/>
            <a:chOff x="859804" y="1946025"/>
            <a:chExt cx="2653427" cy="4553700"/>
          </a:xfrm>
        </p:grpSpPr>
        <p:sp>
          <p:nvSpPr>
            <p:cNvPr id="1469" name="Google Shape;1469;p88"/>
            <p:cNvSpPr/>
            <p:nvPr/>
          </p:nvSpPr>
          <p:spPr>
            <a:xfrm>
              <a:off x="859804" y="1946025"/>
              <a:ext cx="2624700" cy="4553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8"/>
            <p:cNvSpPr txBox="1"/>
            <p:nvPr/>
          </p:nvSpPr>
          <p:spPr>
            <a:xfrm>
              <a:off x="925130" y="2307675"/>
              <a:ext cx="2588100" cy="103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4-1-1.회원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코드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71" name="Google Shape;1471;p88"/>
          <p:cNvGraphicFramePr/>
          <p:nvPr/>
        </p:nvGraphicFramePr>
        <p:xfrm>
          <a:off x="855938" y="269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58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회원코드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2" name="Google Shape;1472;p88"/>
          <p:cNvGrpSpPr/>
          <p:nvPr/>
        </p:nvGrpSpPr>
        <p:grpSpPr>
          <a:xfrm>
            <a:off x="465765" y="4085574"/>
            <a:ext cx="4148367" cy="2172115"/>
            <a:chOff x="859804" y="1946025"/>
            <a:chExt cx="2653427" cy="4553700"/>
          </a:xfrm>
        </p:grpSpPr>
        <p:sp>
          <p:nvSpPr>
            <p:cNvPr id="1473" name="Google Shape;1473;p88"/>
            <p:cNvSpPr/>
            <p:nvPr/>
          </p:nvSpPr>
          <p:spPr>
            <a:xfrm>
              <a:off x="859804" y="1946025"/>
              <a:ext cx="2624700" cy="4553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8"/>
            <p:cNvSpPr txBox="1"/>
            <p:nvPr/>
          </p:nvSpPr>
          <p:spPr>
            <a:xfrm>
              <a:off x="925130" y="2307675"/>
              <a:ext cx="2588100" cy="103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4-1-2.회원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75" name="Google Shape;1475;p88"/>
          <p:cNvGraphicFramePr/>
          <p:nvPr/>
        </p:nvGraphicFramePr>
        <p:xfrm>
          <a:off x="855938" y="532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158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전화번호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89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</a:t>
            </a:r>
            <a:r>
              <a:rPr lang="en-US" sz="1500" b="1" i="0" u="none" strike="noStrike" cap="none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1" dirty="0" err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r>
              <a:rPr lang="en-US" sz="1500" b="1" dirty="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(관리자)</a:t>
            </a:r>
            <a:endParaRPr sz="1500" b="1" i="0" u="none" strike="noStrike" cap="none" dirty="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1" name="Google Shape;1481;p89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2" name="Google Shape;1482;p89"/>
          <p:cNvGrpSpPr/>
          <p:nvPr/>
        </p:nvGrpSpPr>
        <p:grpSpPr>
          <a:xfrm>
            <a:off x="2316466" y="1453475"/>
            <a:ext cx="6683923" cy="4964400"/>
            <a:chOff x="859800" y="1535375"/>
            <a:chExt cx="4206900" cy="4964400"/>
          </a:xfrm>
        </p:grpSpPr>
        <p:sp>
          <p:nvSpPr>
            <p:cNvPr id="1483" name="Google Shape;1483;p89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9"/>
            <p:cNvSpPr txBox="1"/>
            <p:nvPr/>
          </p:nvSpPr>
          <p:spPr>
            <a:xfrm>
              <a:off x="990455" y="1946025"/>
              <a:ext cx="2588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4-1.회원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r>
                <a:rPr lang="en-US" sz="2000" dirty="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2000" dirty="0" err="1">
                  <a:latin typeface="Malgun Gothic"/>
                  <a:ea typeface="Malgun Gothic"/>
                  <a:cs typeface="Malgun Gothic"/>
                  <a:sym typeface="Malgun Gothic"/>
                </a:rPr>
                <a:t>정보</a:t>
              </a:r>
              <a:endParaRPr sz="20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85" name="Google Shape;1485;p89"/>
          <p:cNvSpPr txBox="1"/>
          <p:nvPr/>
        </p:nvSpPr>
        <p:spPr>
          <a:xfrm>
            <a:off x="4401437" y="5860125"/>
            <a:ext cx="25140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6" name="Google Shape;1486;p89"/>
          <p:cNvSpPr txBox="1"/>
          <p:nvPr/>
        </p:nvSpPr>
        <p:spPr>
          <a:xfrm>
            <a:off x="4107575" y="5324913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u.이전으로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7" name="Google Shape;1487;p89"/>
          <p:cNvGraphicFramePr/>
          <p:nvPr/>
        </p:nvGraphicFramePr>
        <p:xfrm>
          <a:off x="2496300" y="2493023"/>
          <a:ext cx="6324250" cy="6705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3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회원아이디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전화번호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주소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88" name="Google Shape;1488;p89"/>
          <p:cNvGraphicFramePr/>
          <p:nvPr/>
        </p:nvGraphicFramePr>
        <p:xfrm>
          <a:off x="2489313" y="3408598"/>
          <a:ext cx="6338225" cy="1341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73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회원코드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수량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.가격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주소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50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5개)...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9" name="Google Shape;1489;p89"/>
          <p:cNvSpPr txBox="1"/>
          <p:nvPr/>
        </p:nvSpPr>
        <p:spPr>
          <a:xfrm>
            <a:off x="4107575" y="4837150"/>
            <a:ext cx="3101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1.다음페이지 2이전페이지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90"/>
          <p:cNvSpPr/>
          <p:nvPr/>
        </p:nvSpPr>
        <p:spPr>
          <a:xfrm>
            <a:off x="2329495" y="2559050"/>
            <a:ext cx="7497000" cy="1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r>
              <a:rPr lang="en-US" sz="45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 : 엄윤섭 / 팀원 : 서민종, 이찬우, 이채윤, 조진욱, 한수연</a:t>
            </a:r>
            <a:endParaRPr sz="13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5" name="Google Shape;1495;p90"/>
          <p:cNvCxnSpPr/>
          <p:nvPr/>
        </p:nvCxnSpPr>
        <p:spPr>
          <a:xfrm>
            <a:off x="7552417" y="2520950"/>
            <a:ext cx="1080000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6" name="Google Shape;1496;p90"/>
          <p:cNvSpPr/>
          <p:nvPr/>
        </p:nvSpPr>
        <p:spPr>
          <a:xfrm>
            <a:off x="7306902" y="2463918"/>
            <a:ext cx="114000" cy="114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7" name="Google Shape;1497;p90"/>
          <p:cNvSpPr/>
          <p:nvPr/>
        </p:nvSpPr>
        <p:spPr>
          <a:xfrm>
            <a:off x="6968764" y="2463918"/>
            <a:ext cx="114000" cy="114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8" name="Google Shape;1498;p90"/>
          <p:cNvCxnSpPr/>
          <p:nvPr/>
        </p:nvCxnSpPr>
        <p:spPr>
          <a:xfrm>
            <a:off x="7152367" y="2520950"/>
            <a:ext cx="86700" cy="0"/>
          </a:xfrm>
          <a:prstGeom prst="straightConnector1">
            <a:avLst/>
          </a:prstGeom>
          <a:noFill/>
          <a:ln w="50800" cap="rnd" cmpd="sng">
            <a:solidFill>
              <a:srgbClr val="059EE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-1)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상품 보기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6" name="Google Shape;486;p23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87" name="Google Shape;487;p23"/>
          <p:cNvGrpSpPr/>
          <p:nvPr/>
        </p:nvGrpSpPr>
        <p:grpSpPr>
          <a:xfrm>
            <a:off x="2303091" y="1453475"/>
            <a:ext cx="6683903" cy="4964400"/>
            <a:chOff x="859800" y="1535375"/>
            <a:chExt cx="4206888" cy="4964400"/>
          </a:xfrm>
        </p:grpSpPr>
        <p:sp>
          <p:nvSpPr>
            <p:cNvPr id="488" name="Google Shape;488;p23"/>
            <p:cNvSpPr/>
            <p:nvPr/>
          </p:nvSpPr>
          <p:spPr>
            <a:xfrm>
              <a:off x="859800" y="1535375"/>
              <a:ext cx="4206888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1-1. 전체 목록 보기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0" name="Google Shape;490;p23"/>
          <p:cNvSpPr txBox="1"/>
          <p:nvPr/>
        </p:nvSpPr>
        <p:spPr>
          <a:xfrm>
            <a:off x="3528050" y="4575425"/>
            <a:ext cx="43017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1.검색 2.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다음페이지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u.이전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단계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m.메인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 q. </a:t>
            </a:r>
            <a:r>
              <a:rPr lang="en-US" dirty="0" err="1"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1" name="Google Shape;491;p23"/>
          <p:cNvGraphicFramePr/>
          <p:nvPr/>
        </p:nvGraphicFramePr>
        <p:xfrm>
          <a:off x="2475938" y="2848010"/>
          <a:ext cx="6338225" cy="1341000"/>
        </p:xfrm>
        <a:graphic>
          <a:graphicData uri="http://schemas.openxmlformats.org/drawingml/2006/table">
            <a:tbl>
              <a:tblPr>
                <a:noFill/>
                <a:tableStyleId>{36746BCE-4B97-4680-9251-0B9DE60EED57}</a:tableStyleId>
              </a:tblPr>
              <a:tblGrid>
                <a:gridCol w="8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상품코드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브랜드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가격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안경규격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…(페이지당 20개)...</a:t>
                      </a:r>
                      <a:endParaRPr sz="10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Google Shape;492;p23"/>
          <p:cNvSpPr txBox="1"/>
          <p:nvPr/>
        </p:nvSpPr>
        <p:spPr>
          <a:xfrm>
            <a:off x="2848613" y="5589700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/>
          <p:nvPr/>
        </p:nvSpPr>
        <p:spPr>
          <a:xfrm>
            <a:off x="465771" y="307975"/>
            <a:ext cx="3934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2.화면설계</a:t>
            </a:r>
            <a:endParaRPr sz="2800" b="1" i="1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500" b="1" i="0" u="none" strike="noStrike" cap="non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1500" b="1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보기</a:t>
            </a:r>
            <a:endParaRPr sz="1500" b="1" i="0" u="none" strike="noStrike" cap="none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8" name="Google Shape;498;p24"/>
          <p:cNvCxnSpPr/>
          <p:nvPr/>
        </p:nvCxnSpPr>
        <p:spPr>
          <a:xfrm>
            <a:off x="656270" y="336550"/>
            <a:ext cx="360000" cy="0"/>
          </a:xfrm>
          <a:prstGeom prst="straightConnector1">
            <a:avLst/>
          </a:prstGeom>
          <a:noFill/>
          <a:ln w="381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9" name="Google Shape;499;p24"/>
          <p:cNvGrpSpPr/>
          <p:nvPr/>
        </p:nvGrpSpPr>
        <p:grpSpPr>
          <a:xfrm>
            <a:off x="2303091" y="1453475"/>
            <a:ext cx="6683923" cy="4964400"/>
            <a:chOff x="859800" y="1535375"/>
            <a:chExt cx="4206900" cy="4964400"/>
          </a:xfrm>
        </p:grpSpPr>
        <p:sp>
          <p:nvSpPr>
            <p:cNvPr id="500" name="Google Shape;500;p24"/>
            <p:cNvSpPr/>
            <p:nvPr/>
          </p:nvSpPr>
          <p:spPr>
            <a:xfrm>
              <a:off x="859800" y="1535375"/>
              <a:ext cx="4206900" cy="4964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 txBox="1"/>
            <p:nvPr/>
          </p:nvSpPr>
          <p:spPr>
            <a:xfrm>
              <a:off x="990455" y="1946025"/>
              <a:ext cx="199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Malgun Gothic"/>
                  <a:ea typeface="Malgun Gothic"/>
                  <a:cs typeface="Malgun Gothic"/>
                  <a:sym typeface="Malgun Gothic"/>
                </a:rPr>
                <a:t>1-2. 카테고리 보기</a:t>
              </a:r>
              <a:endParaRPr sz="20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2" name="Google Shape;502;p24"/>
          <p:cNvSpPr txBox="1"/>
          <p:nvPr/>
        </p:nvSpPr>
        <p:spPr>
          <a:xfrm>
            <a:off x="4608650" y="2797950"/>
            <a:ext cx="1972500" cy="126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쉐입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2. 소재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3. 브랜드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2848675" y="5075825"/>
            <a:ext cx="5592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390050" y="4564450"/>
            <a:ext cx="4409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u.이전 단계 m.메인 q.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3239</Words>
  <Application>Microsoft Office PowerPoint</Application>
  <PresentationFormat>와이드스크린</PresentationFormat>
  <Paragraphs>822</Paragraphs>
  <Slides>75</Slides>
  <Notes>75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9" baseType="lpstr">
      <vt:lpstr>Malgun Gothic</vt:lpstr>
      <vt:lpstr>Arial</vt:lpstr>
      <vt:lpstr>Trebuchet MS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이찬우</cp:lastModifiedBy>
  <cp:revision>3</cp:revision>
  <dcterms:modified xsi:type="dcterms:W3CDTF">2021-11-08T08:07:28Z</dcterms:modified>
</cp:coreProperties>
</file>