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0" r:id="rId4"/>
    <p:sldId id="271" r:id="rId5"/>
    <p:sldId id="279" r:id="rId6"/>
    <p:sldId id="280" r:id="rId7"/>
    <p:sldId id="274" r:id="rId8"/>
    <p:sldId id="272" r:id="rId9"/>
    <p:sldId id="273" r:id="rId10"/>
    <p:sldId id="281" r:id="rId11"/>
    <p:sldId id="282" r:id="rId12"/>
    <p:sldId id="283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4971DED-08CF-46BD-9E4C-139784BD8014}">
          <p14:sldIdLst>
            <p14:sldId id="256"/>
            <p14:sldId id="278"/>
            <p14:sldId id="270"/>
            <p14:sldId id="271"/>
            <p14:sldId id="279"/>
            <p14:sldId id="280"/>
            <p14:sldId id="274"/>
            <p14:sldId id="272"/>
            <p14:sldId id="273"/>
            <p14:sldId id="281"/>
            <p14:sldId id="282"/>
            <p14:sldId id="283"/>
            <p14:sldId id="275"/>
            <p14:sldId id="276"/>
            <p14:sldId id="277"/>
          </p14:sldIdLst>
        </p14:section>
        <p14:section name="Раздел без заголовка" id="{248DB252-0A16-4014-91FA-BE6377C98E2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stasiya Nikolskaya" initials="AN" lastIdx="2" clrIdx="0">
    <p:extLst>
      <p:ext uri="{19B8F6BF-5375-455C-9EA6-DF929625EA0E}">
        <p15:presenceInfo xmlns:p15="http://schemas.microsoft.com/office/powerpoint/2012/main" userId="4aa6db8e0b96a1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5" d="100"/>
          <a:sy n="45" d="100"/>
        </p:scale>
        <p:origin x="62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06T23:55:18.991" idx="2">
    <p:pos x="10" y="10"/>
    <p:text>z = 1/(1 + np.exp(-np.dot(W, x))) # forward pass
dx = np.dot(W.T, z*(1-z)) # backward pass: local gradient for x
dW = np.outer(z*(1-z), x) # backward pass: local gradient for W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A1BE4-AE15-061B-920C-0BF5C8FE3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69B203-2595-C3E2-3962-58C90A530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EE8205-5C1A-4051-038D-2B889869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3C9A-59C9-4879-9B02-529736872EE6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756515-412A-2DA9-9162-F2BCA7D7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61D19D-7326-432E-7AEB-04604CE9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BC25-7859-4D6C-81C4-BE00B241C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49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AC7EA-25C6-1B89-9E9A-A6905EEE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67903B-1FA5-7D2C-9818-4F5ED6A35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3FADA-C9AF-E6E4-7A91-1DE70B23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3C9A-59C9-4879-9B02-529736872EE6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D3BF7D-24A7-4F03-0FC6-CE1BE12A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A600A-1974-385E-AB89-E7A96590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BC25-7859-4D6C-81C4-BE00B241C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37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CDC17C-398C-2552-E5D3-06A9191A7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139E7-2273-DCFB-9437-CE0979136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DFE28-8FC0-0FE0-70B3-F8FBB5E0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3C9A-59C9-4879-9B02-529736872EE6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EF0BD-E813-BC22-B66F-38B897E6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74978D-1FC3-EBFC-5520-290D9A62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BC25-7859-4D6C-81C4-BE00B241C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85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0CBA1-9B82-9831-2F26-71EC5584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E1ED8B-B49C-80E1-A062-EF8057029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73B5C0-C744-0DC2-A9DA-639098B4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3C9A-59C9-4879-9B02-529736872EE6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3535C8-B192-9466-6A97-88D0E1E5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C2ABC0-4566-B310-7EBD-9CB2A3CD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BC25-7859-4D6C-81C4-BE00B241C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44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6C49D-7DAF-DE8E-7018-D24FC33C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74E98B-CA27-8248-087C-58CA0E3D8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FE23A5-7BFD-41B7-9859-67E376F3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3C9A-59C9-4879-9B02-529736872EE6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375637-B25A-638B-8231-6C80B06C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340A91-13FE-D05E-FA76-4353ED02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BC25-7859-4D6C-81C4-BE00B241C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47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C3FF5-94C0-A40E-533E-B52B187B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A5E362-53C0-85C1-1352-B9E5637D1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38EFF6-3F39-64A4-A3CC-3F6EC4B1C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C2E207-DEC8-0697-A39B-762E5AE2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3C9A-59C9-4879-9B02-529736872EE6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768FE1-99EC-E837-3345-2029505C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D9C6CB-424A-1131-6FFB-0A187897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BC25-7859-4D6C-81C4-BE00B241C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75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D709C-EE96-8918-1E5D-961A0063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197259-C7F8-C023-E37B-4A822F9E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FC6D92-2C7E-B09A-10E6-F98AD8A75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F40B75-5BF4-C3A8-10DF-415BB44A1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B73C02-9C76-D61B-D8AF-3BD87CA9C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DFCE3E1-CEDB-809A-D3BE-D039DB85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3C9A-59C9-4879-9B02-529736872EE6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0C7EB1-3A68-80C5-EF6B-87C34617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1F3EDE-C62C-0A75-AEE6-694BC914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BC25-7859-4D6C-81C4-BE00B241C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07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69CA5-212C-43AD-E993-29E3796D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A1F2C15-8CF2-F572-5702-569D833B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3C9A-59C9-4879-9B02-529736872EE6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E4DC52-B8AB-F290-7D02-A90F08AD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E73BFB-AAAA-FFF0-DCA4-808D9AC9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BC25-7859-4D6C-81C4-BE00B241C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4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36C3A6-A055-6AF6-D33B-BFB04288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3C9A-59C9-4879-9B02-529736872EE6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B65837-8879-29EB-1A76-10F638B6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6D9052-4E43-AD2D-D2B0-BBF4D139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BC25-7859-4D6C-81C4-BE00B241C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26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85FE0-89AC-CDEF-67B0-027D0CDB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C54E17-BFDC-C9EF-802F-FDD5AC631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81725F-B722-6473-B318-9381DA8D1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09963A-9C35-1D6A-D33E-3030EE88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3C9A-59C9-4879-9B02-529736872EE6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CB04A2-37B3-DD47-C2C4-5D39DF1A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98E5DF-0972-A66F-A7F8-92F75421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BC25-7859-4D6C-81C4-BE00B241C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17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A3256-F84D-1D4A-545E-7A8F877F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90181DB-8F78-351D-A502-AF1529A96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2F1B1D-6962-CF83-6DED-61DAAA2DE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969A74-6D96-0AAC-3E3F-71043C9F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3C9A-59C9-4879-9B02-529736872EE6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12E077-4018-F34C-FA5E-41C2B2D0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16BF1C-AEDC-ABAD-ED5C-8D377961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BC25-7859-4D6C-81C4-BE00B241C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85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D8906-F7F0-1287-73F7-D64FF6D2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0D772C-34D9-D3A2-2626-8A96A2BAF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2063AF-1058-101D-4ADD-4D0371ECD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A3C9A-59C9-4879-9B02-529736872EE6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CC1C60-2E35-CC32-BC5A-8B3B6EA05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9DAFFC-A1CC-2E2B-EBDF-601D75442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FBC25-7859-4D6C-81C4-BE00B241C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14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49C8C-5F2E-12F7-6A6E-35966F444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5750D2-6F27-8565-DD2E-39451F287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Backpropagation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8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8002A-C091-28E7-24E4-6DCE443B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Сигмоида</a:t>
            </a:r>
            <a:r>
              <a:rPr lang="ru-RU" dirty="0"/>
              <a:t> не так проста!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96D0E-DC5A-5CF1-B9E0-F86DE02AF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веса слишком большие, то значение </a:t>
            </a:r>
            <a:r>
              <a:rPr lang="ru-RU" dirty="0" err="1"/>
              <a:t>сигмоиды</a:t>
            </a:r>
            <a:r>
              <a:rPr lang="ru-RU" dirty="0"/>
              <a:t> будет около 1</a:t>
            </a:r>
          </a:p>
          <a:p>
            <a:r>
              <a:rPr lang="ru-RU" dirty="0"/>
              <a:t>Тогда градиент будет практически нулевым!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48A051-3451-2187-F2B2-D14C9035F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489" y="3233801"/>
            <a:ext cx="6811326" cy="2505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8943FF-EB13-401D-3CD1-E91706820268}"/>
              </a:ext>
            </a:extLst>
          </p:cNvPr>
          <p:cNvSpPr txBox="1"/>
          <p:nvPr/>
        </p:nvSpPr>
        <p:spPr>
          <a:xfrm>
            <a:off x="4382262" y="6185098"/>
            <a:ext cx="7468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https://karpathy.medium.com/yes-you-should-understand-backprop-e2f06eab496b</a:t>
            </a:r>
          </a:p>
        </p:txBody>
      </p:sp>
    </p:spTree>
    <p:extLst>
      <p:ext uri="{BB962C8B-B14F-4D97-AF65-F5344CB8AC3E}">
        <p14:creationId xmlns:p14="http://schemas.microsoft.com/office/powerpoint/2010/main" val="3053363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48990-4CFC-D76E-A407-6C4179F8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</a:t>
            </a:r>
            <a:r>
              <a:rPr lang="en-US" dirty="0" err="1"/>
              <a:t>ReLU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F34FA-FF6C-27DC-9CDC-A0359EC3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 начале обучения вес попадет в область ниже нуля, то градиент для него всегда будет ноль</a:t>
            </a:r>
          </a:p>
          <a:p>
            <a:r>
              <a:rPr lang="ru-RU" dirty="0"/>
              <a:t>Это может возникнуть и при слишком </a:t>
            </a:r>
            <a:r>
              <a:rPr lang="ru-RU" dirty="0" err="1"/>
              <a:t>аггресивном</a:t>
            </a:r>
            <a:r>
              <a:rPr lang="ru-RU" dirty="0"/>
              <a:t> обучении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7EE2D9-F704-5A2E-161C-991763787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6" y="3336986"/>
            <a:ext cx="6935168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4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073FCDE-34E9-9B10-5254-0A1B3A3C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C3567-66AF-8CD5-E315-A9CC33B245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Скалярный выход, векторный вход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Векторный выход, векторный вход</a:t>
            </a:r>
          </a:p>
          <a:p>
            <a:endParaRPr lang="ru-RU" dirty="0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904453DF-2FFC-F83D-7F5F-D13CF22124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Скалярный выход, матричный вход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Векторный выход ,матричный вход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6B1E21-A8ED-BB7E-EEB4-D3A3D1CDE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87" y="2672643"/>
            <a:ext cx="2569390" cy="7563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67A581-C4AB-5EDB-829E-62639E08E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642" y="4795709"/>
            <a:ext cx="2708079" cy="111204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D15566B-D611-9E67-00E2-2EB3FAD20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739" y="2672643"/>
            <a:ext cx="3179510" cy="133279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2F8B79F-FAEA-29B6-B15F-4B3B6FA75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395" y="4929989"/>
            <a:ext cx="1829209" cy="1050822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3045C26-A889-4898-D4B2-22A615E4F815}"/>
              </a:ext>
            </a:extLst>
          </p:cNvPr>
          <p:cNvCxnSpPr/>
          <p:nvPr/>
        </p:nvCxnSpPr>
        <p:spPr>
          <a:xfrm flipH="1" flipV="1">
            <a:off x="4773168" y="5824728"/>
            <a:ext cx="210312" cy="15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6D533E-4131-04DE-45CD-11EFEC663346}"/>
              </a:ext>
            </a:extLst>
          </p:cNvPr>
          <p:cNvSpPr txBox="1"/>
          <p:nvPr/>
        </p:nvSpPr>
        <p:spPr>
          <a:xfrm>
            <a:off x="4957910" y="5902769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9791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E3B5-87A3-4906-A8D3-4A4C5DD3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0AFBE-6EAF-45AB-A121-2FC03487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3 # example values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-4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forward pass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1.0 / (1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(-y)) # sigmoid in numerator   #(1)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 = x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numerator                               #(2)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1.0 / (1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(-x)) # sigmoid in denominator #(3)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x + y                                              #(4)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xpysqr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                                         #(5)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xpysqr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denominator                        #(6)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invden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1.0 / den                                       #(7)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 = num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invden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done!                                 #(8)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AF626-0CA1-4715-A640-4ACC5FE03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79" y="767436"/>
            <a:ext cx="2305067" cy="7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5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E702-E960-44DB-9D34-D94F4361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EAB8-F45B-4B84-990C-79CEF541F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backprop f = num 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invden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invden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# gradient on numerator                             #(8)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dinvden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num                                                     #(8)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backprop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invden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1.0 / den 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(-1.0 / (den**2)) 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dinvden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#(7)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backprop den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xpysqr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dsigx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(1) 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#(6)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dxpysqr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(1) 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#(6)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backprop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xpysqr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**2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(2 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dxpysqr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#(5)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backprop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x + 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7DB1C-E7F2-4E5C-A05A-08DA9A78A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79" y="767436"/>
            <a:ext cx="2305067" cy="7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08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5AB5-DEBF-4611-ADA2-5CF81A21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C22E-B7DA-4466-AB1D-658ADD404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dx = (1)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#(4)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(1)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#(4)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backprop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1.0 / (1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(-x))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dx += ((1 -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dsigx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Notice += !! See notes below  #(3)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backprop num = x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dx += (1)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#(2)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dsigy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(1)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#(2)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backprop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1.0 / (1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(-y))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((1 -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dsigy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#(1)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done! phew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58002-7E53-48EF-ACAD-BBB604DCD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79" y="767436"/>
            <a:ext cx="2305067" cy="7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3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1F41-5958-45E4-AA0E-A893A705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7841D-2718-40CC-B6FB-347ADC1FA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233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Используем правило вычисления градиента сложной функции</a:t>
            </a:r>
          </a:p>
          <a:p>
            <a:r>
              <a:rPr lang="ru-RU" dirty="0"/>
              <a:t>Если мы знаем вычислительный граф, то более «поздние» значения градиентов помогут вычислить более «ранние»!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DAFEE-8110-4C65-829C-3CA29741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45" y="1924488"/>
            <a:ext cx="2703451" cy="1072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3762B0-63AD-439C-A2F9-67D1BD102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30" y="2460709"/>
            <a:ext cx="4649810" cy="252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6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8BCD-66BE-4B10-BD8E-8389EAFA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9E14-210F-410B-AD1B-496F57A5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17DB7-0172-4CE7-8CB2-7641DC622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572" y="1737657"/>
            <a:ext cx="4649810" cy="25260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81D580-F237-4B1A-8F4F-4E902611E6F0}"/>
              </a:ext>
            </a:extLst>
          </p:cNvPr>
          <p:cNvSpPr/>
          <p:nvPr/>
        </p:nvSpPr>
        <p:spPr>
          <a:xfrm>
            <a:off x="6984836" y="3244645"/>
            <a:ext cx="306767" cy="18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15274-8EF8-459D-B709-66B2180F23B3}"/>
              </a:ext>
            </a:extLst>
          </p:cNvPr>
          <p:cNvSpPr/>
          <p:nvPr/>
        </p:nvSpPr>
        <p:spPr>
          <a:xfrm>
            <a:off x="6930757" y="3951189"/>
            <a:ext cx="306767" cy="18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15D26-E8E4-4124-86D0-3DE361C87DA6}"/>
              </a:ext>
            </a:extLst>
          </p:cNvPr>
          <p:cNvSpPr/>
          <p:nvPr/>
        </p:nvSpPr>
        <p:spPr>
          <a:xfrm>
            <a:off x="6930756" y="4626984"/>
            <a:ext cx="306767" cy="18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51F33-B306-4ADB-8F4B-A824298498D8}"/>
              </a:ext>
            </a:extLst>
          </p:cNvPr>
          <p:cNvSpPr/>
          <p:nvPr/>
        </p:nvSpPr>
        <p:spPr>
          <a:xfrm>
            <a:off x="8588477" y="3591724"/>
            <a:ext cx="306767" cy="18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49E504-9658-415C-847F-799EE0D37ACC}"/>
              </a:ext>
            </a:extLst>
          </p:cNvPr>
          <p:cNvSpPr/>
          <p:nvPr/>
        </p:nvSpPr>
        <p:spPr>
          <a:xfrm>
            <a:off x="10228498" y="4114674"/>
            <a:ext cx="306767" cy="18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97A8DB-E5C2-431D-BFC4-786961A59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51" y="1825625"/>
            <a:ext cx="2856204" cy="4760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C578B2-5921-47CB-8075-3880F7F0D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13" y="2313430"/>
            <a:ext cx="1396217" cy="4708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D679FA-F8B6-4B35-990C-41C1E1011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984" y="2305312"/>
            <a:ext cx="957868" cy="4870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1F54E7-F132-494E-AC0A-F19906E37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442" y="2876389"/>
            <a:ext cx="2094321" cy="7468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A9A35B-CE76-4B65-B4AD-74A5324AC3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2051" y="3583237"/>
            <a:ext cx="2045615" cy="6656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CC190E-6DE4-47AC-9EE5-DCEBDF51F1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4319" y="4414808"/>
            <a:ext cx="1542329" cy="63316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101BF4-AC51-4B28-900A-5383E3FFA171}"/>
              </a:ext>
            </a:extLst>
          </p:cNvPr>
          <p:cNvSpPr/>
          <p:nvPr/>
        </p:nvSpPr>
        <p:spPr>
          <a:xfrm>
            <a:off x="1504913" y="4233365"/>
            <a:ext cx="366317" cy="182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8BCD-66BE-4B10-BD8E-8389EAFA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9E14-210F-410B-AD1B-496F57A5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Проход вперед – посчитать значение </a:t>
            </a:r>
          </a:p>
          <a:p>
            <a:pPr marL="0" indent="0">
              <a:buNone/>
            </a:pPr>
            <a:r>
              <a:rPr lang="ru-RU" dirty="0"/>
              <a:t>Проход назад – посчитать градиент</a:t>
            </a:r>
          </a:p>
          <a:p>
            <a:pPr marL="0" indent="0">
              <a:buNone/>
            </a:pPr>
            <a:r>
              <a:rPr lang="ru-RU" dirty="0"/>
              <a:t>И этот процесс локален!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Каждый узел в сети может посчитать:</a:t>
            </a:r>
          </a:p>
          <a:p>
            <a:pPr marL="0" indent="0">
              <a:buNone/>
            </a:pPr>
            <a:r>
              <a:rPr lang="ru-RU" dirty="0"/>
              <a:t>1) свой выход</a:t>
            </a:r>
          </a:p>
          <a:p>
            <a:pPr marL="0" indent="0">
              <a:buNone/>
            </a:pPr>
            <a:r>
              <a:rPr lang="ru-RU" dirty="0"/>
              <a:t>2) локальные градиенты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17DB7-0172-4CE7-8CB2-7641DC622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389" y="2352666"/>
            <a:ext cx="4356620" cy="23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4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5B65-E3CD-464F-997D-FEE042DF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происходит при обучении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BFC9-3E1D-42AF-BD97-8F6E9697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1. Определяем промежуточные функции</a:t>
            </a:r>
          </a:p>
          <a:p>
            <a:r>
              <a:rPr lang="ru-RU" dirty="0"/>
              <a:t>2. Считаем локальные градиенты</a:t>
            </a:r>
          </a:p>
          <a:p>
            <a:r>
              <a:rPr lang="ru-RU" dirty="0"/>
              <a:t>3. Добавляем ошибку, чтобы посчитатть полный градиент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1B100-744C-43DB-B1F7-64276F971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778" y="1825625"/>
            <a:ext cx="3343299" cy="781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990108-CECA-49C5-A3F9-1DDCCD79F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61" y="2606681"/>
            <a:ext cx="6246877" cy="7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0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944D-6A29-46D8-9A51-4D5D4107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46514-99BB-43B5-AB3C-B37E6666F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46AE6-04FB-4E17-8B79-84A28285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007" y="2377269"/>
            <a:ext cx="2847996" cy="32480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0C211D-7BC0-C383-E3EB-5C0221DD7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999" y="2029343"/>
            <a:ext cx="3848637" cy="3943900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7621770-E6BA-DC24-753C-3AD8369B9B23}"/>
              </a:ext>
            </a:extLst>
          </p:cNvPr>
          <p:cNvCxnSpPr/>
          <p:nvPr/>
        </p:nvCxnSpPr>
        <p:spPr>
          <a:xfrm>
            <a:off x="4713003" y="2377269"/>
            <a:ext cx="0" cy="3394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A15050C-D6B0-B2CC-BA28-731453BACD4D}"/>
              </a:ext>
            </a:extLst>
          </p:cNvPr>
          <p:cNvCxnSpPr>
            <a:cxnSpLocks/>
          </p:cNvCxnSpPr>
          <p:nvPr/>
        </p:nvCxnSpPr>
        <p:spPr>
          <a:xfrm flipV="1">
            <a:off x="6509857" y="2377269"/>
            <a:ext cx="0" cy="3394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8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3127-3662-48CD-8352-67FC23D7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что с </a:t>
            </a:r>
            <a:r>
              <a:rPr lang="en-US" dirty="0"/>
              <a:t>backprop </a:t>
            </a:r>
            <a:r>
              <a:rPr lang="ru-RU" dirty="0"/>
              <a:t>для типичных блоков?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9CC7-4468-4ED0-8C2E-2241A961B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D78F5-7139-41EF-9034-E65BC15D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21" y="2052627"/>
            <a:ext cx="4429157" cy="2752745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7F4C491-08BA-58F0-CBC9-872C0E6DB3F9}"/>
              </a:ext>
            </a:extLst>
          </p:cNvPr>
          <p:cNvCxnSpPr/>
          <p:nvPr/>
        </p:nvCxnSpPr>
        <p:spPr>
          <a:xfrm flipH="1" flipV="1">
            <a:off x="6350466" y="3707934"/>
            <a:ext cx="922789" cy="9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D04F108-FEDF-AA67-CDB6-4D77A8199BF6}"/>
              </a:ext>
            </a:extLst>
          </p:cNvPr>
          <p:cNvSpPr txBox="1"/>
          <p:nvPr/>
        </p:nvSpPr>
        <p:spPr>
          <a:xfrm>
            <a:off x="7524925" y="4664279"/>
            <a:ext cx="354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Распределяет градиент по входам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3EF1EAB-F069-2D41-C82A-8577DDFAF07D}"/>
              </a:ext>
            </a:extLst>
          </p:cNvPr>
          <p:cNvCxnSpPr/>
          <p:nvPr/>
        </p:nvCxnSpPr>
        <p:spPr>
          <a:xfrm flipV="1">
            <a:off x="4890782" y="4387442"/>
            <a:ext cx="176168" cy="58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E3D0EC-31E1-64AA-E106-8F39301F5D69}"/>
              </a:ext>
            </a:extLst>
          </p:cNvPr>
          <p:cNvSpPr txBox="1"/>
          <p:nvPr/>
        </p:nvSpPr>
        <p:spPr>
          <a:xfrm>
            <a:off x="3632433" y="5109609"/>
            <a:ext cx="235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Направляет градиент!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7735F33-8A7A-4351-F422-FB4A6D8837C6}"/>
              </a:ext>
            </a:extLst>
          </p:cNvPr>
          <p:cNvCxnSpPr/>
          <p:nvPr/>
        </p:nvCxnSpPr>
        <p:spPr>
          <a:xfrm flipH="1">
            <a:off x="5293453" y="2239861"/>
            <a:ext cx="1426129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5FA28C-4146-CC06-A0F6-B092B2700EB8}"/>
              </a:ext>
            </a:extLst>
          </p:cNvPr>
          <p:cNvSpPr txBox="1"/>
          <p:nvPr/>
        </p:nvSpPr>
        <p:spPr>
          <a:xfrm>
            <a:off x="6811860" y="2034114"/>
            <a:ext cx="334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Умножает вход на другой выход</a:t>
            </a:r>
          </a:p>
        </p:txBody>
      </p:sp>
    </p:spTree>
    <p:extLst>
      <p:ext uri="{BB962C8B-B14F-4D97-AF65-F5344CB8AC3E}">
        <p14:creationId xmlns:p14="http://schemas.microsoft.com/office/powerpoint/2010/main" val="282631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DA31-9611-4B04-BF49-10ADB3C2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Сигмоида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56D5-0BBA-489C-A2A3-37E85DDD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Логистическая регрессия: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Градиенты: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24EA1-2262-4643-A70B-D6A3FF64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91" y="2243195"/>
            <a:ext cx="2838471" cy="790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A0D0B6-FA7D-4310-9345-9079A31BF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17" y="4001294"/>
            <a:ext cx="4505358" cy="2009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F4D50F-93D5-4949-916E-8A9D1DA0C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059" y="2243195"/>
            <a:ext cx="6163838" cy="229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3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2659-752E-48E6-B2DE-20A80FD0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Градиент сигмоиды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3D49-26BA-4850-B594-750B1EDB4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Сигмоида от 1.0 – около 0.73</a:t>
            </a:r>
          </a:p>
          <a:p>
            <a:r>
              <a:rPr lang="ru-RU" dirty="0"/>
              <a:t>Тогда локальный градиент (1- 0.73) * 0.73 </a:t>
            </a:r>
            <a:r>
              <a:rPr lang="en-US" dirty="0"/>
              <a:t>~</a:t>
            </a:r>
            <a:r>
              <a:rPr lang="ru-RU" dirty="0"/>
              <a:t>= 0.2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B436A-8B4D-474A-BD33-24686EF86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550" y="4001294"/>
            <a:ext cx="7752453" cy="143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00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533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Тема Office</vt:lpstr>
      <vt:lpstr>Введение</vt:lpstr>
      <vt:lpstr>PowerPoint Presentation</vt:lpstr>
      <vt:lpstr>Backprop</vt:lpstr>
      <vt:lpstr>Backprop</vt:lpstr>
      <vt:lpstr>Что происходит при обучении</vt:lpstr>
      <vt:lpstr>PowerPoint Presentation</vt:lpstr>
      <vt:lpstr>А что с backprop для типичных блоков?</vt:lpstr>
      <vt:lpstr>Сигмоида</vt:lpstr>
      <vt:lpstr>Градиент сигмоиды</vt:lpstr>
      <vt:lpstr>Сигмоида не так проста!</vt:lpstr>
      <vt:lpstr>А ReLU?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Anastasiya Nikolskaya</dc:creator>
  <cp:lastModifiedBy>Anastasiia Nikolskaia</cp:lastModifiedBy>
  <cp:revision>16</cp:revision>
  <dcterms:created xsi:type="dcterms:W3CDTF">2023-02-27T20:49:44Z</dcterms:created>
  <dcterms:modified xsi:type="dcterms:W3CDTF">2023-03-07T09:08:53Z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(2)aI37yZZxSorA3Y3PLUMCq99TMx13D8UFM8R/vE7osbsSDLMJWEfvZXY/MS+y0MXoFnbPFpt5
pEKVsPx6dKSDvI6GlMfLhg8Bdag7fFymePiIS9gwyuxXqKNHkoeQN+fHAOV7Idfiwqnh6hw8
qOkAB9Xwp4+5rNq1F3h8IedRDSc1XX11+UE3DqU9kfq4e9giGJNotU3RvHYn8RmL2vrCbS9Q
9rdJVfJdSph6jCnGFd</vt:lpwstr>
  </property>
  <property fmtid="{D5CDD505-2E9C-101B-9397-08002B2CF9AE}" pid="3" name="_2015_ms_pID_7253431">
    <vt:lpwstr>jHgkg0DMwuJ8acLCZhvQNQQa+8XMrEl4VlKbUZhhhWCJZUrxsb0Blw
yQnWJcaAn8RA5oCGtmpHh1p+3XOsEFno+/fOTCZDzqZdf0GF6ncif3evuJlxzvfxGlmdomyM
keLkgkKDJ4X8cDw8j450iUBqMDNf844hBDksqdO1DE/ucJkZJoHZCWP9xsqvMzObQeQ=</vt:lpwstr>
  </property>
</Properties>
</file>