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product hunt: come up with steps to be picked up on product hunt -&gt; penny, content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peers: later on; create template/blurb 13, 20, 27 (kevin, ed) #20 #62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Breadcrumbs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05/2015 Marketing Plan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Reach 70 active users as of 6/1/2015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“Active” defined as </a:t>
            </a:r>
            <a:r>
              <a:rPr b="1" lang="en"/>
              <a:t>A or B or C </a:t>
            </a:r>
            <a:r>
              <a:rPr lang="en"/>
              <a:t>below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UcPeriod"/>
            </a:pPr>
            <a:r>
              <a:rPr lang="en" sz="2400"/>
              <a:t>logged on to extension at some point in the last week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UcPeriod"/>
            </a:pPr>
            <a:r>
              <a:rPr lang="en" sz="2400"/>
              <a:t>currently signed up to receive our newsletter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UcPeriod"/>
            </a:pPr>
            <a:r>
              <a:rPr lang="en" sz="2400"/>
              <a:t>logged on to dashboard sometime in the last week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Strategic Initiatives + Tactics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Craft a positioning for our target segment: onl</a:t>
            </a:r>
            <a:r>
              <a:rPr lang="en">
                <a:solidFill>
                  <a:srgbClr val="000000"/>
                </a:solidFill>
              </a:rPr>
              <a:t>ine-shopping female professionals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Tactics: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Georgia"/>
              <a:buAutoNum type="alphaLcPeriod"/>
            </a:pPr>
            <a:r>
              <a:rPr lang="en">
                <a:solidFill>
                  <a:srgbClr val="000000"/>
                </a:solidFill>
              </a:rPr>
              <a:t>Upgrade landing page: clearer value prop + howto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Include 1-min video on homepage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Georgia"/>
              <a:buAutoNum type="alphaLcPeriod"/>
            </a:pPr>
            <a:r>
              <a:rPr lang="en">
                <a:solidFill>
                  <a:srgbClr val="000000"/>
                </a:solidFill>
              </a:rPr>
              <a:t>Create content aimed at 3rd-party </a:t>
            </a:r>
            <a:r>
              <a:rPr i="1" lang="en">
                <a:solidFill>
                  <a:srgbClr val="000000"/>
                </a:solidFill>
              </a:rPr>
              <a:t>watering holes*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000000"/>
              </a:solidFill>
            </a:endParaRP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Georgia"/>
              <a:buAutoNum type="alphaLcPeriod"/>
            </a:pPr>
            <a:r>
              <a:rPr lang="en">
                <a:solidFill>
                  <a:srgbClr val="000000"/>
                </a:solidFill>
              </a:rPr>
              <a:t>Launch social media identity and presence*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rgbClr val="000000"/>
                </a:solidFill>
              </a:rPr>
              <a:t>* </a:t>
            </a:r>
            <a:r>
              <a:rPr i="1" lang="en" sz="1000">
                <a:solidFill>
                  <a:srgbClr val="000000"/>
                </a:solidFill>
              </a:rPr>
              <a:t>See</a:t>
            </a:r>
            <a:r>
              <a:rPr i="1" lang="en" sz="1800">
                <a:solidFill>
                  <a:srgbClr val="000000"/>
                </a:solidFill>
              </a:rPr>
              <a:t> </a:t>
            </a:r>
            <a:r>
              <a:rPr i="1" lang="en" sz="1000">
                <a:solidFill>
                  <a:srgbClr val="000000"/>
                </a:solidFill>
              </a:rPr>
              <a:t>https://docs.google.com/document/d/1TvJo1XReWbDyCDnm3ejbIwEiRtzDr-CiF_JSKLF7oKk/edit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Strategic Initiatives + Tactics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 startAt="2"/>
            </a:pPr>
            <a:r>
              <a:rPr lang="en"/>
              <a:t>Drive first-time downloads and use </a:t>
            </a:r>
            <a:br>
              <a:rPr lang="en"/>
            </a:br>
            <a:r>
              <a:rPr b="1" lang="en"/>
              <a:t>Tactics: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en"/>
              <a:t>Include “Beta” in landing page and communications</a:t>
            </a:r>
            <a:br>
              <a:rPr lang="en"/>
            </a:br>
            <a:r>
              <a:rPr lang="en" sz="1800"/>
              <a:t>Avoids creating false expectations (leading to disappointment)</a:t>
            </a:r>
            <a:br>
              <a:rPr lang="en" sz="1800"/>
            </a:b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en"/>
              <a:t>Reach out to school peers, personal connections</a:t>
            </a:r>
            <a:br>
              <a:rPr lang="en"/>
            </a:br>
            <a:r>
              <a:rPr lang="en" sz="1800"/>
              <a:t>As a bootstrapping tactic</a:t>
            </a:r>
            <a:br>
              <a:rPr lang="en" sz="1800"/>
            </a:b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en"/>
              <a:t>Try ProductHunt as a driver of trial use</a:t>
            </a:r>
            <a:br>
              <a:rPr lang="en"/>
            </a:br>
            <a:r>
              <a:rPr lang="en" sz="1800"/>
              <a:t>Community of Internet-savvy users dying to try the new thing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Strategic Initiatives + Tactics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 startAt="3"/>
            </a:pPr>
            <a:r>
              <a:rPr lang="en"/>
              <a:t>Maximize recurrent use </a:t>
            </a:r>
            <a:br>
              <a:rPr lang="en"/>
            </a:br>
            <a:r>
              <a:rPr b="1" lang="en"/>
              <a:t>Tactics: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en"/>
              <a:t>Email users a personal weekly digest (newsletter)</a:t>
            </a:r>
            <a:br>
              <a:rPr lang="en"/>
            </a:br>
            <a:r>
              <a:rPr lang="en" sz="1800"/>
              <a:t>Show them their product research history as a sort of reminder that they may want to finalize some of their purchases (or cleanse them)</a:t>
            </a:r>
            <a:br>
              <a:rPr lang="en" sz="1800"/>
            </a:b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en"/>
              <a:t>Create straightforward access to “feedback form”</a:t>
            </a:r>
            <a:br>
              <a:rPr lang="en"/>
            </a:br>
            <a:r>
              <a:rPr lang="en" sz="1800"/>
              <a:t>To gather insights but more importantly, to make users feel they are part of the product development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one page</a:t>
            </a:r>
          </a:p>
        </p:txBody>
      </p:sp>
      <p:sp>
        <p:nvSpPr>
          <p:cNvPr id="77" name="Shape 77"/>
          <p:cNvSpPr/>
          <p:nvPr/>
        </p:nvSpPr>
        <p:spPr>
          <a:xfrm>
            <a:off x="336950" y="1737825"/>
            <a:ext cx="1606499" cy="29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Reach 70 active users as of 06/01/2015</a:t>
            </a:r>
          </a:p>
        </p:txBody>
      </p:sp>
      <p:sp>
        <p:nvSpPr>
          <p:cNvPr id="78" name="Shape 78"/>
          <p:cNvSpPr/>
          <p:nvPr/>
        </p:nvSpPr>
        <p:spPr>
          <a:xfrm>
            <a:off x="2190655" y="3820398"/>
            <a:ext cx="29757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3. Maximize repeat use</a:t>
            </a:r>
          </a:p>
        </p:txBody>
      </p:sp>
      <p:sp>
        <p:nvSpPr>
          <p:cNvPr id="79" name="Shape 79"/>
          <p:cNvSpPr/>
          <p:nvPr/>
        </p:nvSpPr>
        <p:spPr>
          <a:xfrm>
            <a:off x="2190640" y="2750347"/>
            <a:ext cx="29757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2. Drive first-time downloads</a:t>
            </a:r>
          </a:p>
        </p:txBody>
      </p:sp>
      <p:sp>
        <p:nvSpPr>
          <p:cNvPr id="80" name="Shape 80"/>
          <p:cNvSpPr/>
          <p:nvPr/>
        </p:nvSpPr>
        <p:spPr>
          <a:xfrm>
            <a:off x="2190625" y="1737825"/>
            <a:ext cx="2975700" cy="823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Craft product positioning for target segment: online-shopping female professionals 25-34</a:t>
            </a:r>
          </a:p>
        </p:txBody>
      </p:sp>
      <p:sp>
        <p:nvSpPr>
          <p:cNvPr id="81" name="Shape 81"/>
          <p:cNvSpPr/>
          <p:nvPr/>
        </p:nvSpPr>
        <p:spPr>
          <a:xfrm>
            <a:off x="5397041" y="2726050"/>
            <a:ext cx="34704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/>
              <a:t>Include a clearer “Beta” statement</a:t>
            </a:r>
          </a:p>
          <a:p>
            <a:pPr indent="-292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/>
              <a:t>Reach out to school peers, connections</a:t>
            </a:r>
          </a:p>
          <a:p>
            <a:pPr indent="-292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/>
              <a:t>Try ProductHunt</a:t>
            </a:r>
          </a:p>
        </p:txBody>
      </p:sp>
      <p:sp>
        <p:nvSpPr>
          <p:cNvPr id="82" name="Shape 82"/>
          <p:cNvSpPr/>
          <p:nvPr/>
        </p:nvSpPr>
        <p:spPr>
          <a:xfrm>
            <a:off x="5397023" y="1714500"/>
            <a:ext cx="3470400" cy="823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/>
              <a:t>Redo landing page: value prop + howto. Video.</a:t>
            </a:r>
          </a:p>
          <a:p>
            <a:pPr indent="-292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/>
              <a:t>Create 3rd-party-site </a:t>
            </a:r>
            <a:r>
              <a:rPr lang="en" sz="1000">
                <a:solidFill>
                  <a:schemeClr val="dk1"/>
                </a:solidFill>
              </a:rPr>
              <a:t>content</a:t>
            </a:r>
          </a:p>
          <a:p>
            <a:pPr indent="-292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Launch social media “identity” and presence</a:t>
            </a:r>
          </a:p>
        </p:txBody>
      </p:sp>
      <p:sp>
        <p:nvSpPr>
          <p:cNvPr id="83" name="Shape 83"/>
          <p:cNvSpPr/>
          <p:nvPr/>
        </p:nvSpPr>
        <p:spPr>
          <a:xfrm>
            <a:off x="5397058" y="3796100"/>
            <a:ext cx="34704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Email users their weekly personal digest</a:t>
            </a:r>
          </a:p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Prop up feedback form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74450" y="1288375"/>
            <a:ext cx="931499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GOAL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449550" y="1288375"/>
            <a:ext cx="2457899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STRATEGIC INITIATIVES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903266" y="1288375"/>
            <a:ext cx="2457899" cy="36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TACTICS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