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0" r:id="rId4"/>
    <p:sldId id="271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" userDrawn="1">
          <p15:clr>
            <a:srgbClr val="A4A3A4"/>
          </p15:clr>
        </p15:guide>
        <p15:guide id="2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72" y="-90"/>
      </p:cViewPr>
      <p:guideLst>
        <p:guide orient="horz" pos="288"/>
        <p:guide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B586-65E0-44DA-A9F4-B3A44A7EA7D9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3A9CA-357B-49CC-B0E8-A3F10851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6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476-CC68-40B1-B1DE-AB7CE162C3C4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8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476-CC68-40B1-B1DE-AB7CE162C3C4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29470" y="4297071"/>
            <a:ext cx="3276600" cy="365125"/>
          </a:xfrm>
          <a:prstGeom prst="rect">
            <a:avLst/>
          </a:prstGeom>
        </p:spPr>
        <p:txBody>
          <a:bodyPr/>
          <a:lstStyle/>
          <a:p>
            <a:fld id="{0A454B78-25C7-498B-8614-AC12728B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2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476-CC68-40B1-B1DE-AB7CE162C3C4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29470" y="4297071"/>
            <a:ext cx="3276600" cy="365125"/>
          </a:xfrm>
          <a:prstGeom prst="rect">
            <a:avLst/>
          </a:prstGeom>
        </p:spPr>
        <p:txBody>
          <a:bodyPr/>
          <a:lstStyle/>
          <a:p>
            <a:fld id="{0A454B78-25C7-498B-8614-AC12728B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3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476-CC68-40B1-B1DE-AB7CE162C3C4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476-CC68-40B1-B1DE-AB7CE162C3C4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29470" y="4297071"/>
            <a:ext cx="3276600" cy="365125"/>
          </a:xfrm>
          <a:prstGeom prst="rect">
            <a:avLst/>
          </a:prstGeom>
        </p:spPr>
        <p:txBody>
          <a:bodyPr/>
          <a:lstStyle/>
          <a:p>
            <a:fld id="{0A454B78-25C7-498B-8614-AC12728B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476-CC68-40B1-B1DE-AB7CE162C3C4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29470" y="4297071"/>
            <a:ext cx="3276600" cy="365125"/>
          </a:xfrm>
          <a:prstGeom prst="rect">
            <a:avLst/>
          </a:prstGeom>
        </p:spPr>
        <p:txBody>
          <a:bodyPr/>
          <a:lstStyle/>
          <a:p>
            <a:fld id="{0A454B78-25C7-498B-8614-AC12728B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476-CC68-40B1-B1DE-AB7CE162C3C4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29470" y="4297071"/>
            <a:ext cx="3276600" cy="365125"/>
          </a:xfrm>
          <a:prstGeom prst="rect">
            <a:avLst/>
          </a:prstGeom>
        </p:spPr>
        <p:txBody>
          <a:bodyPr/>
          <a:lstStyle/>
          <a:p>
            <a:fld id="{0A454B78-25C7-498B-8614-AC12728B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476-CC68-40B1-B1DE-AB7CE162C3C4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29470" y="4297071"/>
            <a:ext cx="3276600" cy="365125"/>
          </a:xfrm>
          <a:prstGeom prst="rect">
            <a:avLst/>
          </a:prstGeom>
        </p:spPr>
        <p:txBody>
          <a:bodyPr/>
          <a:lstStyle/>
          <a:p>
            <a:fld id="{0A454B78-25C7-498B-8614-AC12728B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476-CC68-40B1-B1DE-AB7CE162C3C4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29470" y="4297071"/>
            <a:ext cx="3276600" cy="365125"/>
          </a:xfrm>
          <a:prstGeom prst="rect">
            <a:avLst/>
          </a:prstGeom>
        </p:spPr>
        <p:txBody>
          <a:bodyPr/>
          <a:lstStyle/>
          <a:p>
            <a:fld id="{0A454B78-25C7-498B-8614-AC12728B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476-CC68-40B1-B1DE-AB7CE162C3C4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29470" y="4297071"/>
            <a:ext cx="3276600" cy="365125"/>
          </a:xfrm>
          <a:prstGeom prst="rect">
            <a:avLst/>
          </a:prstGeom>
        </p:spPr>
        <p:txBody>
          <a:bodyPr/>
          <a:lstStyle/>
          <a:p>
            <a:fld id="{0A454B78-25C7-498B-8614-AC12728B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476-CC68-40B1-B1DE-AB7CE162C3C4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29470" y="4297071"/>
            <a:ext cx="3276600" cy="365125"/>
          </a:xfrm>
          <a:prstGeom prst="rect">
            <a:avLst/>
          </a:prstGeom>
        </p:spPr>
        <p:txBody>
          <a:bodyPr/>
          <a:lstStyle/>
          <a:p>
            <a:fld id="{0A454B78-25C7-498B-8614-AC12728B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6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</a:defRPr>
            </a:lvl1pPr>
          </a:lstStyle>
          <a:p>
            <a:fld id="{34784476-CC68-40B1-B1DE-AB7CE162C3C4}" type="datetimeFigureOut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 descr="NUvention web+media logo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59" y="5927851"/>
            <a:ext cx="5626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215" y="1041400"/>
            <a:ext cx="9981949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NUvention Web Feedback Session:</a:t>
            </a:r>
            <a:br>
              <a:rPr lang="en-US" dirty="0" smtClean="0"/>
            </a:br>
            <a:r>
              <a:rPr lang="en-US" dirty="0" smtClean="0"/>
              <a:t>Team: </a:t>
            </a:r>
            <a:r>
              <a:rPr lang="en-US" i="1" dirty="0" smtClean="0"/>
              <a:t>Breadcrumbs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99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&amp; Product Insights (2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Seamlessly organizing users’ content for improved recurring access</a:t>
            </a:r>
          </a:p>
          <a:p>
            <a:pPr lvl="1"/>
            <a:r>
              <a:rPr lang="en-US" i="1" dirty="0" smtClean="0"/>
              <a:t>Gathering pointers to consumed content and some parts of it as well</a:t>
            </a:r>
          </a:p>
          <a:p>
            <a:pPr lvl="1"/>
            <a:r>
              <a:rPr lang="en-US" i="1" dirty="0" smtClean="0"/>
              <a:t>Offering all those in a single location (1-stop-shop for all consumed content)</a:t>
            </a:r>
          </a:p>
          <a:p>
            <a:pPr lvl="1"/>
            <a:r>
              <a:rPr lang="en-US" i="1" dirty="0" smtClean="0"/>
              <a:t>Tagging by contents</a:t>
            </a:r>
          </a:p>
          <a:p>
            <a:pPr lvl="1"/>
            <a:r>
              <a:rPr lang="en-US" i="1" dirty="0" smtClean="0"/>
              <a:t>Sorting by predicted relevance</a:t>
            </a:r>
            <a:endParaRPr lang="en-US" i="1" dirty="0" smtClean="0"/>
          </a:p>
          <a:p>
            <a:r>
              <a:rPr lang="en-US" i="1" dirty="0" smtClean="0"/>
              <a:t>Target segments</a:t>
            </a:r>
          </a:p>
          <a:p>
            <a:pPr lvl="1"/>
            <a:r>
              <a:rPr lang="en-US" i="1" dirty="0" smtClean="0"/>
              <a:t>Target Market: 13 million* US college students using Google Chrome</a:t>
            </a:r>
            <a:endParaRPr lang="en-US" i="1" dirty="0"/>
          </a:p>
          <a:p>
            <a:pPr lvl="1"/>
            <a:r>
              <a:rPr lang="en-US" i="1" dirty="0" smtClean="0"/>
              <a:t>Served Available Market: 1 billion Google Chrome users worldwide</a:t>
            </a:r>
          </a:p>
          <a:p>
            <a:pPr lvl="1"/>
            <a:r>
              <a:rPr lang="en-US" i="1" dirty="0" smtClean="0"/>
              <a:t>TAM: 3 billion Internet users worldwide</a:t>
            </a:r>
            <a:endParaRPr lang="en-US" i="1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Product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829" y="6312387"/>
            <a:ext cx="5186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*21M US college students x 62% Chrome penetration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and Mentor Insights (2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Value Prop</a:t>
            </a:r>
          </a:p>
          <a:p>
            <a:pPr lvl="1"/>
            <a:r>
              <a:rPr lang="en-US" i="1" dirty="0" smtClean="0"/>
              <a:t>Started from the general idea of “helping with organizing past content”</a:t>
            </a:r>
            <a:endParaRPr lang="en-US" i="1" dirty="0"/>
          </a:p>
          <a:p>
            <a:pPr lvl="1"/>
            <a:r>
              <a:rPr lang="en-US" i="1" dirty="0" smtClean="0"/>
              <a:t>Heard a lot of “if you can really show me the past content I’m looking for…”</a:t>
            </a:r>
          </a:p>
          <a:p>
            <a:pPr lvl="2"/>
            <a:r>
              <a:rPr lang="en-US" i="1" dirty="0" smtClean="0"/>
              <a:t>Yet, no clear-cut answer as to what a good content arrangement is: it’s a </a:t>
            </a:r>
            <a:r>
              <a:rPr lang="en-US" b="1" i="1" dirty="0" smtClean="0"/>
              <a:t>dynamic</a:t>
            </a:r>
            <a:r>
              <a:rPr lang="en-US" i="1" dirty="0"/>
              <a:t> </a:t>
            </a:r>
            <a:r>
              <a:rPr lang="en-US" i="1" dirty="0" smtClean="0"/>
              <a:t>thing based on </a:t>
            </a:r>
            <a:r>
              <a:rPr lang="en-US" b="1" i="1" dirty="0" smtClean="0"/>
              <a:t>personal</a:t>
            </a:r>
            <a:r>
              <a:rPr lang="en-US" i="1" dirty="0" smtClean="0"/>
              <a:t> </a:t>
            </a:r>
            <a:r>
              <a:rPr lang="en-US" b="1" i="1" dirty="0" smtClean="0"/>
              <a:t>themes/topics</a:t>
            </a:r>
            <a:endParaRPr lang="en-US" b="1" i="1" dirty="0" smtClean="0"/>
          </a:p>
          <a:p>
            <a:pPr lvl="1"/>
            <a:r>
              <a:rPr lang="en-US" i="1" dirty="0" smtClean="0"/>
              <a:t>Evolved into a probabilistic stance: there MUST be content YOU are more likely to refer back to, based on relevance</a:t>
            </a:r>
          </a:p>
          <a:p>
            <a:pPr lvl="2"/>
            <a:r>
              <a:rPr lang="en-US" i="1" dirty="0" smtClean="0"/>
              <a:t>Same as when you are googling for new content there’s pages YOU are more likely to find relevant (mystery), for which Page and </a:t>
            </a:r>
            <a:r>
              <a:rPr lang="en-US" i="1" dirty="0" err="1" smtClean="0"/>
              <a:t>Brin</a:t>
            </a:r>
            <a:r>
              <a:rPr lang="en-US" i="1" dirty="0" smtClean="0"/>
              <a:t> came up with indicators (heuristics) that evolved into the PageRank (algorithm)</a:t>
            </a:r>
            <a:endParaRPr lang="en-US" i="1" dirty="0" smtClean="0"/>
          </a:p>
          <a:p>
            <a:r>
              <a:rPr lang="en-US" i="1" dirty="0" smtClean="0"/>
              <a:t>Market Segment</a:t>
            </a:r>
          </a:p>
          <a:p>
            <a:pPr lvl="1"/>
            <a:r>
              <a:rPr lang="en-US" i="1" dirty="0" smtClean="0"/>
              <a:t>We decided to go after US college students, as a large body of heavy online content consumers with easy access for us</a:t>
            </a:r>
          </a:p>
          <a:p>
            <a:pPr lvl="2"/>
            <a:r>
              <a:rPr lang="en-US" i="1" dirty="0" smtClean="0"/>
              <a:t>Still, the value prop applies not just to their academic endeavors, but all online content consumption</a:t>
            </a:r>
            <a:endParaRPr lang="en-US" i="1" dirty="0" smtClean="0"/>
          </a:p>
          <a:p>
            <a:r>
              <a:rPr lang="en-US" i="1" dirty="0" smtClean="0"/>
              <a:t>Product </a:t>
            </a:r>
            <a:r>
              <a:rPr lang="en-US" i="1" dirty="0" smtClean="0"/>
              <a:t>Development</a:t>
            </a:r>
          </a:p>
          <a:p>
            <a:pPr lvl="1"/>
            <a:r>
              <a:rPr lang="en-US" i="1" dirty="0" smtClean="0"/>
              <a:t>Implemented a data gathering tool that quickly allows us to start mining data beyond what traditional navigation scenarios </a:t>
            </a:r>
            <a:endParaRPr lang="en-US" i="1" dirty="0" smtClean="0"/>
          </a:p>
          <a:p>
            <a:pPr lvl="1"/>
            <a:r>
              <a:rPr lang="en-US" i="1" dirty="0" smtClean="0"/>
              <a:t>Initial scenario was too broad and lacked a specific pain point/payoff-zoomed in into a specific situation of doing some research mixed with personal browsing</a:t>
            </a:r>
          </a:p>
          <a:p>
            <a:pPr lvl="1"/>
            <a:r>
              <a:rPr lang="en-US" i="1" dirty="0" smtClean="0"/>
              <a:t>About to start mining the data for initial heuristics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32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Scenario and </a:t>
            </a:r>
            <a:r>
              <a:rPr lang="en-US" sz="3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</a:t>
            </a:r>
            <a:endParaRPr lang="en-US" sz="3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9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840"/>
              </a:spcBef>
              <a:buClr>
                <a:srgbClr val="222222"/>
              </a:buClr>
              <a:buSzPct val="100000"/>
              <a:buFont typeface="Calibri"/>
              <a:buChar char="•"/>
            </a:pPr>
            <a:r>
              <a:rPr lang="en-US" sz="1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Kenny, a 26-year-old Kellogg student, is researching online for a project on the </a:t>
            </a:r>
            <a:r>
              <a:rPr lang="en-US" sz="1800" dirty="0" err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telehealth</a:t>
            </a:r>
            <a:r>
              <a:rPr lang="en-US" sz="1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industry in the U.S. on sources like Gartner. Even after actively keeping tabs open, bookmarking and using other note-taking tools, </a:t>
            </a:r>
            <a:r>
              <a:rPr lang="en-US" sz="18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now he wants to locate a report he </a:t>
            </a:r>
            <a:r>
              <a:rPr lang="en-US" sz="1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saved on global </a:t>
            </a:r>
            <a:r>
              <a:rPr lang="en-US" sz="1800" dirty="0" err="1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mHealt</a:t>
            </a:r>
            <a:r>
              <a:rPr lang="en-US" sz="1800" dirty="0" err="1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market size. </a:t>
            </a:r>
            <a:endParaRPr lang="en-US" sz="1800" dirty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840"/>
              </a:spcBef>
              <a:buClr>
                <a:srgbClr val="222222"/>
              </a:buClr>
              <a:buSzPct val="100000"/>
              <a:buFont typeface="Calibri"/>
              <a:buChar char="•"/>
            </a:pPr>
            <a:r>
              <a:rPr lang="en-US" sz="1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Kenny opens Breadcrumbs. He sees clusters of content that Breadcrumbs </a:t>
            </a:r>
            <a:r>
              <a:rPr lang="en-US" sz="1800" b="1" i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knows</a:t>
            </a:r>
            <a:r>
              <a:rPr lang="en-US" sz="1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is most relevant to </a:t>
            </a:r>
            <a:r>
              <a:rPr lang="en-US" sz="18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him </a:t>
            </a:r>
            <a:r>
              <a:rPr lang="en-US" sz="1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at this moment. </a:t>
            </a:r>
          </a:p>
          <a:p>
            <a:pPr marL="457200" lvl="0" indent="-342900">
              <a:spcBef>
                <a:spcPts val="840"/>
              </a:spcBef>
              <a:buClr>
                <a:srgbClr val="222222"/>
              </a:buClr>
              <a:buSzPct val="100000"/>
              <a:buFont typeface="Calibri"/>
              <a:buChar char="•"/>
            </a:pPr>
            <a:r>
              <a:rPr lang="en-US" sz="18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After clicking the “</a:t>
            </a:r>
            <a:r>
              <a:rPr lang="en-US" sz="1800" dirty="0" err="1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dirty="0" err="1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elehealth</a:t>
            </a:r>
            <a:r>
              <a:rPr lang="en-US" sz="18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” breadcrumb (key word), on the dashboard, Kenny finds what he was looking for within the top </a:t>
            </a:r>
            <a:r>
              <a:rPr lang="en-US" sz="1800" dirty="0">
                <a:solidFill>
                  <a:srgbClr val="222222"/>
                </a:solidFill>
                <a:ea typeface="Calibri"/>
                <a:cs typeface="Calibri"/>
                <a:sym typeface="Calibri"/>
              </a:rPr>
              <a:t>3 </a:t>
            </a:r>
            <a:r>
              <a:rPr lang="en-US" sz="1800" dirty="0" smtClean="0">
                <a:solidFill>
                  <a:srgbClr val="222222"/>
                </a:solidFill>
                <a:ea typeface="Calibri"/>
                <a:cs typeface="Calibri"/>
                <a:sym typeface="Calibri"/>
              </a:rPr>
              <a:t>items: a link </a:t>
            </a:r>
            <a:r>
              <a:rPr lang="en-US" sz="1800" dirty="0">
                <a:solidFill>
                  <a:srgbClr val="222222"/>
                </a:solidFill>
                <a:ea typeface="Calibri"/>
                <a:cs typeface="Calibri"/>
                <a:sym typeface="Calibri"/>
              </a:rPr>
              <a:t>to </a:t>
            </a:r>
            <a:r>
              <a:rPr lang="en-US" sz="1800" dirty="0" err="1">
                <a:solidFill>
                  <a:srgbClr val="222222"/>
                </a:solidFill>
                <a:ea typeface="Calibri"/>
                <a:cs typeface="Calibri"/>
                <a:sym typeface="Calibri"/>
              </a:rPr>
              <a:t>Statista</a:t>
            </a:r>
            <a:r>
              <a:rPr lang="en-US" sz="1800" dirty="0">
                <a:solidFill>
                  <a:srgbClr val="222222"/>
                </a:solidFill>
                <a:ea typeface="Calibri"/>
                <a:cs typeface="Calibri"/>
                <a:sym typeface="Calibri"/>
              </a:rPr>
              <a:t> entry. </a:t>
            </a:r>
            <a:r>
              <a:rPr lang="en-US" sz="18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Close by, he finds the other related </a:t>
            </a:r>
            <a:r>
              <a:rPr lang="en-US" sz="18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items he’s going to need next</a:t>
            </a:r>
            <a:r>
              <a:rPr lang="en-US" sz="18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800" dirty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840"/>
              </a:spcBef>
              <a:buNone/>
            </a:pPr>
            <a:endParaRPr sz="1500" dirty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 needed for scenario</a:t>
            </a:r>
          </a:p>
          <a:p>
            <a:pPr marL="228600" marR="0" lvl="0" indent="-203200" algn="l" rtl="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can install a Breadcrumbs Chrome browser extension</a:t>
            </a:r>
          </a:p>
          <a:p>
            <a:pPr marL="228600" marR="0" lvl="0" indent="-203200" algn="l" rtl="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every page I visit is logged on Breadcrumbs</a:t>
            </a:r>
          </a:p>
          <a:p>
            <a:pPr marL="228600" marR="0" lvl="0" indent="-203200" algn="l" rtl="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can see my navigation arranged by tags, most recent first</a:t>
            </a:r>
          </a:p>
          <a:p>
            <a:pPr marL="228600" marR="0" lvl="0" indent="-203200" algn="l" rtl="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can drill into any tag to see all the pages under, most recent first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" y="6548691"/>
            <a:ext cx="58808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to product:  http://</a:t>
            </a:r>
            <a:r>
              <a:rPr lang="en-US" sz="180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breadcrumbs.meteor.com/dashboard </a:t>
            </a:r>
            <a:endParaRPr lang="en-US" sz="180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24577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have you learned from showing to users?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LPC entered interviews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535</Words>
  <Application>Microsoft Office PowerPoint</Application>
  <PresentationFormat>Custom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NUvention Web Feedback Session: Team: Breadcrumbs</vt:lpstr>
      <vt:lpstr>Hypothesis &amp; Product Insights (2 min)</vt:lpstr>
      <vt:lpstr>Customer and Mentor Insights (2 min)</vt:lpstr>
      <vt:lpstr>Current Scenario and Functionality</vt:lpstr>
      <vt:lpstr>What have you learned from showing to users?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Nuvention Web Class 1: Team: [your team here]</dc:title>
  <dc:creator>Todd Warren</dc:creator>
  <cp:lastModifiedBy>nacho naveiras</cp:lastModifiedBy>
  <cp:revision>33</cp:revision>
  <dcterms:created xsi:type="dcterms:W3CDTF">2012-12-29T22:37:32Z</dcterms:created>
  <dcterms:modified xsi:type="dcterms:W3CDTF">2015-02-09T18:12:10Z</dcterms:modified>
</cp:coreProperties>
</file>