
<file path=[Content_Types].xml><?xml version="1.0" encoding="utf-8"?>
<Types xmlns="http://schemas.openxmlformats.org/package/2006/content-types">
  <Default Extension="xml" ContentType="application/xml"/>
  <Default Extension="jpg" ContentType="image/jpeg"/>
  <Default Extension="jpeg" ContentType="image/jpeg"/>
  <Default Extension="rels" ContentType="application/vnd.openxmlformats-package.relationships+xml"/>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charts/chart2.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300" r:id="rId3"/>
    <p:sldId id="301" r:id="rId4"/>
    <p:sldId id="266" r:id="rId5"/>
    <p:sldId id="280" r:id="rId6"/>
    <p:sldId id="291" r:id="rId7"/>
    <p:sldId id="303" r:id="rId8"/>
    <p:sldId id="302" r:id="rId9"/>
    <p:sldId id="299" r:id="rId10"/>
    <p:sldId id="270" r:id="rId11"/>
    <p:sldId id="304" r:id="rId12"/>
    <p:sldId id="274" r:id="rId13"/>
    <p:sldId id="305" r:id="rId14"/>
    <p:sldId id="287" r:id="rId15"/>
    <p:sldId id="285" r:id="rId16"/>
    <p:sldId id="265" r:id="rId17"/>
    <p:sldId id="293" r:id="rId18"/>
    <p:sldId id="298" r:id="rId19"/>
    <p:sldId id="295" r:id="rId20"/>
    <p:sldId id="297" r:id="rId21"/>
    <p:sldId id="258" r:id="rId22"/>
    <p:sldId id="282" r:id="rId23"/>
    <p:sldId id="262" r:id="rId24"/>
    <p:sldId id="273" r:id="rId25"/>
    <p:sldId id="30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yton Gentry"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FFD700"/>
    <a:srgbClr val="4DC0C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80065" autoAdjust="0"/>
  </p:normalViewPr>
  <p:slideViewPr>
    <p:cSldViewPr snapToGrid="0" snapToObjects="1">
      <p:cViewPr>
        <p:scale>
          <a:sx n="80" d="100"/>
          <a:sy n="80" d="100"/>
        </p:scale>
        <p:origin x="-2208" y="-2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bg1"/>
                </a:solidFill>
                <a:latin typeface="Rockwell" panose="02060603020205020403" pitchFamily="18" charset="0"/>
                <a:ea typeface="+mn-ea"/>
                <a:cs typeface="+mn-cs"/>
              </a:defRPr>
            </a:pPr>
            <a:r>
              <a:rPr lang="en-US" sz="2400" baseline="0" dirty="0">
                <a:solidFill>
                  <a:schemeClr val="bg1"/>
                </a:solidFill>
                <a:latin typeface="Rockwell" panose="02060603020205020403" pitchFamily="18" charset="0"/>
              </a:rPr>
              <a:t>Customer Acquisition Target</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Designers</c:v>
                </c:pt>
              </c:strCache>
            </c:strRef>
          </c:tx>
          <c:spPr>
            <a:solidFill>
              <a:srgbClr val="FFBE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Year 1</c:v>
                </c:pt>
                <c:pt idx="1">
                  <c:v>Year 2</c:v>
                </c:pt>
              </c:strCache>
            </c:strRef>
          </c:cat>
          <c:val>
            <c:numRef>
              <c:f>Sheet1!$B$2:$B$3</c:f>
              <c:numCache>
                <c:formatCode>General</c:formatCode>
                <c:ptCount val="2"/>
                <c:pt idx="0">
                  <c:v>700.0</c:v>
                </c:pt>
                <c:pt idx="1">
                  <c:v>1200.0</c:v>
                </c:pt>
              </c:numCache>
            </c:numRef>
          </c:val>
        </c:ser>
        <c:ser>
          <c:idx val="1"/>
          <c:order val="1"/>
          <c:tx>
            <c:strRef>
              <c:f>Sheet1!$C$1</c:f>
              <c:strCache>
                <c:ptCount val="1"/>
                <c:pt idx="0">
                  <c:v>Boutiques</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Year 1</c:v>
                </c:pt>
                <c:pt idx="1">
                  <c:v>Year 2</c:v>
                </c:pt>
              </c:strCache>
            </c:strRef>
          </c:cat>
          <c:val>
            <c:numRef>
              <c:f>Sheet1!$C$2:$C$3</c:f>
              <c:numCache>
                <c:formatCode>General</c:formatCode>
                <c:ptCount val="2"/>
                <c:pt idx="0">
                  <c:v>200.0</c:v>
                </c:pt>
                <c:pt idx="1">
                  <c:v>600.0</c:v>
                </c:pt>
              </c:numCache>
            </c:numRef>
          </c:val>
        </c:ser>
        <c:dLbls>
          <c:showLegendKey val="0"/>
          <c:showVal val="1"/>
          <c:showCatName val="0"/>
          <c:showSerName val="0"/>
          <c:showPercent val="0"/>
          <c:showBubbleSize val="0"/>
        </c:dLbls>
        <c:gapWidth val="150"/>
        <c:overlap val="-25"/>
        <c:axId val="-2095038216"/>
        <c:axId val="-2095034600"/>
      </c:barChart>
      <c:catAx>
        <c:axId val="-2095038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095034600"/>
        <c:crossesAt val="0.0"/>
        <c:auto val="1"/>
        <c:lblAlgn val="ctr"/>
        <c:lblOffset val="100"/>
        <c:noMultiLvlLbl val="0"/>
      </c:catAx>
      <c:valAx>
        <c:axId val="-2095034600"/>
        <c:scaling>
          <c:orientation val="minMax"/>
        </c:scaling>
        <c:delete val="1"/>
        <c:axPos val="l"/>
        <c:numFmt formatCode="General" sourceLinked="1"/>
        <c:majorTickMark val="none"/>
        <c:minorTickMark val="none"/>
        <c:tickLblPos val="nextTo"/>
        <c:crossAx val="-20950382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72843590010904"/>
          <c:y val="0.160220668823353"/>
          <c:w val="0.902716473633517"/>
          <c:h val="0.703195079315316"/>
        </c:manualLayout>
      </c:layout>
      <c:barChart>
        <c:barDir val="col"/>
        <c:grouping val="stacked"/>
        <c:varyColors val="0"/>
        <c:ser>
          <c:idx val="0"/>
          <c:order val="0"/>
          <c:tx>
            <c:strRef>
              <c:f>Sheet1!$B$1</c:f>
              <c:strCache>
                <c:ptCount val="1"/>
                <c:pt idx="0">
                  <c:v>Designers</c:v>
                </c:pt>
              </c:strCache>
            </c:strRef>
          </c:tx>
          <c:spPr>
            <a:solidFill>
              <a:srgbClr val="FFBE00"/>
            </a:solidFill>
            <a:ln>
              <a:noFill/>
            </a:ln>
            <a:effectLst/>
          </c:spPr>
          <c:invertIfNegative val="0"/>
          <c:cat>
            <c:strRef>
              <c:f>Sheet1!$A$2:$A$10</c:f>
              <c:strCache>
                <c:ptCount val="8"/>
                <c:pt idx="0">
                  <c:v>Q1</c:v>
                </c:pt>
                <c:pt idx="1">
                  <c:v>Q2</c:v>
                </c:pt>
                <c:pt idx="2">
                  <c:v>Q3</c:v>
                </c:pt>
                <c:pt idx="3">
                  <c:v>Q4</c:v>
                </c:pt>
                <c:pt idx="4">
                  <c:v>Q5</c:v>
                </c:pt>
                <c:pt idx="5">
                  <c:v>Q6</c:v>
                </c:pt>
                <c:pt idx="6">
                  <c:v>Q7</c:v>
                </c:pt>
                <c:pt idx="7">
                  <c:v>Q8</c:v>
                </c:pt>
              </c:strCache>
            </c:strRef>
          </c:cat>
          <c:val>
            <c:numRef>
              <c:f>Sheet1!$B$2:$B$9</c:f>
              <c:numCache>
                <c:formatCode>General</c:formatCode>
                <c:ptCount val="8"/>
                <c:pt idx="0">
                  <c:v>0.0</c:v>
                </c:pt>
                <c:pt idx="1">
                  <c:v>2535.0</c:v>
                </c:pt>
                <c:pt idx="2">
                  <c:v>8872.5</c:v>
                </c:pt>
                <c:pt idx="3">
                  <c:v>25350.0</c:v>
                </c:pt>
                <c:pt idx="4">
                  <c:v>55848.0</c:v>
                </c:pt>
                <c:pt idx="5">
                  <c:v>55848.0</c:v>
                </c:pt>
                <c:pt idx="6">
                  <c:v>55848.0</c:v>
                </c:pt>
                <c:pt idx="7">
                  <c:v>55848.0</c:v>
                </c:pt>
              </c:numCache>
            </c:numRef>
          </c:val>
        </c:ser>
        <c:ser>
          <c:idx val="1"/>
          <c:order val="1"/>
          <c:tx>
            <c:strRef>
              <c:f>Sheet1!$C$1</c:f>
              <c:strCache>
                <c:ptCount val="1"/>
                <c:pt idx="0">
                  <c:v>Boutiques</c:v>
                </c:pt>
              </c:strCache>
            </c:strRef>
          </c:tx>
          <c:spPr>
            <a:solidFill>
              <a:schemeClr val="accent6">
                <a:lumMod val="50000"/>
              </a:schemeClr>
            </a:solidFill>
            <a:ln>
              <a:noFill/>
            </a:ln>
            <a:effectLst/>
          </c:spPr>
          <c:invertIfNegative val="0"/>
          <c:cat>
            <c:strRef>
              <c:f>Sheet1!$A$2:$A$10</c:f>
              <c:strCache>
                <c:ptCount val="8"/>
                <c:pt idx="0">
                  <c:v>Q1</c:v>
                </c:pt>
                <c:pt idx="1">
                  <c:v>Q2</c:v>
                </c:pt>
                <c:pt idx="2">
                  <c:v>Q3</c:v>
                </c:pt>
                <c:pt idx="3">
                  <c:v>Q4</c:v>
                </c:pt>
                <c:pt idx="4">
                  <c:v>Q5</c:v>
                </c:pt>
                <c:pt idx="5">
                  <c:v>Q6</c:v>
                </c:pt>
                <c:pt idx="6">
                  <c:v>Q7</c:v>
                </c:pt>
                <c:pt idx="7">
                  <c:v>Q8</c:v>
                </c:pt>
              </c:strCache>
            </c:strRef>
          </c:cat>
          <c:val>
            <c:numRef>
              <c:f>Sheet1!$C$2:$C$9</c:f>
              <c:numCache>
                <c:formatCode>General</c:formatCode>
                <c:ptCount val="8"/>
                <c:pt idx="0">
                  <c:v>0.0</c:v>
                </c:pt>
                <c:pt idx="1">
                  <c:v>1035.0</c:v>
                </c:pt>
                <c:pt idx="2">
                  <c:v>3622.5</c:v>
                </c:pt>
                <c:pt idx="3">
                  <c:v>10350.0</c:v>
                </c:pt>
                <c:pt idx="4">
                  <c:v>53475.0</c:v>
                </c:pt>
                <c:pt idx="5">
                  <c:v>53475.0</c:v>
                </c:pt>
                <c:pt idx="6">
                  <c:v>53475.0</c:v>
                </c:pt>
                <c:pt idx="7">
                  <c:v>53475.0</c:v>
                </c:pt>
              </c:numCache>
            </c:numRef>
          </c:val>
        </c:ser>
        <c:dLbls>
          <c:showLegendKey val="0"/>
          <c:showVal val="0"/>
          <c:showCatName val="0"/>
          <c:showSerName val="0"/>
          <c:showPercent val="0"/>
          <c:showBubbleSize val="0"/>
        </c:dLbls>
        <c:gapWidth val="150"/>
        <c:overlap val="100"/>
        <c:axId val="2088766472"/>
        <c:axId val="2088769448"/>
      </c:barChart>
      <c:catAx>
        <c:axId val="2088766472"/>
        <c:scaling>
          <c:orientation val="minMax"/>
        </c:scaling>
        <c:delete val="1"/>
        <c:axPos val="b"/>
        <c:numFmt formatCode="General" sourceLinked="1"/>
        <c:majorTickMark val="none"/>
        <c:minorTickMark val="none"/>
        <c:tickLblPos val="nextTo"/>
        <c:crossAx val="2088769448"/>
        <c:crosses val="autoZero"/>
        <c:auto val="1"/>
        <c:lblAlgn val="ctr"/>
        <c:lblOffset val="100"/>
        <c:noMultiLvlLbl val="0"/>
      </c:catAx>
      <c:valAx>
        <c:axId val="208876944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8766472"/>
        <c:crosses val="autoZero"/>
        <c:crossBetween val="between"/>
        <c:dispUnits>
          <c:builtInUnit val="thousands"/>
          <c:dispUnitsLbl>
            <c:layout>
              <c:manualLayout>
                <c:xMode val="edge"/>
                <c:yMode val="edge"/>
                <c:x val="0.00836627387728743"/>
                <c:y val="0.391664381558652"/>
              </c:manualLayout>
            </c:layout>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layout>
        <c:manualLayout>
          <c:xMode val="edge"/>
          <c:yMode val="edge"/>
          <c:x val="0.427408419670505"/>
          <c:y val="0.0289566609688459"/>
          <c:w val="0.211025648972829"/>
          <c:h val="0.083530461434029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0" idx="2">
    <p:pos x="6000" y="0"/>
    <p:text>good call on this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8220C3-3F62-0748-81E5-BDF21B77F71C}" type="datetimeFigureOut">
              <a:rPr lang="en-US" smtClean="0"/>
              <a:t>6/9/15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F73735-B050-D843-94FE-DB03172C70F2}" type="slidenum">
              <a:rPr lang="en-US" smtClean="0"/>
              <a:t>‹#›</a:t>
            </a:fld>
            <a:endParaRPr lang="en-US"/>
          </a:p>
        </p:txBody>
      </p:sp>
    </p:spTree>
    <p:extLst>
      <p:ext uri="{BB962C8B-B14F-4D97-AF65-F5344CB8AC3E}">
        <p14:creationId xmlns:p14="http://schemas.microsoft.com/office/powerpoint/2010/main" val="19079532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Thimble,</a:t>
            </a:r>
            <a:r>
              <a:rPr lang="en-US" baseline="0" dirty="0" smtClean="0"/>
              <a:t> and our mission is to help budding independent fashion designers launch their professional careers. But before we tell you about the product, we want to tell you about ourselves.</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t>1</a:t>
            </a:fld>
            <a:endParaRPr lang="en-US"/>
          </a:p>
        </p:txBody>
      </p:sp>
    </p:spTree>
    <p:extLst>
      <p:ext uri="{BB962C8B-B14F-4D97-AF65-F5344CB8AC3E}">
        <p14:creationId xmlns:p14="http://schemas.microsoft.com/office/powerpoint/2010/main" val="3151362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r>
              <a:rPr lang="en-US" baseline="0" dirty="0" smtClean="0"/>
              <a:t> Sarah notes</a:t>
            </a:r>
          </a:p>
          <a:p>
            <a:r>
              <a:rPr lang="en-US" baseline="0" dirty="0" smtClean="0"/>
              <a:t>Zoe notes about Chicago as designer exporter</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t>10</a:t>
            </a:fld>
            <a:endParaRPr lang="en-US"/>
          </a:p>
        </p:txBody>
      </p:sp>
    </p:spTree>
    <p:extLst>
      <p:ext uri="{BB962C8B-B14F-4D97-AF65-F5344CB8AC3E}">
        <p14:creationId xmlns:p14="http://schemas.microsoft.com/office/powerpoint/2010/main" val="335960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first piece of insight has to do with style matching. Buyers have told us a lot about how much spam they receive from designers who haven’t done the research and don’t match what their store sells. We want buyers to find the right designers, and designers to find the right buyers for them. We do that through a tagging system that allows buyers and designers to define themselves on their own terms. Then all we have to do is match them.</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t>11</a:t>
            </a:fld>
            <a:endParaRPr lang="en-US"/>
          </a:p>
        </p:txBody>
      </p:sp>
    </p:spTree>
    <p:extLst>
      <p:ext uri="{BB962C8B-B14F-4D97-AF65-F5344CB8AC3E}">
        <p14:creationId xmlns:p14="http://schemas.microsoft.com/office/powerpoint/2010/main" val="335960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that note, we have to safeguard buyers against designer</a:t>
            </a:r>
            <a:r>
              <a:rPr lang="en-US" sz="1200" kern="1200" baseline="0" dirty="0" smtClean="0">
                <a:solidFill>
                  <a:schemeClr val="tx1"/>
                </a:solidFill>
                <a:latin typeface="+mn-lt"/>
                <a:ea typeface="+mn-ea"/>
                <a:cs typeface="+mn-cs"/>
              </a:rPr>
              <a:t> mistakes</a:t>
            </a:r>
            <a:r>
              <a:rPr lang="en-US" sz="1200" kern="120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Most importantly, we have to ensure quality control and currency. Photos should be naturally lit, color schemes should be simple and truthful, and designers need to keep their fabrics up to </a:t>
            </a:r>
            <a:r>
              <a:rPr lang="en-US" sz="1200" kern="1200" baseline="0" dirty="0" smtClean="0">
                <a:solidFill>
                  <a:schemeClr val="tx1"/>
                </a:solidFill>
                <a:latin typeface="+mn-lt"/>
                <a:ea typeface="+mn-ea"/>
                <a:cs typeface="+mn-cs"/>
              </a:rPr>
              <a:t>date.</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t>12</a:t>
            </a:fld>
            <a:endParaRPr lang="en-US"/>
          </a:p>
        </p:txBody>
      </p:sp>
    </p:spTree>
    <p:extLst>
      <p:ext uri="{BB962C8B-B14F-4D97-AF65-F5344CB8AC3E}">
        <p14:creationId xmlns:p14="http://schemas.microsoft.com/office/powerpoint/2010/main" val="3277388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r>
              <a:rPr lang="en-US" baseline="0" dirty="0" smtClean="0"/>
              <a:t> Sarah notes</a:t>
            </a:r>
          </a:p>
          <a:p>
            <a:r>
              <a:rPr lang="en-US" baseline="0" dirty="0" smtClean="0"/>
              <a:t>Zoe notes about Chicago as designer exporter</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t>13</a:t>
            </a:fld>
            <a:endParaRPr lang="en-US"/>
          </a:p>
        </p:txBody>
      </p:sp>
    </p:spTree>
    <p:extLst>
      <p:ext uri="{BB962C8B-B14F-4D97-AF65-F5344CB8AC3E}">
        <p14:creationId xmlns:p14="http://schemas.microsoft.com/office/powerpoint/2010/main" val="335960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a:t>
            </a:r>
            <a:r>
              <a:rPr lang="en-US" dirty="0" smtClean="0"/>
              <a:t>United States is a </a:t>
            </a:r>
            <a:r>
              <a:rPr lang="en-US" baseline="0" dirty="0" smtClean="0"/>
              <a:t>substantial </a:t>
            </a:r>
            <a:r>
              <a:rPr lang="en-US" dirty="0" smtClean="0"/>
              <a:t>market, but for us…</a:t>
            </a:r>
            <a:r>
              <a:rPr lang="en-US" baseline="0" dirty="0" smtClean="0"/>
              <a:t>(go to next slide)</a:t>
            </a:r>
            <a:endParaRPr lang="en-US" dirty="0" smtClean="0"/>
          </a:p>
          <a:p>
            <a:endParaRPr lang="en-US" dirty="0" smtClean="0"/>
          </a:p>
          <a:p>
            <a:r>
              <a:rPr lang="en-US" dirty="0" smtClean="0"/>
              <a:t>Source</a:t>
            </a:r>
            <a:r>
              <a:rPr lang="en-US" dirty="0" smtClean="0"/>
              <a:t>:</a:t>
            </a:r>
            <a:r>
              <a:rPr lang="en-US" baseline="0" dirty="0" smtClean="0"/>
              <a:t> IBIS World industry report Oct. 2014</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t>15</a:t>
            </a:fld>
            <a:endParaRPr lang="en-US"/>
          </a:p>
        </p:txBody>
      </p:sp>
    </p:spTree>
    <p:extLst>
      <p:ext uri="{BB962C8B-B14F-4D97-AF65-F5344CB8AC3E}">
        <p14:creationId xmlns:p14="http://schemas.microsoft.com/office/powerpoint/2010/main" val="4269501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Virality</a:t>
            </a:r>
            <a:r>
              <a:rPr lang="en-US" dirty="0" smtClean="0"/>
              <a:t> begins at local programs like School of</a:t>
            </a:r>
            <a:r>
              <a:rPr lang="en-US" baseline="0" dirty="0" smtClean="0"/>
              <a:t> the Art Institute, Columbia College and other fashion schools – we have contacts at the fashion school at Kent State University in Ohio, for example.</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t>16</a:t>
            </a:fld>
            <a:endParaRPr lang="en-US"/>
          </a:p>
        </p:txBody>
      </p:sp>
    </p:spTree>
    <p:extLst>
      <p:ext uri="{BB962C8B-B14F-4D97-AF65-F5344CB8AC3E}">
        <p14:creationId xmlns:p14="http://schemas.microsoft.com/office/powerpoint/2010/main" val="3277388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see potential partnerships with the Chicago Fashion Incubator, the</a:t>
            </a:r>
            <a:r>
              <a:rPr lang="en-US" baseline="0" dirty="0" smtClean="0"/>
              <a:t> Council of Fashion Designers of </a:t>
            </a:r>
            <a:r>
              <a:rPr lang="en-US" baseline="0" dirty="0" smtClean="0"/>
              <a:t>America, and the Mayor’s Fashion Council. We’ve already built close relationships with two designers in CFI and have the opportunity to talk to four more through its Designer-In-Residence program. We’re also </a:t>
            </a:r>
            <a:r>
              <a:rPr lang="en-US" baseline="0" dirty="0" smtClean="0"/>
              <a:t>working with </a:t>
            </a:r>
            <a:r>
              <a:rPr lang="en-US" baseline="0" dirty="0" smtClean="0"/>
              <a:t>the </a:t>
            </a:r>
            <a:r>
              <a:rPr lang="en-US" baseline="0" dirty="0" smtClean="0"/>
              <a:t>co-chair of the Mayor’s Fashion </a:t>
            </a:r>
            <a:r>
              <a:rPr lang="en-US" baseline="0" dirty="0" smtClean="0"/>
              <a:t>Council, </a:t>
            </a:r>
            <a:r>
              <a:rPr lang="en-US" baseline="0" dirty="0" err="1" smtClean="0"/>
              <a:t>Trideep</a:t>
            </a:r>
            <a:r>
              <a:rPr lang="en-US" baseline="0" dirty="0" smtClean="0"/>
              <a:t> Das, who can </a:t>
            </a:r>
            <a:r>
              <a:rPr lang="en-US" baseline="0" dirty="0" smtClean="0"/>
              <a:t>provide us with access to local tradeshows </a:t>
            </a:r>
            <a:r>
              <a:rPr lang="en-US" baseline="0" dirty="0" smtClean="0"/>
              <a:t>and boutiques.</a:t>
            </a:r>
            <a:endParaRPr lang="en-US" baseline="0" dirty="0" smtClean="0"/>
          </a:p>
        </p:txBody>
      </p:sp>
      <p:sp>
        <p:nvSpPr>
          <p:cNvPr id="4" name="Slide Number Placeholder 3"/>
          <p:cNvSpPr>
            <a:spLocks noGrp="1"/>
          </p:cNvSpPr>
          <p:nvPr>
            <p:ph type="sldNum" sz="quarter" idx="10"/>
          </p:nvPr>
        </p:nvSpPr>
        <p:spPr/>
        <p:txBody>
          <a:bodyPr/>
          <a:lstStyle/>
          <a:p>
            <a:fld id="{1CF73735-B050-D843-94FE-DB03172C70F2}" type="slidenum">
              <a:rPr lang="en-US" smtClean="0"/>
              <a:t>17</a:t>
            </a:fld>
            <a:endParaRPr lang="en-US"/>
          </a:p>
        </p:txBody>
      </p:sp>
    </p:spTree>
    <p:extLst>
      <p:ext uri="{BB962C8B-B14F-4D97-AF65-F5344CB8AC3E}">
        <p14:creationId xmlns:p14="http://schemas.microsoft.com/office/powerpoint/2010/main" val="3277388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pricing scheme is triple-tiered.</a:t>
            </a:r>
          </a:p>
          <a:p>
            <a:r>
              <a:rPr lang="en-US" baseline="0" dirty="0" smtClean="0"/>
              <a:t>At the free level, we’re allowing people to create a portfolio, and we’re limiting the number of engagements they can make with the other party, be it buyer or designer.</a:t>
            </a:r>
          </a:p>
          <a:p>
            <a:r>
              <a:rPr lang="en-US" baseline="0" dirty="0" smtClean="0"/>
              <a:t>At the premium level, we’re not going to limit those engagements, and we’re also going to allow people to add the </a:t>
            </a:r>
            <a:r>
              <a:rPr lang="en-US" baseline="0" dirty="0" err="1" smtClean="0"/>
              <a:t>linesheet</a:t>
            </a:r>
            <a:r>
              <a:rPr lang="en-US" baseline="0" dirty="0" smtClean="0"/>
              <a:t> </a:t>
            </a:r>
            <a:r>
              <a:rPr lang="en-US" baseline="0" smtClean="0"/>
              <a:t>data that </a:t>
            </a:r>
            <a:r>
              <a:rPr lang="en-US" baseline="0" dirty="0" smtClean="0"/>
              <a:t>make those business relationships practical. </a:t>
            </a:r>
          </a:p>
          <a:p>
            <a:r>
              <a:rPr lang="en-US" baseline="0" dirty="0" smtClean="0"/>
              <a:t>At the enterprise level, we’re going to offer trend forecasting, price tracking and advanced analytics, as well as rich content. Some of that content would be images, for example, that publications or media outlets could access on a subscription basis.</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6339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customer acquisition</a:t>
            </a:r>
            <a:r>
              <a:rPr lang="en-US" baseline="0" dirty="0" smtClean="0"/>
              <a:t> targets aren’t small. We want to acquire 700 designers and 200 buyers by the end of year 1, and we’d like to just about double that by the end of year 2 – that is, 1200 designers and 600 buyers.</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t>19</a:t>
            </a:fld>
            <a:endParaRPr lang="en-US"/>
          </a:p>
        </p:txBody>
      </p:sp>
    </p:spTree>
    <p:extLst>
      <p:ext uri="{BB962C8B-B14F-4D97-AF65-F5344CB8AC3E}">
        <p14:creationId xmlns:p14="http://schemas.microsoft.com/office/powerpoint/2010/main" val="2517920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Over the course of y</a:t>
            </a:r>
            <a:r>
              <a:rPr lang="en-US" dirty="0" smtClean="0"/>
              <a:t>ear 1,</a:t>
            </a:r>
            <a:r>
              <a:rPr lang="en-US" baseline="0" dirty="0" smtClean="0"/>
              <a:t> we’re expecting a cash burn of about 100,000 dollars, and we’re expecting to burn about 250,000 year 2. We’d like to be profitable by the end of quarter 5, and </a:t>
            </a:r>
            <a:r>
              <a:rPr lang="en-US" baseline="0" dirty="0" err="1" smtClean="0"/>
              <a:t>cashflow</a:t>
            </a:r>
            <a:r>
              <a:rPr lang="en-US" baseline="0" dirty="0" smtClean="0"/>
              <a:t> positive by the end of year 2. You’ll notice that our revenue generation relies heavily on designers as we onboard them, and we plan to attract more buyers with our high volume of designers year 2.</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t>20</a:t>
            </a:fld>
            <a:endParaRPr lang="en-US"/>
          </a:p>
        </p:txBody>
      </p:sp>
    </p:spTree>
    <p:extLst>
      <p:ext uri="{BB962C8B-B14F-4D97-AF65-F5344CB8AC3E}">
        <p14:creationId xmlns:p14="http://schemas.microsoft.com/office/powerpoint/2010/main" val="309418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no</a:t>
            </a:r>
            <a:r>
              <a:rPr lang="en-US" sz="1200" kern="1200" baseline="0" dirty="0" smtClean="0">
                <a:solidFill>
                  <a:schemeClr val="tx1"/>
                </a:solidFill>
                <a:effectLst/>
                <a:latin typeface="+mn-lt"/>
                <a:ea typeface="+mn-ea"/>
                <a:cs typeface="+mn-cs"/>
              </a:rPr>
              <a:t> secret w</a:t>
            </a:r>
            <a:r>
              <a:rPr lang="en-US" sz="1200" kern="1200" dirty="0" smtClean="0">
                <a:solidFill>
                  <a:schemeClr val="tx1"/>
                </a:solidFill>
                <a:effectLst/>
                <a:latin typeface="+mn-lt"/>
                <a:ea typeface="+mn-ea"/>
                <a:cs typeface="+mn-cs"/>
              </a:rPr>
              <a:t>e’re </a:t>
            </a:r>
            <a:r>
              <a:rPr lang="en-US" sz="1200" kern="1200" dirty="0" smtClean="0">
                <a:solidFill>
                  <a:schemeClr val="tx1"/>
                </a:solidFill>
                <a:effectLst/>
                <a:latin typeface="+mn-lt"/>
                <a:ea typeface="+mn-ea"/>
                <a:cs typeface="+mn-cs"/>
              </a:rPr>
              <a:t>six guys, several of them whose primary occupation is in a CS or IT </a:t>
            </a:r>
            <a:r>
              <a:rPr lang="en-US" sz="1200" kern="1200" dirty="0" smtClean="0">
                <a:solidFill>
                  <a:schemeClr val="tx1"/>
                </a:solidFill>
                <a:effectLst/>
                <a:latin typeface="+mn-lt"/>
                <a:ea typeface="+mn-ea"/>
                <a:cs typeface="+mn-cs"/>
              </a:rPr>
              <a:t>realm. And</a:t>
            </a:r>
            <a:r>
              <a:rPr lang="en-US" sz="1200" kern="1200" baseline="0" dirty="0" smtClean="0">
                <a:solidFill>
                  <a:schemeClr val="tx1"/>
                </a:solidFill>
                <a:effectLst/>
                <a:latin typeface="+mn-lt"/>
                <a:ea typeface="+mn-ea"/>
                <a:cs typeface="+mn-cs"/>
              </a:rPr>
              <a:t> here we are, operating in the independent fashion space. </a:t>
            </a:r>
            <a:r>
              <a:rPr lang="en-US" sz="1200" kern="1200" dirty="0" smtClean="0">
                <a:solidFill>
                  <a:schemeClr val="tx1"/>
                </a:solidFill>
                <a:effectLst/>
                <a:latin typeface="+mn-lt"/>
                <a:ea typeface="+mn-ea"/>
                <a:cs typeface="+mn-cs"/>
              </a:rPr>
              <a:t>That </a:t>
            </a:r>
            <a:r>
              <a:rPr lang="en-US" sz="1200" kern="1200" dirty="0" smtClean="0">
                <a:solidFill>
                  <a:schemeClr val="tx1"/>
                </a:solidFill>
                <a:effectLst/>
                <a:latin typeface="+mn-lt"/>
                <a:ea typeface="+mn-ea"/>
                <a:cs typeface="+mn-cs"/>
              </a:rPr>
              <a:t>said, we’re going to take it on ourselves to prove today that over the course of the past six months, we’ve come to understand this </a:t>
            </a:r>
            <a:r>
              <a:rPr lang="en-US" sz="1200" kern="1200" dirty="0" smtClean="0">
                <a:solidFill>
                  <a:schemeClr val="tx1"/>
                </a:solidFill>
                <a:effectLst/>
                <a:latin typeface="+mn-lt"/>
                <a:ea typeface="+mn-ea"/>
                <a:cs typeface="+mn-cs"/>
              </a:rPr>
              <a:t>market</a:t>
            </a:r>
            <a:r>
              <a:rPr lang="en-US" sz="1200" kern="1200" baseline="0" dirty="0" smtClean="0">
                <a:solidFill>
                  <a:schemeClr val="tx1"/>
                </a:solidFill>
                <a:effectLst/>
                <a:latin typeface="+mn-lt"/>
                <a:ea typeface="+mn-ea"/>
                <a:cs typeface="+mn-cs"/>
              </a:rPr>
              <a:t> really well.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F73735-B050-D843-94FE-DB03172C70F2}"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168956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quarter 1,</a:t>
            </a:r>
            <a:r>
              <a:rPr lang="en-US" baseline="0" dirty="0" smtClean="0"/>
              <a:t> we’re going to focus on our connection and discovery interface because we feel like enabling the professional relationships between buyers and designers is one of the most important features Thimble offers. Facilitating transactions smoothly and professionally takes precedence quarter 2, then we’ll expand to advance functionality like analytics, forecasting and quality control thereafter.</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t>21</a:t>
            </a:fld>
            <a:endParaRPr lang="en-US"/>
          </a:p>
        </p:txBody>
      </p:sp>
    </p:spTree>
    <p:extLst>
      <p:ext uri="{BB962C8B-B14F-4D97-AF65-F5344CB8AC3E}">
        <p14:creationId xmlns:p14="http://schemas.microsoft.com/office/powerpoint/2010/main" val="2873334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at the end of the day, Thimble’s</a:t>
            </a:r>
            <a:r>
              <a:rPr lang="en-US" baseline="0" dirty="0" smtClean="0"/>
              <a:t> ultimate mission is to </a:t>
            </a:r>
            <a:r>
              <a:rPr lang="en-US" dirty="0" smtClean="0"/>
              <a:t>bridge the</a:t>
            </a:r>
            <a:r>
              <a:rPr lang="en-US" baseline="0" dirty="0" smtClean="0"/>
              <a:t> </a:t>
            </a:r>
            <a:r>
              <a:rPr lang="en-US" baseline="0" dirty="0" smtClean="0"/>
              <a:t>gap between the budding independent designer and the small boutique. We want to break down the barriers-to-entry </a:t>
            </a:r>
            <a:r>
              <a:rPr lang="en-US" baseline="0" dirty="0" smtClean="0"/>
              <a:t>– namely cost, time, and access – implicit </a:t>
            </a:r>
            <a:r>
              <a:rPr lang="en-US" baseline="0" dirty="0" smtClean="0"/>
              <a:t>in a seasonal, cross-country tradeshow circuit and open up the independent fashion market to up-and-coming talented </a:t>
            </a:r>
            <a:r>
              <a:rPr lang="en-US" baseline="0" dirty="0" smtClean="0"/>
              <a:t>fashion designers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t>22</a:t>
            </a:fld>
            <a:endParaRPr lang="en-US"/>
          </a:p>
        </p:txBody>
      </p:sp>
    </p:spTree>
    <p:extLst>
      <p:ext uri="{BB962C8B-B14F-4D97-AF65-F5344CB8AC3E}">
        <p14:creationId xmlns:p14="http://schemas.microsoft.com/office/powerpoint/2010/main" val="3474632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Buyers want simplicity. For smoothest</a:t>
            </a:r>
            <a:r>
              <a:rPr lang="en-US" sz="1200" kern="1200" baseline="0" dirty="0" smtClean="0">
                <a:solidFill>
                  <a:schemeClr val="tx1"/>
                </a:solidFill>
                <a:latin typeface="+mn-lt"/>
                <a:ea typeface="+mn-ea"/>
                <a:cs typeface="+mn-cs"/>
              </a:rPr>
              <a:t> communication with buyers, d</a:t>
            </a:r>
            <a:r>
              <a:rPr lang="en-US" sz="1200" kern="1200" dirty="0" smtClean="0">
                <a:solidFill>
                  <a:schemeClr val="tx1"/>
                </a:solidFill>
                <a:latin typeface="+mn-lt"/>
                <a:ea typeface="+mn-ea"/>
                <a:cs typeface="+mn-cs"/>
              </a:rPr>
              <a:t>esigners must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be able to summarize their collections into a single color scheme,</a:t>
            </a:r>
            <a:r>
              <a:rPr lang="en-US" sz="1200" kern="1200" baseline="0" dirty="0" smtClean="0">
                <a:solidFill>
                  <a:schemeClr val="tx1"/>
                </a:solidFill>
                <a:latin typeface="+mn-lt"/>
                <a:ea typeface="+mn-ea"/>
                <a:cs typeface="+mn-cs"/>
              </a:rPr>
              <a:t> as well as keep their fabric and sizing options simple and concise.</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t>24</a:t>
            </a:fld>
            <a:endParaRPr lang="en-US"/>
          </a:p>
        </p:txBody>
      </p:sp>
    </p:spTree>
    <p:extLst>
      <p:ext uri="{BB962C8B-B14F-4D97-AF65-F5344CB8AC3E}">
        <p14:creationId xmlns:p14="http://schemas.microsoft.com/office/powerpoint/2010/main" val="3277388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400550"/>
            <a:ext cx="5486399" cy="36005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baseline="0">
                <a:solidFill>
                  <a:schemeClr val="dk1"/>
                </a:solidFill>
                <a:latin typeface="Calibri"/>
                <a:ea typeface="Calibri"/>
                <a:cs typeface="Calibri"/>
                <a:sym typeface="Calibri"/>
              </a:rPr>
              <a:t>This was created using simple powerpoint objects.</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baseline="0">
                <a:solidFill>
                  <a:schemeClr val="dk1"/>
                </a:solidFill>
                <a:latin typeface="Calibri"/>
                <a:ea typeface="Calibri"/>
                <a:cs typeface="Calibri"/>
                <a:sym typeface="Calibri"/>
              </a:rPr>
              <a:t>Editing the number of petals:</a:t>
            </a:r>
          </a:p>
          <a:p>
            <a:pPr marL="228600" marR="0" lvl="0" indent="-228600" algn="l" rtl="0">
              <a:spcBef>
                <a:spcPts val="0"/>
              </a:spcBef>
              <a:buClr>
                <a:schemeClr val="dk1"/>
              </a:buClr>
              <a:buSzPct val="100000"/>
              <a:buFont typeface="Calibri"/>
              <a:buAutoNum type="arabicPeriod"/>
            </a:pPr>
            <a:r>
              <a:rPr lang="en" sz="1200" b="0" i="0" u="none" strike="noStrike" cap="none" baseline="0">
                <a:solidFill>
                  <a:schemeClr val="dk1"/>
                </a:solidFill>
                <a:latin typeface="Calibri"/>
                <a:ea typeface="Calibri"/>
                <a:cs typeface="Calibri"/>
                <a:sym typeface="Calibri"/>
              </a:rPr>
              <a:t>Ungroup the objects</a:t>
            </a:r>
          </a:p>
          <a:p>
            <a:pPr marL="228600" marR="0" lvl="0" indent="-228600" algn="l" rtl="0">
              <a:spcBef>
                <a:spcPts val="0"/>
              </a:spcBef>
              <a:buClr>
                <a:schemeClr val="dk1"/>
              </a:buClr>
              <a:buSzPct val="100000"/>
              <a:buFont typeface="Calibri"/>
              <a:buAutoNum type="arabicPeriod"/>
            </a:pPr>
            <a:r>
              <a:rPr lang="en" sz="1200" b="0" i="0" u="none" strike="noStrike" cap="none" baseline="0">
                <a:solidFill>
                  <a:schemeClr val="dk1"/>
                </a:solidFill>
                <a:latin typeface="Calibri"/>
                <a:ea typeface="Calibri"/>
                <a:cs typeface="Calibri"/>
                <a:sym typeface="Calibri"/>
              </a:rPr>
              <a:t>Rotate petals every x degrees (360/#_of_petals)</a:t>
            </a:r>
          </a:p>
          <a:p>
            <a:pPr marL="228600" marR="0" lvl="0" indent="-228600" algn="l" rtl="0">
              <a:spcBef>
                <a:spcPts val="0"/>
              </a:spcBef>
              <a:buClr>
                <a:schemeClr val="dk1"/>
              </a:buClr>
              <a:buSzPct val="100000"/>
              <a:buFont typeface="Calibri"/>
              <a:buAutoNum type="arabicPeriod"/>
            </a:pPr>
            <a:r>
              <a:rPr lang="en" sz="1200" b="0" i="0" u="none" strike="noStrike" cap="none" baseline="0">
                <a:solidFill>
                  <a:schemeClr val="dk1"/>
                </a:solidFill>
                <a:latin typeface="Calibri"/>
                <a:ea typeface="Calibri"/>
                <a:cs typeface="Calibri"/>
                <a:sym typeface="Calibri"/>
              </a:rPr>
              <a:t>Manually align</a:t>
            </a:r>
          </a:p>
          <a:p>
            <a:pPr marL="228600" marR="0" lvl="0" indent="-152400" algn="l" rtl="0">
              <a:spcBef>
                <a:spcPts val="0"/>
              </a:spcBef>
              <a:buClr>
                <a:schemeClr val="dk1"/>
              </a:buClr>
              <a:buFont typeface="Calibri"/>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 sz="1200" b="0" i="0" u="none" strike="noStrike" cap="none" baseline="0">
                <a:solidFill>
                  <a:schemeClr val="dk1"/>
                </a:solidFill>
                <a:latin typeface="Calibri"/>
                <a:ea typeface="Calibri"/>
                <a:cs typeface="Calibri"/>
                <a:sym typeface="Calibri"/>
              </a:rPr>
              <a:t>I suppose someone could build a tool to do this, but this one is at least worth the price paid.</a:t>
            </a:r>
          </a:p>
          <a:p>
            <a:pPr marL="0" marR="0" lvl="0" indent="0" algn="l" rtl="0">
              <a:spcBef>
                <a:spcPts val="0"/>
              </a:spcBef>
              <a:buClr>
                <a:schemeClr val="dk1"/>
              </a:buClr>
              <a:buFont typeface="Calibri"/>
              <a:buNone/>
            </a:pPr>
            <a:endParaRPr sz="1200" b="0" i="0" u="none" strike="noStrike" cap="none" baseline="0">
              <a:solidFill>
                <a:schemeClr val="dk1"/>
              </a:solidFill>
              <a:latin typeface="Calibri"/>
              <a:ea typeface="Calibri"/>
              <a:cs typeface="Calibri"/>
              <a:sym typeface="Calibri"/>
            </a:endParaRPr>
          </a:p>
          <a:p>
            <a:pPr marL="228600" marR="0" lvl="0" indent="-152400" algn="l" rtl="0">
              <a:spcBef>
                <a:spcPts val="0"/>
              </a:spcBef>
              <a:buClr>
                <a:schemeClr val="dk1"/>
              </a:buClr>
              <a:buFont typeface="Calibri"/>
              <a:buNone/>
            </a:pPr>
            <a:endParaRPr sz="1200" b="0" i="0" u="none" strike="noStrike" cap="none" baseline="0">
              <a:solidFill>
                <a:schemeClr val="dk1"/>
              </a:solidFill>
              <a:latin typeface="Calibri"/>
              <a:ea typeface="Calibri"/>
              <a:cs typeface="Calibri"/>
              <a:sym typeface="Calibri"/>
            </a:endParaRPr>
          </a:p>
        </p:txBody>
      </p:sp>
      <p:sp>
        <p:nvSpPr>
          <p:cNvPr id="170" name="Shape 170"/>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baseline="0">
                <a:solidFill>
                  <a:schemeClr val="dk1"/>
                </a:solidFill>
                <a:latin typeface="Calibri"/>
                <a:ea typeface="Calibri"/>
                <a:cs typeface="Calibri"/>
                <a:sym typeface="Calibri"/>
              </a:rPr>
              <a:t>25</a:t>
            </a:fld>
            <a:endParaRPr lang="en"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Through</a:t>
            </a:r>
            <a:r>
              <a:rPr lang="en-US" sz="1200" kern="1200" baseline="0" dirty="0" smtClean="0">
                <a:solidFill>
                  <a:schemeClr val="tx1"/>
                </a:solidFill>
                <a:latin typeface="+mn-lt"/>
                <a:ea typeface="+mn-ea"/>
                <a:cs typeface="+mn-cs"/>
              </a:rPr>
              <a:t> cold-calls, walk-ins and coffee, w</a:t>
            </a:r>
            <a:r>
              <a:rPr lang="en-US" sz="1200" kern="1200" dirty="0" smtClean="0">
                <a:solidFill>
                  <a:schemeClr val="tx1"/>
                </a:solidFill>
                <a:latin typeface="+mn-lt"/>
                <a:ea typeface="+mn-ea"/>
                <a:cs typeface="+mn-cs"/>
              </a:rPr>
              <a:t>e’ve engaged about 20</a:t>
            </a:r>
            <a:r>
              <a:rPr lang="en-US" sz="1200" kern="1200" baseline="0" dirty="0" smtClean="0">
                <a:solidFill>
                  <a:schemeClr val="tx1"/>
                </a:solidFill>
                <a:latin typeface="+mn-lt"/>
                <a:ea typeface="+mn-ea"/>
                <a:cs typeface="+mn-cs"/>
              </a:rPr>
              <a:t> independent</a:t>
            </a:r>
            <a:r>
              <a:rPr lang="en-US" sz="1200" kern="1200" dirty="0" smtClean="0">
                <a:solidFill>
                  <a:schemeClr val="tx1"/>
                </a:solidFill>
                <a:latin typeface="+mn-lt"/>
                <a:ea typeface="+mn-ea"/>
                <a:cs typeface="+mn-cs"/>
              </a:rPr>
              <a:t> designers in Chicago, as well as 12 boutiques,</a:t>
            </a:r>
            <a:r>
              <a:rPr lang="en-US" sz="1200" kern="1200" baseline="0" dirty="0" smtClean="0">
                <a:solidFill>
                  <a:schemeClr val="tx1"/>
                </a:solidFill>
                <a:latin typeface="+mn-lt"/>
                <a:ea typeface="+mn-ea"/>
                <a:cs typeface="+mn-cs"/>
              </a:rPr>
              <a:t> 5 fashion schools and a host of other fashion aficionados in Chicago and elsewhere. Also, as a presentation note, you can see we’ve put our buyers – that is, boutiques and retailers – in brown, and our designers in yellow. We’ll hold to that color scheme to make sure we don’t create confusion over this two-sided market.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CF73735-B050-D843-94FE-DB03172C70F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201073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So</a:t>
            </a:r>
            <a:r>
              <a:rPr lang="en-US" sz="1200" kern="1200" baseline="0" dirty="0" smtClean="0">
                <a:solidFill>
                  <a:schemeClr val="tx1"/>
                </a:solidFill>
                <a:latin typeface="+mn-lt"/>
                <a:ea typeface="+mn-ea"/>
                <a:cs typeface="+mn-cs"/>
              </a:rPr>
              <a:t> what’s the problem?</a:t>
            </a: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Budding </a:t>
            </a:r>
            <a:r>
              <a:rPr lang="en-US" sz="1200" kern="1200" dirty="0" smtClean="0">
                <a:solidFill>
                  <a:schemeClr val="tx1"/>
                </a:solidFill>
                <a:latin typeface="+mn-lt"/>
                <a:ea typeface="+mn-ea"/>
                <a:cs typeface="+mn-cs"/>
              </a:rPr>
              <a:t>designers</a:t>
            </a:r>
            <a:r>
              <a:rPr lang="en-US" sz="1200" kern="1200" baseline="0" dirty="0" smtClean="0">
                <a:solidFill>
                  <a:schemeClr val="tx1"/>
                </a:solidFill>
                <a:latin typeface="+mn-lt"/>
                <a:ea typeface="+mn-ea"/>
                <a:cs typeface="+mn-cs"/>
              </a:rPr>
              <a:t> lack market </a:t>
            </a:r>
            <a:r>
              <a:rPr lang="en-US" sz="1200" kern="1200" baseline="0" dirty="0" smtClean="0">
                <a:solidFill>
                  <a:schemeClr val="tx1"/>
                </a:solidFill>
                <a:latin typeface="+mn-lt"/>
                <a:ea typeface="+mn-ea"/>
                <a:cs typeface="+mn-cs"/>
              </a:rPr>
              <a:t>visibility. To get into boutiques, first they need to get into tradeshows, which are expensive, elite and often geographically distant. But to be accepted to a tradeshow, you need a strong resume of boutique appearances. You see how this goes.</a:t>
            </a:r>
          </a:p>
        </p:txBody>
      </p:sp>
      <p:sp>
        <p:nvSpPr>
          <p:cNvPr id="4" name="Slide Number Placeholder 3"/>
          <p:cNvSpPr>
            <a:spLocks noGrp="1"/>
          </p:cNvSpPr>
          <p:nvPr>
            <p:ph type="sldNum" sz="quarter" idx="10"/>
          </p:nvPr>
        </p:nvSpPr>
        <p:spPr/>
        <p:txBody>
          <a:bodyPr/>
          <a:lstStyle/>
          <a:p>
            <a:fld id="{1CF73735-B050-D843-94FE-DB03172C70F2}" type="slidenum">
              <a:rPr lang="en-US" smtClean="0"/>
              <a:t>4</a:t>
            </a:fld>
            <a:endParaRPr lang="en-US"/>
          </a:p>
        </p:txBody>
      </p:sp>
    </p:spTree>
    <p:extLst>
      <p:ext uri="{BB962C8B-B14F-4D97-AF65-F5344CB8AC3E}">
        <p14:creationId xmlns:p14="http://schemas.microsoft.com/office/powerpoint/2010/main" val="327738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Thimble breaks down that barrier-to entry, bridging the gap between budding fashion designers and small boutiques.</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 do we do that?</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CF73735-B050-D843-94FE-DB03172C70F2}" type="slidenum">
              <a:rPr lang="en-US" smtClean="0"/>
              <a:t>5</a:t>
            </a:fld>
            <a:endParaRPr lang="en-US"/>
          </a:p>
        </p:txBody>
      </p:sp>
    </p:spTree>
    <p:extLst>
      <p:ext uri="{BB962C8B-B14F-4D97-AF65-F5344CB8AC3E}">
        <p14:creationId xmlns:p14="http://schemas.microsoft.com/office/powerpoint/2010/main" val="327738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We host an ongoing virtual tradeshow where designers and boutiques can discover one another, just like they do at real-world tradeshows around the world.</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CF73735-B050-D843-94FE-DB03172C70F2}" type="slidenum">
              <a:rPr lang="en-US" smtClean="0"/>
              <a:t>6</a:t>
            </a:fld>
            <a:endParaRPr lang="en-US"/>
          </a:p>
        </p:txBody>
      </p:sp>
    </p:spTree>
    <p:extLst>
      <p:ext uri="{BB962C8B-B14F-4D97-AF65-F5344CB8AC3E}">
        <p14:creationId xmlns:p14="http://schemas.microsoft.com/office/powerpoint/2010/main" val="3277388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Our tradeshows integrates both </a:t>
            </a:r>
            <a:r>
              <a:rPr lang="en-US" baseline="0" dirty="0" err="1" smtClean="0"/>
              <a:t>lookbooks</a:t>
            </a:r>
            <a:r>
              <a:rPr lang="en-US" baseline="0" dirty="0" smtClean="0"/>
              <a:t> to enable designer discovery, as well as </a:t>
            </a:r>
            <a:r>
              <a:rPr lang="en-US" baseline="0" dirty="0" err="1" smtClean="0"/>
              <a:t>linesheets</a:t>
            </a:r>
            <a:r>
              <a:rPr lang="en-US" baseline="0" dirty="0" smtClean="0"/>
              <a:t>, which host the data points that buyers need to know to handle a real transaction.</a:t>
            </a:r>
            <a:endParaRPr lang="en-US" dirty="0"/>
          </a:p>
        </p:txBody>
      </p:sp>
      <p:sp>
        <p:nvSpPr>
          <p:cNvPr id="4" name="Slide Number Placeholder 3"/>
          <p:cNvSpPr>
            <a:spLocks noGrp="1"/>
          </p:cNvSpPr>
          <p:nvPr>
            <p:ph type="sldNum" sz="quarter" idx="10"/>
          </p:nvPr>
        </p:nvSpPr>
        <p:spPr/>
        <p:txBody>
          <a:bodyPr/>
          <a:lstStyle/>
          <a:p>
            <a:fld id="{1CF73735-B050-D843-94FE-DB03172C70F2}" type="slidenum">
              <a:rPr lang="en-US" smtClean="0"/>
              <a:t>7</a:t>
            </a:fld>
            <a:endParaRPr lang="en-US"/>
          </a:p>
        </p:txBody>
      </p:sp>
    </p:spTree>
    <p:extLst>
      <p:ext uri="{BB962C8B-B14F-4D97-AF65-F5344CB8AC3E}">
        <p14:creationId xmlns:p14="http://schemas.microsoft.com/office/powerpoint/2010/main" val="4271269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We’re going to target on-the-rise designers who don’t YET have the funds or resume points to access in-person tradeshows in Paris, New York and Los Angeles. One such designer…(go to next slide)</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CF73735-B050-D843-94FE-DB03172C70F2}" type="slidenum">
              <a:rPr lang="en-US" smtClean="0"/>
              <a:t>8</a:t>
            </a:fld>
            <a:endParaRPr lang="en-US"/>
          </a:p>
        </p:txBody>
      </p:sp>
    </p:spTree>
    <p:extLst>
      <p:ext uri="{BB962C8B-B14F-4D97-AF65-F5344CB8AC3E}">
        <p14:creationId xmlns:p14="http://schemas.microsoft.com/office/powerpoint/2010/main" val="2812768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a:t>
            </a:r>
            <a:r>
              <a:rPr lang="en-US" sz="1200" dirty="0" err="1" smtClean="0">
                <a:solidFill>
                  <a:schemeClr val="bg1"/>
                </a:solidFill>
              </a:rPr>
              <a:t>Shruti</a:t>
            </a:r>
            <a:r>
              <a:rPr lang="en-US" sz="1200" dirty="0" smtClean="0">
                <a:solidFill>
                  <a:schemeClr val="bg1"/>
                </a:solidFill>
              </a:rPr>
              <a:t> </a:t>
            </a:r>
            <a:r>
              <a:rPr lang="en-US" sz="1200" dirty="0" err="1" smtClean="0">
                <a:solidFill>
                  <a:schemeClr val="bg1"/>
                </a:solidFill>
              </a:rPr>
              <a:t>Kirti</a:t>
            </a:r>
            <a:r>
              <a:rPr lang="en-US" sz="1200" dirty="0" smtClean="0">
                <a:solidFill>
                  <a:schemeClr val="bg1"/>
                </a:solidFill>
              </a:rPr>
              <a:t>, who </a:t>
            </a:r>
            <a:r>
              <a:rPr lang="en-US" sz="1200" baseline="0" dirty="0" smtClean="0">
                <a:solidFill>
                  <a:schemeClr val="bg1"/>
                </a:solidFill>
              </a:rPr>
              <a:t>designs out of the Chicago Fashion Incubator, thought </a:t>
            </a:r>
            <a:r>
              <a:rPr lang="en-US" sz="1200" baseline="0" dirty="0" smtClean="0">
                <a:solidFill>
                  <a:schemeClr val="bg1"/>
                </a:solidFill>
              </a:rPr>
              <a:t>about us</a:t>
            </a:r>
            <a:r>
              <a:rPr lang="en-US" sz="1200" dirty="0" smtClean="0">
                <a:solidFill>
                  <a:schemeClr val="bg1"/>
                </a:solidFill>
              </a:rPr>
              <a:t> during her meeting with one of the mentors at CFI about her selling strategy</a:t>
            </a:r>
            <a:r>
              <a:rPr lang="en-US" sz="1200" dirty="0" smtClean="0">
                <a:solidFill>
                  <a:schemeClr val="bg1"/>
                </a:solidFill>
              </a:rPr>
              <a:t>.</a:t>
            </a:r>
            <a:r>
              <a:rPr lang="en-US" sz="1200" baseline="0" dirty="0" smtClean="0">
                <a:solidFill>
                  <a:schemeClr val="bg1"/>
                </a:solidFill>
              </a:rPr>
              <a:t> Quote.</a:t>
            </a:r>
          </a:p>
          <a:p>
            <a:r>
              <a:rPr lang="en-US" sz="1200" kern="1200" baseline="0" dirty="0" smtClean="0">
                <a:solidFill>
                  <a:schemeClr val="tx1"/>
                </a:solidFill>
                <a:latin typeface="+mn-lt"/>
                <a:ea typeface="+mn-ea"/>
                <a:cs typeface="+mn-cs"/>
              </a:rPr>
              <a:t>Through our research, we’ve gathered other insights as well.</a:t>
            </a:r>
            <a:endParaRPr lang="en-US" sz="1200" kern="1200" baseline="0" dirty="0" smtClean="0">
              <a:solidFill>
                <a:schemeClr val="bg1"/>
              </a:solidFill>
              <a:latin typeface="+mn-lt"/>
              <a:ea typeface="+mn-ea"/>
              <a:cs typeface="+mn-cs"/>
            </a:endParaRPr>
          </a:p>
        </p:txBody>
      </p:sp>
      <p:sp>
        <p:nvSpPr>
          <p:cNvPr id="4" name="Slide Number Placeholder 3"/>
          <p:cNvSpPr>
            <a:spLocks noGrp="1"/>
          </p:cNvSpPr>
          <p:nvPr>
            <p:ph type="sldNum" sz="quarter" idx="10"/>
          </p:nvPr>
        </p:nvSpPr>
        <p:spPr/>
        <p:txBody>
          <a:bodyPr/>
          <a:lstStyle/>
          <a:p>
            <a:fld id="{1CF73735-B050-D843-94FE-DB03172C70F2}"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224972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374AA7-E189-3E41-88F4-A2870C06AF90}" type="datetimeFigureOut">
              <a:rPr lang="en-US" smtClean="0"/>
              <a:t>6/9/15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D255-00EC-3941-9F99-CACF48AFF4FF}" type="slidenum">
              <a:rPr lang="en-US" smtClean="0"/>
              <a:t>‹#›</a:t>
            </a:fld>
            <a:endParaRPr lang="en-US"/>
          </a:p>
        </p:txBody>
      </p:sp>
    </p:spTree>
    <p:extLst>
      <p:ext uri="{BB962C8B-B14F-4D97-AF65-F5344CB8AC3E}">
        <p14:creationId xmlns:p14="http://schemas.microsoft.com/office/powerpoint/2010/main" val="392657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74AA7-E189-3E41-88F4-A2870C06AF90}" type="datetimeFigureOut">
              <a:rPr lang="en-US" smtClean="0"/>
              <a:t>6/9/15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D255-00EC-3941-9F99-CACF48AFF4FF}" type="slidenum">
              <a:rPr lang="en-US" smtClean="0"/>
              <a:t>‹#›</a:t>
            </a:fld>
            <a:endParaRPr lang="en-US"/>
          </a:p>
        </p:txBody>
      </p:sp>
    </p:spTree>
    <p:extLst>
      <p:ext uri="{BB962C8B-B14F-4D97-AF65-F5344CB8AC3E}">
        <p14:creationId xmlns:p14="http://schemas.microsoft.com/office/powerpoint/2010/main" val="151398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74AA7-E189-3E41-88F4-A2870C06AF90}" type="datetimeFigureOut">
              <a:rPr lang="en-US" smtClean="0"/>
              <a:t>6/9/15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D255-00EC-3941-9F99-CACF48AFF4FF}" type="slidenum">
              <a:rPr lang="en-US" smtClean="0"/>
              <a:t>‹#›</a:t>
            </a:fld>
            <a:endParaRPr lang="en-US"/>
          </a:p>
        </p:txBody>
      </p:sp>
    </p:spTree>
    <p:extLst>
      <p:ext uri="{BB962C8B-B14F-4D97-AF65-F5344CB8AC3E}">
        <p14:creationId xmlns:p14="http://schemas.microsoft.com/office/powerpoint/2010/main" val="48389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74AA7-E189-3E41-88F4-A2870C06AF90}" type="datetimeFigureOut">
              <a:rPr lang="en-US" smtClean="0"/>
              <a:t>6/9/15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D255-00EC-3941-9F99-CACF48AFF4FF}" type="slidenum">
              <a:rPr lang="en-US" smtClean="0"/>
              <a:t>‹#›</a:t>
            </a:fld>
            <a:endParaRPr lang="en-US"/>
          </a:p>
        </p:txBody>
      </p:sp>
    </p:spTree>
    <p:extLst>
      <p:ext uri="{BB962C8B-B14F-4D97-AF65-F5344CB8AC3E}">
        <p14:creationId xmlns:p14="http://schemas.microsoft.com/office/powerpoint/2010/main" val="60381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74AA7-E189-3E41-88F4-A2870C06AF90}" type="datetimeFigureOut">
              <a:rPr lang="en-US" smtClean="0"/>
              <a:t>6/9/15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D255-00EC-3941-9F99-CACF48AFF4FF}" type="slidenum">
              <a:rPr lang="en-US" smtClean="0"/>
              <a:t>‹#›</a:t>
            </a:fld>
            <a:endParaRPr lang="en-US"/>
          </a:p>
        </p:txBody>
      </p:sp>
    </p:spTree>
    <p:extLst>
      <p:ext uri="{BB962C8B-B14F-4D97-AF65-F5344CB8AC3E}">
        <p14:creationId xmlns:p14="http://schemas.microsoft.com/office/powerpoint/2010/main" val="49198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374AA7-E189-3E41-88F4-A2870C06AF90}" type="datetimeFigureOut">
              <a:rPr lang="en-US" smtClean="0"/>
              <a:t>6/9/15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AD255-00EC-3941-9F99-CACF48AFF4FF}" type="slidenum">
              <a:rPr lang="en-US" smtClean="0"/>
              <a:t>‹#›</a:t>
            </a:fld>
            <a:endParaRPr lang="en-US"/>
          </a:p>
        </p:txBody>
      </p:sp>
    </p:spTree>
    <p:extLst>
      <p:ext uri="{BB962C8B-B14F-4D97-AF65-F5344CB8AC3E}">
        <p14:creationId xmlns:p14="http://schemas.microsoft.com/office/powerpoint/2010/main" val="252786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74AA7-E189-3E41-88F4-A2870C06AF90}" type="datetimeFigureOut">
              <a:rPr lang="en-US" smtClean="0"/>
              <a:t>6/9/15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6AD255-00EC-3941-9F99-CACF48AFF4FF}" type="slidenum">
              <a:rPr lang="en-US" smtClean="0"/>
              <a:t>‹#›</a:t>
            </a:fld>
            <a:endParaRPr lang="en-US"/>
          </a:p>
        </p:txBody>
      </p:sp>
    </p:spTree>
    <p:extLst>
      <p:ext uri="{BB962C8B-B14F-4D97-AF65-F5344CB8AC3E}">
        <p14:creationId xmlns:p14="http://schemas.microsoft.com/office/powerpoint/2010/main" val="108013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74AA7-E189-3E41-88F4-A2870C06AF90}" type="datetimeFigureOut">
              <a:rPr lang="en-US" smtClean="0"/>
              <a:t>6/9/15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6AD255-00EC-3941-9F99-CACF48AFF4FF}" type="slidenum">
              <a:rPr lang="en-US" smtClean="0"/>
              <a:t>‹#›</a:t>
            </a:fld>
            <a:endParaRPr lang="en-US"/>
          </a:p>
        </p:txBody>
      </p:sp>
    </p:spTree>
    <p:extLst>
      <p:ext uri="{BB962C8B-B14F-4D97-AF65-F5344CB8AC3E}">
        <p14:creationId xmlns:p14="http://schemas.microsoft.com/office/powerpoint/2010/main" val="143640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74AA7-E189-3E41-88F4-A2870C06AF90}" type="datetimeFigureOut">
              <a:rPr lang="en-US" smtClean="0"/>
              <a:t>6/9/15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6AD255-00EC-3941-9F99-CACF48AFF4FF}" type="slidenum">
              <a:rPr lang="en-US" smtClean="0"/>
              <a:t>‹#›</a:t>
            </a:fld>
            <a:endParaRPr lang="en-US"/>
          </a:p>
        </p:txBody>
      </p:sp>
    </p:spTree>
    <p:extLst>
      <p:ext uri="{BB962C8B-B14F-4D97-AF65-F5344CB8AC3E}">
        <p14:creationId xmlns:p14="http://schemas.microsoft.com/office/powerpoint/2010/main" val="292124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74AA7-E189-3E41-88F4-A2870C06AF90}" type="datetimeFigureOut">
              <a:rPr lang="en-US" smtClean="0"/>
              <a:t>6/9/15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AD255-00EC-3941-9F99-CACF48AFF4FF}" type="slidenum">
              <a:rPr lang="en-US" smtClean="0"/>
              <a:t>‹#›</a:t>
            </a:fld>
            <a:endParaRPr lang="en-US"/>
          </a:p>
        </p:txBody>
      </p:sp>
    </p:spTree>
    <p:extLst>
      <p:ext uri="{BB962C8B-B14F-4D97-AF65-F5344CB8AC3E}">
        <p14:creationId xmlns:p14="http://schemas.microsoft.com/office/powerpoint/2010/main" val="3442643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74AA7-E189-3E41-88F4-A2870C06AF90}" type="datetimeFigureOut">
              <a:rPr lang="en-US" smtClean="0"/>
              <a:t>6/9/15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AD255-00EC-3941-9F99-CACF48AFF4FF}" type="slidenum">
              <a:rPr lang="en-US" smtClean="0"/>
              <a:t>‹#›</a:t>
            </a:fld>
            <a:endParaRPr lang="en-US"/>
          </a:p>
        </p:txBody>
      </p:sp>
    </p:spTree>
    <p:extLst>
      <p:ext uri="{BB962C8B-B14F-4D97-AF65-F5344CB8AC3E}">
        <p14:creationId xmlns:p14="http://schemas.microsoft.com/office/powerpoint/2010/main" val="13283394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74AA7-E189-3E41-88F4-A2870C06AF90}" type="datetimeFigureOut">
              <a:rPr lang="en-US" smtClean="0"/>
              <a:t>6/9/15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6AD255-00EC-3941-9F99-CACF48AFF4FF}" type="slidenum">
              <a:rPr lang="en-US" smtClean="0"/>
              <a:t>‹#›</a:t>
            </a:fld>
            <a:endParaRPr lang="en-US"/>
          </a:p>
        </p:txBody>
      </p:sp>
    </p:spTree>
    <p:extLst>
      <p:ext uri="{BB962C8B-B14F-4D97-AF65-F5344CB8AC3E}">
        <p14:creationId xmlns:p14="http://schemas.microsoft.com/office/powerpoint/2010/main" val="1371690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chart" Target="../charts/char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microsoft.com/office/2007/relationships/hdphoto" Target="../media/hdphoto1.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9" Type="http://schemas.openxmlformats.org/officeDocument/2006/relationships/image" Target="../media/image16.png"/><Relationship Id="rId20" Type="http://schemas.openxmlformats.org/officeDocument/2006/relationships/image" Target="../media/image27.jpg"/><Relationship Id="rId21" Type="http://schemas.openxmlformats.org/officeDocument/2006/relationships/image" Target="../media/image28.jpg"/><Relationship Id="rId22" Type="http://schemas.openxmlformats.org/officeDocument/2006/relationships/image" Target="../media/image29.jpg"/><Relationship Id="rId23" Type="http://schemas.openxmlformats.org/officeDocument/2006/relationships/image" Target="../media/image30.jpg"/><Relationship Id="rId24" Type="http://schemas.openxmlformats.org/officeDocument/2006/relationships/image" Target="../media/image31.png"/><Relationship Id="rId25" Type="http://schemas.openxmlformats.org/officeDocument/2006/relationships/image" Target="../media/image32.jpg"/><Relationship Id="rId26" Type="http://schemas.openxmlformats.org/officeDocument/2006/relationships/comments" Target="../comments/comment1.xml"/><Relationship Id="rId10" Type="http://schemas.openxmlformats.org/officeDocument/2006/relationships/image" Target="../media/image17.jpg"/><Relationship Id="rId11" Type="http://schemas.openxmlformats.org/officeDocument/2006/relationships/image" Target="../media/image18.png"/><Relationship Id="rId12" Type="http://schemas.openxmlformats.org/officeDocument/2006/relationships/image" Target="../media/image19.jpg"/><Relationship Id="rId13" Type="http://schemas.openxmlformats.org/officeDocument/2006/relationships/image" Target="../media/image20.png"/><Relationship Id="rId14" Type="http://schemas.openxmlformats.org/officeDocument/2006/relationships/image" Target="../media/image21.jpg"/><Relationship Id="rId15" Type="http://schemas.openxmlformats.org/officeDocument/2006/relationships/image" Target="../media/image22.png"/><Relationship Id="rId16" Type="http://schemas.openxmlformats.org/officeDocument/2006/relationships/image" Target="../media/image23.jpg"/><Relationship Id="rId17" Type="http://schemas.openxmlformats.org/officeDocument/2006/relationships/image" Target="../media/image24.png"/><Relationship Id="rId18" Type="http://schemas.openxmlformats.org/officeDocument/2006/relationships/image" Target="../media/image25.jpg"/><Relationship Id="rId19" Type="http://schemas.openxmlformats.org/officeDocument/2006/relationships/image" Target="../media/image26.jp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1.jpg"/><Relationship Id="rId5" Type="http://schemas.openxmlformats.org/officeDocument/2006/relationships/image" Target="../media/image12.png"/><Relationship Id="rId6" Type="http://schemas.openxmlformats.org/officeDocument/2006/relationships/image" Target="../media/image13.jpg"/><Relationship Id="rId7" Type="http://schemas.openxmlformats.org/officeDocument/2006/relationships/image" Target="../media/image14.png"/><Relationship Id="rId8"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761905"/>
            <a:ext cx="9144000" cy="893617"/>
          </a:xfrm>
          <a:ln>
            <a:noFill/>
          </a:ln>
          <a:effectLst>
            <a:glow rad="101600">
              <a:schemeClr val="bg1">
                <a:alpha val="75000"/>
              </a:schemeClr>
            </a:glow>
          </a:effectLst>
          <a:scene3d>
            <a:camera prst="orthographicFront"/>
            <a:lightRig rig="threePt" dir="t"/>
          </a:scene3d>
          <a:sp3d>
            <a:bevelB/>
          </a:sp3d>
        </p:spPr>
        <p:txBody>
          <a:bodyPr>
            <a:noAutofit/>
          </a:bodyPr>
          <a:lstStyle/>
          <a:p>
            <a:r>
              <a:rPr lang="en-US" sz="9600" dirty="0" smtClean="0">
                <a:solidFill>
                  <a:schemeClr val="bg1"/>
                </a:solidFill>
                <a:uFill>
                  <a:solidFill>
                    <a:schemeClr val="accent2"/>
                  </a:solidFill>
                </a:uFill>
                <a:latin typeface="Rockwell"/>
                <a:cs typeface="Rockwell"/>
              </a:rPr>
              <a:t>Thimble</a:t>
            </a:r>
            <a:endParaRPr lang="en-US" sz="9600" dirty="0">
              <a:solidFill>
                <a:schemeClr val="bg1"/>
              </a:solidFill>
              <a:uFill>
                <a:solidFill>
                  <a:schemeClr val="accent2"/>
                </a:solidFill>
              </a:uFill>
              <a:latin typeface="Rockwell"/>
              <a:cs typeface="Rockwell"/>
            </a:endParaRPr>
          </a:p>
        </p:txBody>
      </p:sp>
      <p:cxnSp>
        <p:nvCxnSpPr>
          <p:cNvPr id="7" name="Straight Connector 6"/>
          <p:cNvCxnSpPr/>
          <p:nvPr/>
        </p:nvCxnSpPr>
        <p:spPr>
          <a:xfrm>
            <a:off x="1451379" y="4335606"/>
            <a:ext cx="64008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pic>
        <p:nvPicPr>
          <p:cNvPr id="21" name="Picture 20" descr="thimble_logo.png"/>
          <p:cNvPicPr>
            <a:picLocks noChangeAspect="1"/>
          </p:cNvPicPr>
          <p:nvPr/>
        </p:nvPicPr>
        <p:blipFill>
          <a:blip r:embed="rId3">
            <a:duotone>
              <a:prstClr val="black"/>
              <a:srgbClr val="000000">
                <a:tint val="45000"/>
                <a:satMod val="400000"/>
              </a:srgb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tretch>
            <a:fillRect/>
          </a:stretch>
        </p:blipFill>
        <p:spPr>
          <a:xfrm>
            <a:off x="4146525" y="1477907"/>
            <a:ext cx="830286" cy="830286"/>
          </a:xfrm>
          <a:prstGeom prst="rect">
            <a:avLst/>
          </a:prstGeom>
        </p:spPr>
      </p:pic>
      <p:sp>
        <p:nvSpPr>
          <p:cNvPr id="22" name="Title 1"/>
          <p:cNvSpPr txBox="1">
            <a:spLocks/>
          </p:cNvSpPr>
          <p:nvPr/>
        </p:nvSpPr>
        <p:spPr>
          <a:xfrm>
            <a:off x="0" y="4733580"/>
            <a:ext cx="9143999" cy="893617"/>
          </a:xfrm>
          <a:prstGeom prst="rect">
            <a:avLst/>
          </a:prstGeom>
          <a:ln>
            <a:noFill/>
          </a:ln>
          <a:effectLst>
            <a:glow rad="101600">
              <a:schemeClr val="bg1">
                <a:alpha val="75000"/>
              </a:schemeClr>
            </a:glow>
          </a:effectLst>
          <a:scene3d>
            <a:camera prst="orthographicFront"/>
            <a:lightRig rig="threePt" dir="t"/>
          </a:scene3d>
          <a:sp3d>
            <a:bevelB/>
          </a:sp3d>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bg1"/>
                </a:solidFill>
                <a:uFill>
                  <a:solidFill>
                    <a:schemeClr val="accent2"/>
                  </a:solidFill>
                </a:uFill>
                <a:latin typeface="Rockwell"/>
                <a:cs typeface="Rockwell"/>
              </a:rPr>
              <a:t>6/9/15</a:t>
            </a:r>
            <a:endParaRPr lang="en-US" sz="2400" dirty="0">
              <a:solidFill>
                <a:schemeClr val="bg1"/>
              </a:solidFill>
              <a:uFill>
                <a:solidFill>
                  <a:schemeClr val="accent2"/>
                </a:solidFill>
              </a:uFill>
              <a:latin typeface="Rockwell"/>
              <a:cs typeface="Rockwell"/>
            </a:endParaRPr>
          </a:p>
        </p:txBody>
      </p:sp>
    </p:spTree>
    <p:extLst>
      <p:ext uri="{BB962C8B-B14F-4D97-AF65-F5344CB8AC3E}">
        <p14:creationId xmlns:p14="http://schemas.microsoft.com/office/powerpoint/2010/main" val="334692761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1666076"/>
            <a:ext cx="9144000" cy="2220124"/>
          </a:xfrm>
          <a:ln>
            <a:noFill/>
          </a:ln>
          <a:effectLst>
            <a:glow rad="101600">
              <a:schemeClr val="bg1">
                <a:alpha val="75000"/>
              </a:schemeClr>
            </a:glow>
          </a:effectLst>
          <a:scene3d>
            <a:camera prst="orthographicFront"/>
            <a:lightRig rig="threePt" dir="t"/>
          </a:scene3d>
          <a:sp3d>
            <a:bevelB/>
          </a:sp3d>
        </p:spPr>
        <p:txBody>
          <a:bodyPr>
            <a:noAutofit/>
          </a:bodyPr>
          <a:lstStyle/>
          <a:p>
            <a:r>
              <a:rPr lang="en-US" sz="7200" dirty="0" smtClean="0">
                <a:solidFill>
                  <a:schemeClr val="bg1"/>
                </a:solidFill>
                <a:uFill>
                  <a:solidFill>
                    <a:schemeClr val="accent2"/>
                  </a:solidFill>
                </a:uFill>
                <a:latin typeface="Rockwell"/>
                <a:cs typeface="Rockwell"/>
              </a:rPr>
              <a:t>Industry Insights</a:t>
            </a:r>
            <a:endParaRPr lang="en-US" sz="7200" dirty="0">
              <a:solidFill>
                <a:schemeClr val="bg1"/>
              </a:solidFill>
              <a:uFill>
                <a:solidFill>
                  <a:schemeClr val="accent2"/>
                </a:solidFill>
              </a:uFill>
              <a:latin typeface="Rockwell"/>
              <a:cs typeface="Rockwell"/>
            </a:endParaRPr>
          </a:p>
        </p:txBody>
      </p:sp>
      <p:cxnSp>
        <p:nvCxnSpPr>
          <p:cNvPr id="7" name="Straight Connector 6"/>
          <p:cNvCxnSpPr/>
          <p:nvPr/>
        </p:nvCxnSpPr>
        <p:spPr>
          <a:xfrm>
            <a:off x="975360" y="4023437"/>
            <a:ext cx="736092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342871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p:cNvSpPr/>
          <p:nvPr/>
        </p:nvSpPr>
        <p:spPr>
          <a:xfrm>
            <a:off x="476249" y="1212410"/>
            <a:ext cx="3619501" cy="3618936"/>
          </a:xfrm>
          <a:prstGeom prst="ellipse">
            <a:avLst/>
          </a:prstGeom>
          <a:solidFill>
            <a:srgbClr val="FFBE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782659" y="1501109"/>
            <a:ext cx="3024348" cy="3023875"/>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Oval 1"/>
          <p:cNvSpPr/>
          <p:nvPr/>
        </p:nvSpPr>
        <p:spPr>
          <a:xfrm>
            <a:off x="1089525" y="1811700"/>
            <a:ext cx="2386730" cy="2380340"/>
          </a:xfrm>
          <a:prstGeom prst="ellipse">
            <a:avLst/>
          </a:prstGeom>
          <a:solidFill>
            <a:srgbClr val="FFBE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Oval 2"/>
          <p:cNvSpPr/>
          <p:nvPr/>
        </p:nvSpPr>
        <p:spPr>
          <a:xfrm>
            <a:off x="1367871" y="2094450"/>
            <a:ext cx="1853606" cy="1843192"/>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1687320" y="2400826"/>
            <a:ext cx="1246971" cy="1246971"/>
          </a:xfrm>
          <a:prstGeom prst="ellipse">
            <a:avLst/>
          </a:prstGeom>
          <a:solidFill>
            <a:srgbClr val="FFBE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ight Arrow 12"/>
          <p:cNvSpPr/>
          <p:nvPr/>
        </p:nvSpPr>
        <p:spPr>
          <a:xfrm rot="2282408">
            <a:off x="1524453" y="2515011"/>
            <a:ext cx="890750" cy="438125"/>
          </a:xfrm>
          <a:prstGeom prst="rightArrow">
            <a:avLst/>
          </a:prstGeom>
          <a:solidFill>
            <a:schemeClr val="accent6">
              <a:lumMod val="50000"/>
            </a:schemeClr>
          </a:solidFill>
          <a:ln>
            <a:solidFill>
              <a:srgbClr val="FF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2725460" y="5360050"/>
            <a:ext cx="3678261" cy="646331"/>
          </a:xfrm>
          <a:prstGeom prst="rect">
            <a:avLst/>
          </a:prstGeom>
          <a:noFill/>
        </p:spPr>
        <p:txBody>
          <a:bodyPr wrap="none" rtlCol="0">
            <a:spAutoFit/>
          </a:bodyPr>
          <a:lstStyle/>
          <a:p>
            <a:pPr algn="ctr"/>
            <a:r>
              <a:rPr lang="en-US" sz="3600" dirty="0" smtClean="0">
                <a:solidFill>
                  <a:schemeClr val="bg1"/>
                </a:solidFill>
                <a:latin typeface="Rockwell"/>
                <a:cs typeface="Rockwell"/>
              </a:rPr>
              <a:t>Targeted Styling</a:t>
            </a:r>
            <a:endParaRPr lang="en-US" sz="3600" dirty="0">
              <a:solidFill>
                <a:schemeClr val="bg1"/>
              </a:solidFill>
              <a:latin typeface="Rockwell"/>
              <a:cs typeface="Rockwell"/>
            </a:endParaRPr>
          </a:p>
        </p:txBody>
      </p:sp>
      <p:sp>
        <p:nvSpPr>
          <p:cNvPr id="15" name="Oval 14"/>
          <p:cNvSpPr/>
          <p:nvPr/>
        </p:nvSpPr>
        <p:spPr>
          <a:xfrm>
            <a:off x="4999164" y="1173052"/>
            <a:ext cx="3658866" cy="3658294"/>
          </a:xfrm>
          <a:prstGeom prst="ellipse">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 15"/>
          <p:cNvSpPr/>
          <p:nvPr/>
        </p:nvSpPr>
        <p:spPr>
          <a:xfrm>
            <a:off x="5286411" y="1443095"/>
            <a:ext cx="3057241" cy="3056762"/>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Oval 16"/>
          <p:cNvSpPr/>
          <p:nvPr/>
        </p:nvSpPr>
        <p:spPr>
          <a:xfrm>
            <a:off x="5588623" y="1749384"/>
            <a:ext cx="2412687" cy="2406227"/>
          </a:xfrm>
          <a:prstGeom prst="ellipse">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Oval 17"/>
          <p:cNvSpPr/>
          <p:nvPr/>
        </p:nvSpPr>
        <p:spPr>
          <a:xfrm>
            <a:off x="5833929" y="1999416"/>
            <a:ext cx="1873764" cy="1863237"/>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p:nvSpPr>
        <p:spPr>
          <a:xfrm>
            <a:off x="6165596" y="2287098"/>
            <a:ext cx="1260533" cy="1260533"/>
          </a:xfrm>
          <a:prstGeom prst="ellipse">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ight Arrow 19"/>
          <p:cNvSpPr/>
          <p:nvPr/>
        </p:nvSpPr>
        <p:spPr>
          <a:xfrm rot="2282408">
            <a:off x="6044246" y="2497959"/>
            <a:ext cx="900439" cy="442891"/>
          </a:xfrm>
          <a:prstGeom prst="rightArrow">
            <a:avLst/>
          </a:prstGeom>
          <a:solidFill>
            <a:srgbClr val="FFBE00"/>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530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4780343" y="2322910"/>
            <a:ext cx="0" cy="2511404"/>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995817" y="2322910"/>
            <a:ext cx="0" cy="2511404"/>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94665" y="3024911"/>
            <a:ext cx="4248727" cy="1015663"/>
          </a:xfrm>
          <a:prstGeom prst="rect">
            <a:avLst/>
          </a:prstGeom>
          <a:noFill/>
        </p:spPr>
        <p:txBody>
          <a:bodyPr wrap="square" rtlCol="0">
            <a:spAutoFit/>
          </a:bodyPr>
          <a:lstStyle/>
          <a:p>
            <a:pPr algn="ctr"/>
            <a:r>
              <a:rPr lang="en-US" sz="6000" dirty="0" smtClean="0">
                <a:solidFill>
                  <a:schemeClr val="bg1"/>
                </a:solidFill>
                <a:latin typeface="Rockwell"/>
                <a:cs typeface="Rockwell"/>
              </a:rPr>
              <a:t>Safeguard</a:t>
            </a:r>
            <a:endParaRPr lang="en-US" sz="6000" dirty="0">
              <a:solidFill>
                <a:schemeClr val="bg1"/>
              </a:solidFill>
              <a:latin typeface="Rockwell"/>
              <a:cs typeface="Rockwell"/>
            </a:endParaRPr>
          </a:p>
        </p:txBody>
      </p:sp>
      <p:sp>
        <p:nvSpPr>
          <p:cNvPr id="16" name="Rectangle 15"/>
          <p:cNvSpPr/>
          <p:nvPr/>
        </p:nvSpPr>
        <p:spPr>
          <a:xfrm>
            <a:off x="4489395" y="3024911"/>
            <a:ext cx="4191000" cy="1015663"/>
          </a:xfrm>
          <a:prstGeom prst="rect">
            <a:avLst/>
          </a:prstGeom>
        </p:spPr>
        <p:txBody>
          <a:bodyPr wrap="square">
            <a:spAutoFit/>
          </a:bodyPr>
          <a:lstStyle/>
          <a:p>
            <a:pPr algn="ctr"/>
            <a:r>
              <a:rPr lang="en-US" sz="6000" dirty="0" smtClean="0">
                <a:solidFill>
                  <a:schemeClr val="bg1"/>
                </a:solidFill>
                <a:latin typeface="Rockwell"/>
                <a:cs typeface="Rockwell"/>
              </a:rPr>
              <a:t>Buyers</a:t>
            </a:r>
            <a:endParaRPr lang="en-US" sz="6000" dirty="0"/>
          </a:p>
        </p:txBody>
      </p:sp>
    </p:spTree>
    <p:extLst>
      <p:ext uri="{BB962C8B-B14F-4D97-AF65-F5344CB8AC3E}">
        <p14:creationId xmlns:p14="http://schemas.microsoft.com/office/powerpoint/2010/main" val="41491759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1666076"/>
            <a:ext cx="9144000" cy="2220124"/>
          </a:xfrm>
          <a:ln>
            <a:noFill/>
          </a:ln>
          <a:effectLst>
            <a:glow rad="101600">
              <a:schemeClr val="bg1">
                <a:alpha val="75000"/>
              </a:schemeClr>
            </a:glow>
          </a:effectLst>
          <a:scene3d>
            <a:camera prst="orthographicFront"/>
            <a:lightRig rig="threePt" dir="t"/>
          </a:scene3d>
          <a:sp3d>
            <a:bevelB/>
          </a:sp3d>
        </p:spPr>
        <p:txBody>
          <a:bodyPr>
            <a:noAutofit/>
          </a:bodyPr>
          <a:lstStyle/>
          <a:p>
            <a:r>
              <a:rPr lang="en-US" sz="7200" dirty="0" smtClean="0">
                <a:solidFill>
                  <a:schemeClr val="bg1"/>
                </a:solidFill>
                <a:uFill>
                  <a:solidFill>
                    <a:schemeClr val="accent2"/>
                  </a:solidFill>
                </a:uFill>
                <a:latin typeface="Rockwell"/>
                <a:cs typeface="Rockwell"/>
              </a:rPr>
              <a:t>Market Size</a:t>
            </a:r>
            <a:endParaRPr lang="en-US" sz="7200" dirty="0">
              <a:solidFill>
                <a:schemeClr val="bg1"/>
              </a:solidFill>
              <a:uFill>
                <a:solidFill>
                  <a:schemeClr val="accent2"/>
                </a:solidFill>
              </a:uFill>
              <a:latin typeface="Rockwell"/>
              <a:cs typeface="Rockwell"/>
            </a:endParaRPr>
          </a:p>
        </p:txBody>
      </p:sp>
      <p:cxnSp>
        <p:nvCxnSpPr>
          <p:cNvPr id="7" name="Straight Connector 6"/>
          <p:cNvCxnSpPr/>
          <p:nvPr/>
        </p:nvCxnSpPr>
        <p:spPr>
          <a:xfrm>
            <a:off x="975360" y="4023437"/>
            <a:ext cx="736092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822525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960110" y="1032045"/>
            <a:ext cx="2038721" cy="1064942"/>
          </a:xfrm>
          <a:ln>
            <a:noFill/>
          </a:ln>
          <a:effectLst>
            <a:glow rad="101600">
              <a:schemeClr val="bg1">
                <a:alpha val="75000"/>
              </a:schemeClr>
            </a:glow>
          </a:effectLst>
          <a:scene3d>
            <a:camera prst="orthographicFront"/>
            <a:lightRig rig="threePt" dir="t"/>
          </a:scene3d>
          <a:sp3d>
            <a:bevelB/>
          </a:sp3d>
        </p:spPr>
        <p:txBody>
          <a:bodyPr>
            <a:noAutofit/>
          </a:bodyPr>
          <a:lstStyle/>
          <a:p>
            <a:pPr algn="r"/>
            <a:r>
              <a:rPr lang="en-US" sz="7200" dirty="0" smtClean="0">
                <a:solidFill>
                  <a:schemeClr val="bg1"/>
                </a:solidFill>
                <a:uFill>
                  <a:solidFill>
                    <a:schemeClr val="accent2"/>
                  </a:solidFill>
                </a:uFill>
                <a:latin typeface="Rockwell"/>
                <a:cs typeface="Rockwell"/>
              </a:rPr>
              <a:t>35k</a:t>
            </a:r>
            <a:endParaRPr lang="en-US" sz="7200" dirty="0">
              <a:solidFill>
                <a:schemeClr val="bg1"/>
              </a:solidFill>
              <a:uFill>
                <a:solidFill>
                  <a:schemeClr val="accent2"/>
                </a:solidFill>
              </a:uFill>
              <a:latin typeface="Rockwell"/>
              <a:cs typeface="Rockwell"/>
            </a:endParaRPr>
          </a:p>
        </p:txBody>
      </p:sp>
      <p:cxnSp>
        <p:nvCxnSpPr>
          <p:cNvPr id="7" name="Straight Connector 6"/>
          <p:cNvCxnSpPr/>
          <p:nvPr/>
        </p:nvCxnSpPr>
        <p:spPr>
          <a:xfrm>
            <a:off x="8213463" y="1217287"/>
            <a:ext cx="0" cy="1464475"/>
          </a:xfrm>
          <a:prstGeom prst="line">
            <a:avLst/>
          </a:prstGeom>
          <a:ln w="139700" cap="rnd">
            <a:solidFill>
              <a:schemeClr val="accent6">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923304" y="2096987"/>
            <a:ext cx="6075527" cy="584775"/>
          </a:xfrm>
          <a:prstGeom prst="rect">
            <a:avLst/>
          </a:prstGeom>
          <a:noFill/>
        </p:spPr>
        <p:txBody>
          <a:bodyPr wrap="square" rtlCol="0">
            <a:spAutoFit/>
          </a:bodyPr>
          <a:lstStyle/>
          <a:p>
            <a:pPr algn="r"/>
            <a:r>
              <a:rPr lang="en-US" sz="3200" dirty="0" smtClean="0">
                <a:solidFill>
                  <a:schemeClr val="bg1"/>
                </a:solidFill>
                <a:latin typeface="Rockwell"/>
                <a:cs typeface="Rockwell"/>
              </a:rPr>
              <a:t>US boutiques</a:t>
            </a:r>
            <a:endParaRPr lang="en-US" sz="3200" dirty="0">
              <a:solidFill>
                <a:schemeClr val="bg1"/>
              </a:solidFill>
              <a:latin typeface="Rockwell"/>
              <a:cs typeface="Rockwell"/>
            </a:endParaRPr>
          </a:p>
        </p:txBody>
      </p:sp>
      <p:sp>
        <p:nvSpPr>
          <p:cNvPr id="5" name="Title 1"/>
          <p:cNvSpPr txBox="1">
            <a:spLocks/>
          </p:cNvSpPr>
          <p:nvPr/>
        </p:nvSpPr>
        <p:spPr>
          <a:xfrm>
            <a:off x="539601" y="3321876"/>
            <a:ext cx="4376715" cy="2220124"/>
          </a:xfrm>
          <a:prstGeom prst="rect">
            <a:avLst/>
          </a:prstGeom>
          <a:ln>
            <a:noFill/>
          </a:ln>
          <a:effectLst>
            <a:glow rad="101600">
              <a:schemeClr val="bg1">
                <a:alpha val="75000"/>
              </a:schemeClr>
            </a:glow>
          </a:effectLst>
          <a:scene3d>
            <a:camera prst="orthographicFront"/>
            <a:lightRig rig="threePt" dir="t"/>
          </a:scene3d>
          <a:sp3d>
            <a:bevelB/>
          </a:sp3d>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7200" dirty="0" smtClean="0">
                <a:solidFill>
                  <a:schemeClr val="bg1"/>
                </a:solidFill>
                <a:uFill>
                  <a:solidFill>
                    <a:schemeClr val="accent2"/>
                  </a:solidFill>
                </a:uFill>
                <a:latin typeface="Rockwell"/>
                <a:cs typeface="Rockwell"/>
              </a:rPr>
              <a:t>$27.1 </a:t>
            </a:r>
            <a:r>
              <a:rPr lang="en-US" sz="7200" dirty="0" err="1" smtClean="0">
                <a:solidFill>
                  <a:schemeClr val="bg1"/>
                </a:solidFill>
                <a:uFill>
                  <a:solidFill>
                    <a:schemeClr val="accent2"/>
                  </a:solidFill>
                </a:uFill>
                <a:latin typeface="Rockwell"/>
                <a:cs typeface="Rockwell"/>
              </a:rPr>
              <a:t>bn</a:t>
            </a:r>
            <a:endParaRPr lang="en-US" sz="7200" dirty="0">
              <a:solidFill>
                <a:schemeClr val="bg1"/>
              </a:solidFill>
              <a:uFill>
                <a:solidFill>
                  <a:schemeClr val="accent2"/>
                </a:solidFill>
              </a:uFill>
              <a:latin typeface="Rockwell"/>
              <a:cs typeface="Rockwell"/>
            </a:endParaRPr>
          </a:p>
        </p:txBody>
      </p:sp>
      <p:sp>
        <p:nvSpPr>
          <p:cNvPr id="6" name="TextBox 5"/>
          <p:cNvSpPr txBox="1"/>
          <p:nvPr/>
        </p:nvSpPr>
        <p:spPr>
          <a:xfrm>
            <a:off x="1137285" y="5100626"/>
            <a:ext cx="6447003" cy="584776"/>
          </a:xfrm>
          <a:prstGeom prst="rect">
            <a:avLst/>
          </a:prstGeom>
          <a:noFill/>
        </p:spPr>
        <p:txBody>
          <a:bodyPr wrap="square" rtlCol="0">
            <a:spAutoFit/>
          </a:bodyPr>
          <a:lstStyle/>
          <a:p>
            <a:pPr algn="r"/>
            <a:r>
              <a:rPr lang="en-US" sz="3200" dirty="0" smtClean="0">
                <a:solidFill>
                  <a:schemeClr val="bg1"/>
                </a:solidFill>
                <a:latin typeface="Rockwell"/>
                <a:cs typeface="Rockwell"/>
              </a:rPr>
              <a:t>In total 2014 US boutique revenue</a:t>
            </a:r>
            <a:endParaRPr lang="en-US" sz="3200" dirty="0">
              <a:solidFill>
                <a:schemeClr val="bg1"/>
              </a:solidFill>
              <a:latin typeface="Rockwell"/>
              <a:cs typeface="Rockwell"/>
            </a:endParaRPr>
          </a:p>
        </p:txBody>
      </p:sp>
      <p:cxnSp>
        <p:nvCxnSpPr>
          <p:cNvPr id="8" name="Straight Connector 7"/>
          <p:cNvCxnSpPr/>
          <p:nvPr/>
        </p:nvCxnSpPr>
        <p:spPr>
          <a:xfrm>
            <a:off x="946672" y="4206240"/>
            <a:ext cx="0" cy="1849733"/>
          </a:xfrm>
          <a:prstGeom prst="line">
            <a:avLst/>
          </a:prstGeom>
          <a:ln w="139700" cap="rnd">
            <a:solidFill>
              <a:schemeClr val="accent6">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4791526" y="6454346"/>
            <a:ext cx="4352474" cy="369332"/>
          </a:xfrm>
          <a:prstGeom prst="rect">
            <a:avLst/>
          </a:prstGeom>
        </p:spPr>
        <p:txBody>
          <a:bodyPr wrap="none">
            <a:spAutoFit/>
          </a:bodyPr>
          <a:lstStyle/>
          <a:p>
            <a:r>
              <a:rPr lang="en-US" dirty="0">
                <a:solidFill>
                  <a:srgbClr val="FFFFFF"/>
                </a:solidFill>
              </a:rPr>
              <a:t>Source: IBIS World industry report Oct. 2014</a:t>
            </a:r>
          </a:p>
        </p:txBody>
      </p:sp>
    </p:spTree>
    <p:extLst>
      <p:ext uri="{BB962C8B-B14F-4D97-AF65-F5344CB8AC3E}">
        <p14:creationId xmlns:p14="http://schemas.microsoft.com/office/powerpoint/2010/main" val="32090474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54156" y="767405"/>
            <a:ext cx="1892415" cy="1496823"/>
          </a:xfrm>
          <a:ln>
            <a:noFill/>
          </a:ln>
          <a:effectLst>
            <a:glow rad="101600">
              <a:schemeClr val="bg1">
                <a:alpha val="75000"/>
              </a:schemeClr>
            </a:glow>
          </a:effectLst>
          <a:scene3d>
            <a:camera prst="orthographicFront"/>
            <a:lightRig rig="threePt" dir="t"/>
          </a:scene3d>
          <a:sp3d>
            <a:bevelB/>
          </a:sp3d>
        </p:spPr>
        <p:txBody>
          <a:bodyPr>
            <a:noAutofit/>
          </a:bodyPr>
          <a:lstStyle/>
          <a:p>
            <a:pPr algn="r"/>
            <a:r>
              <a:rPr lang="en-US" sz="7200" dirty="0" smtClean="0">
                <a:solidFill>
                  <a:schemeClr val="bg1"/>
                </a:solidFill>
                <a:uFill>
                  <a:solidFill>
                    <a:schemeClr val="accent2"/>
                  </a:solidFill>
                </a:uFill>
                <a:latin typeface="Rockwell"/>
                <a:cs typeface="Rockwell"/>
              </a:rPr>
              <a:t>59k</a:t>
            </a:r>
            <a:endParaRPr lang="en-US" sz="7200" dirty="0">
              <a:solidFill>
                <a:schemeClr val="bg1"/>
              </a:solidFill>
              <a:uFill>
                <a:solidFill>
                  <a:schemeClr val="accent2"/>
                </a:solidFill>
              </a:uFill>
              <a:latin typeface="Rockwell"/>
              <a:cs typeface="Rockwell"/>
            </a:endParaRPr>
          </a:p>
        </p:txBody>
      </p:sp>
      <p:cxnSp>
        <p:nvCxnSpPr>
          <p:cNvPr id="7" name="Straight Connector 6"/>
          <p:cNvCxnSpPr/>
          <p:nvPr/>
        </p:nvCxnSpPr>
        <p:spPr>
          <a:xfrm>
            <a:off x="8214011" y="1231056"/>
            <a:ext cx="0" cy="1750161"/>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181232" y="2107264"/>
            <a:ext cx="6765339" cy="584775"/>
          </a:xfrm>
          <a:prstGeom prst="rect">
            <a:avLst/>
          </a:prstGeom>
          <a:noFill/>
        </p:spPr>
        <p:txBody>
          <a:bodyPr wrap="square" rtlCol="0">
            <a:spAutoFit/>
          </a:bodyPr>
          <a:lstStyle/>
          <a:p>
            <a:pPr algn="r"/>
            <a:r>
              <a:rPr lang="en-US" sz="3200" dirty="0" smtClean="0">
                <a:solidFill>
                  <a:schemeClr val="bg1"/>
                </a:solidFill>
                <a:latin typeface="Rockwell"/>
                <a:cs typeface="Rockwell"/>
              </a:rPr>
              <a:t>Fashion designers in US</a:t>
            </a:r>
            <a:endParaRPr lang="en-US" sz="3200" dirty="0">
              <a:solidFill>
                <a:schemeClr val="bg1"/>
              </a:solidFill>
              <a:latin typeface="Rockwell"/>
              <a:cs typeface="Rockwell"/>
            </a:endParaRPr>
          </a:p>
        </p:txBody>
      </p:sp>
      <p:sp>
        <p:nvSpPr>
          <p:cNvPr id="5" name="Title 1"/>
          <p:cNvSpPr txBox="1">
            <a:spLocks/>
          </p:cNvSpPr>
          <p:nvPr/>
        </p:nvSpPr>
        <p:spPr>
          <a:xfrm>
            <a:off x="623796" y="3814067"/>
            <a:ext cx="3846477" cy="1214289"/>
          </a:xfrm>
          <a:prstGeom prst="rect">
            <a:avLst/>
          </a:prstGeom>
          <a:ln>
            <a:noFill/>
          </a:ln>
          <a:effectLst>
            <a:glow rad="101600">
              <a:schemeClr val="bg1">
                <a:alpha val="75000"/>
              </a:schemeClr>
            </a:glow>
          </a:effectLst>
          <a:scene3d>
            <a:camera prst="orthographicFront"/>
            <a:lightRig rig="threePt" dir="t"/>
          </a:scene3d>
          <a:sp3d>
            <a:bevelB/>
          </a:sp3d>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7200" dirty="0" smtClean="0">
                <a:solidFill>
                  <a:schemeClr val="bg1"/>
                </a:solidFill>
                <a:uFill>
                  <a:solidFill>
                    <a:schemeClr val="accent2"/>
                  </a:solidFill>
                </a:uFill>
                <a:latin typeface="Rockwell"/>
                <a:cs typeface="Rockwell"/>
              </a:rPr>
              <a:t>$2.7 </a:t>
            </a:r>
            <a:r>
              <a:rPr lang="en-US" sz="7200" dirty="0" err="1" smtClean="0">
                <a:solidFill>
                  <a:schemeClr val="bg1"/>
                </a:solidFill>
                <a:uFill>
                  <a:solidFill>
                    <a:schemeClr val="accent2"/>
                  </a:solidFill>
                </a:uFill>
                <a:latin typeface="Rockwell"/>
                <a:cs typeface="Rockwell"/>
              </a:rPr>
              <a:t>bn</a:t>
            </a:r>
            <a:endParaRPr lang="en-US" sz="7200" dirty="0">
              <a:solidFill>
                <a:schemeClr val="bg1"/>
              </a:solidFill>
              <a:uFill>
                <a:solidFill>
                  <a:schemeClr val="accent2"/>
                </a:solidFill>
              </a:uFill>
              <a:latin typeface="Rockwell"/>
              <a:cs typeface="Rockwell"/>
            </a:endParaRPr>
          </a:p>
        </p:txBody>
      </p:sp>
      <p:sp>
        <p:nvSpPr>
          <p:cNvPr id="6" name="TextBox 5"/>
          <p:cNvSpPr txBox="1"/>
          <p:nvPr/>
        </p:nvSpPr>
        <p:spPr>
          <a:xfrm>
            <a:off x="885118" y="5064606"/>
            <a:ext cx="6765339" cy="584775"/>
          </a:xfrm>
          <a:prstGeom prst="rect">
            <a:avLst/>
          </a:prstGeom>
          <a:noFill/>
        </p:spPr>
        <p:txBody>
          <a:bodyPr wrap="square" rtlCol="0">
            <a:spAutoFit/>
          </a:bodyPr>
          <a:lstStyle/>
          <a:p>
            <a:pPr algn="r"/>
            <a:r>
              <a:rPr lang="en-US" sz="3200" dirty="0" smtClean="0">
                <a:solidFill>
                  <a:schemeClr val="bg1"/>
                </a:solidFill>
                <a:latin typeface="Rockwell"/>
                <a:cs typeface="Rockwell"/>
              </a:rPr>
              <a:t>In total 2014 US designer revenue</a:t>
            </a:r>
            <a:endParaRPr lang="en-US" sz="3200" dirty="0">
              <a:solidFill>
                <a:schemeClr val="bg1"/>
              </a:solidFill>
              <a:latin typeface="Rockwell"/>
              <a:cs typeface="Rockwell"/>
            </a:endParaRPr>
          </a:p>
        </p:txBody>
      </p:sp>
      <p:cxnSp>
        <p:nvCxnSpPr>
          <p:cNvPr id="8" name="Straight Connector 7"/>
          <p:cNvCxnSpPr/>
          <p:nvPr/>
        </p:nvCxnSpPr>
        <p:spPr>
          <a:xfrm>
            <a:off x="961318" y="4200355"/>
            <a:ext cx="0" cy="1781877"/>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4791526" y="6454346"/>
            <a:ext cx="4352474" cy="369332"/>
          </a:xfrm>
          <a:prstGeom prst="rect">
            <a:avLst/>
          </a:prstGeom>
          <a:noFill/>
        </p:spPr>
        <p:txBody>
          <a:bodyPr wrap="none" rtlCol="0">
            <a:spAutoFit/>
          </a:bodyPr>
          <a:lstStyle/>
          <a:p>
            <a:r>
              <a:rPr lang="en-US" dirty="0">
                <a:solidFill>
                  <a:srgbClr val="FFFFFF"/>
                </a:solidFill>
              </a:rPr>
              <a:t>Source: IBIS World industry report Oct. </a:t>
            </a:r>
            <a:r>
              <a:rPr lang="en-US" dirty="0" smtClean="0">
                <a:solidFill>
                  <a:srgbClr val="FFFFFF"/>
                </a:solidFill>
              </a:rPr>
              <a:t>2014</a:t>
            </a:r>
            <a:endParaRPr lang="en-US" dirty="0">
              <a:solidFill>
                <a:srgbClr val="FFFFFF"/>
              </a:solidFill>
            </a:endParaRPr>
          </a:p>
        </p:txBody>
      </p:sp>
    </p:spTree>
    <p:extLst>
      <p:ext uri="{BB962C8B-B14F-4D97-AF65-F5344CB8AC3E}">
        <p14:creationId xmlns:p14="http://schemas.microsoft.com/office/powerpoint/2010/main" val="9187985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1371600" y="4948604"/>
            <a:ext cx="64008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371600" y="2055251"/>
            <a:ext cx="64008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974045" y="2356876"/>
            <a:ext cx="7188204" cy="2308324"/>
          </a:xfrm>
          <a:prstGeom prst="rect">
            <a:avLst/>
          </a:prstGeom>
          <a:noFill/>
        </p:spPr>
        <p:txBody>
          <a:bodyPr wrap="square" rtlCol="0">
            <a:spAutoFit/>
          </a:bodyPr>
          <a:lstStyle/>
          <a:p>
            <a:pPr algn="ctr"/>
            <a:r>
              <a:rPr lang="en-US" sz="3600" dirty="0" smtClean="0">
                <a:solidFill>
                  <a:srgbClr val="FFFFFF"/>
                </a:solidFill>
                <a:latin typeface="Rockwell"/>
                <a:cs typeface="Rockwell"/>
              </a:rPr>
              <a:t>Virality begins at local programs like </a:t>
            </a:r>
            <a:r>
              <a:rPr lang="en-US" sz="3600" dirty="0" smtClean="0">
                <a:solidFill>
                  <a:srgbClr val="FFBE00"/>
                </a:solidFill>
                <a:latin typeface="Rockwell"/>
                <a:cs typeface="Rockwell"/>
              </a:rPr>
              <a:t>School of the Art Institute</a:t>
            </a:r>
            <a:r>
              <a:rPr lang="en-US" sz="3600" dirty="0" smtClean="0">
                <a:solidFill>
                  <a:srgbClr val="FFFFFF"/>
                </a:solidFill>
                <a:latin typeface="Rockwell"/>
                <a:cs typeface="Rockwell"/>
              </a:rPr>
              <a:t>,</a:t>
            </a:r>
            <a:r>
              <a:rPr lang="en-US" sz="3600" dirty="0" smtClean="0">
                <a:solidFill>
                  <a:srgbClr val="FFBE00"/>
                </a:solidFill>
                <a:latin typeface="Rockwell"/>
                <a:cs typeface="Rockwell"/>
              </a:rPr>
              <a:t> Columbia</a:t>
            </a:r>
            <a:r>
              <a:rPr lang="en-US" sz="3600" dirty="0">
                <a:solidFill>
                  <a:srgbClr val="FFBE00"/>
                </a:solidFill>
                <a:latin typeface="Rockwell"/>
                <a:cs typeface="Rockwell"/>
              </a:rPr>
              <a:t> </a:t>
            </a:r>
            <a:r>
              <a:rPr lang="en-US" sz="3600" dirty="0" smtClean="0">
                <a:solidFill>
                  <a:srgbClr val="FFBE00"/>
                </a:solidFill>
                <a:latin typeface="Rockwell"/>
                <a:cs typeface="Rockwell"/>
              </a:rPr>
              <a:t>College</a:t>
            </a:r>
            <a:r>
              <a:rPr lang="en-US" sz="3600" dirty="0" smtClean="0">
                <a:solidFill>
                  <a:srgbClr val="FFFFFF"/>
                </a:solidFill>
                <a:latin typeface="Rockwell"/>
                <a:cs typeface="Rockwell"/>
              </a:rPr>
              <a:t> and other fashion schools.</a:t>
            </a:r>
            <a:endParaRPr lang="en-US" sz="3600" dirty="0">
              <a:solidFill>
                <a:srgbClr val="C0504D"/>
              </a:solidFill>
              <a:latin typeface="Rockwell"/>
              <a:cs typeface="Rockwell"/>
            </a:endParaRPr>
          </a:p>
        </p:txBody>
      </p:sp>
    </p:spTree>
    <p:extLst>
      <p:ext uri="{BB962C8B-B14F-4D97-AF65-F5344CB8AC3E}">
        <p14:creationId xmlns:p14="http://schemas.microsoft.com/office/powerpoint/2010/main" val="360621811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1371600" y="4615229"/>
            <a:ext cx="64008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371600" y="2055251"/>
            <a:ext cx="64008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371600" y="2412740"/>
            <a:ext cx="6400800" cy="1754327"/>
          </a:xfrm>
          <a:prstGeom prst="rect">
            <a:avLst/>
          </a:prstGeom>
          <a:noFill/>
        </p:spPr>
        <p:txBody>
          <a:bodyPr wrap="square" rtlCol="0">
            <a:spAutoFit/>
          </a:bodyPr>
          <a:lstStyle/>
          <a:p>
            <a:pPr algn="ctr"/>
            <a:r>
              <a:rPr lang="en-US" sz="3600" dirty="0" smtClean="0">
                <a:solidFill>
                  <a:srgbClr val="FFFFFF"/>
                </a:solidFill>
                <a:latin typeface="Rockwell"/>
                <a:cs typeface="Rockwell"/>
              </a:rPr>
              <a:t>Potential partnerships include </a:t>
            </a:r>
            <a:r>
              <a:rPr lang="en-US" sz="3600" dirty="0" smtClean="0">
                <a:solidFill>
                  <a:srgbClr val="FFBE00"/>
                </a:solidFill>
                <a:latin typeface="Rockwell"/>
                <a:cs typeface="Rockwell"/>
              </a:rPr>
              <a:t>CFI</a:t>
            </a:r>
            <a:r>
              <a:rPr lang="en-US" sz="3600" dirty="0" smtClean="0">
                <a:solidFill>
                  <a:schemeClr val="bg1"/>
                </a:solidFill>
                <a:latin typeface="Rockwell"/>
                <a:cs typeface="Rockwell"/>
              </a:rPr>
              <a:t>,</a:t>
            </a:r>
            <a:r>
              <a:rPr lang="en-US" sz="3600" dirty="0" smtClean="0">
                <a:solidFill>
                  <a:srgbClr val="FFBE00"/>
                </a:solidFill>
                <a:latin typeface="Rockwell"/>
                <a:cs typeface="Rockwell"/>
              </a:rPr>
              <a:t> CFDA </a:t>
            </a:r>
            <a:r>
              <a:rPr lang="en-US" sz="3600" dirty="0" smtClean="0">
                <a:solidFill>
                  <a:srgbClr val="FFFFFF"/>
                </a:solidFill>
                <a:latin typeface="Rockwell"/>
                <a:cs typeface="Rockwell"/>
              </a:rPr>
              <a:t>and </a:t>
            </a:r>
            <a:r>
              <a:rPr lang="en-US" sz="3600" dirty="0" smtClean="0">
                <a:solidFill>
                  <a:srgbClr val="FFBE00"/>
                </a:solidFill>
                <a:latin typeface="Rockwell"/>
                <a:cs typeface="Rockwell"/>
              </a:rPr>
              <a:t>Mayor’s Fashion Council</a:t>
            </a:r>
            <a:r>
              <a:rPr lang="en-US" sz="3600" dirty="0" smtClean="0">
                <a:solidFill>
                  <a:srgbClr val="FFFFFF"/>
                </a:solidFill>
                <a:latin typeface="Rockwell"/>
                <a:cs typeface="Rockwell"/>
              </a:rPr>
              <a:t>.</a:t>
            </a:r>
            <a:endParaRPr lang="en-US" sz="3600" dirty="0">
              <a:solidFill>
                <a:srgbClr val="C0504D"/>
              </a:solidFill>
              <a:latin typeface="Rockwell"/>
              <a:cs typeface="Rockwell"/>
            </a:endParaRPr>
          </a:p>
        </p:txBody>
      </p:sp>
    </p:spTree>
    <p:extLst>
      <p:ext uri="{BB962C8B-B14F-4D97-AF65-F5344CB8AC3E}">
        <p14:creationId xmlns:p14="http://schemas.microsoft.com/office/powerpoint/2010/main" val="131194672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26" name="Straight Connector 25"/>
          <p:cNvCxnSpPr/>
          <p:nvPr/>
        </p:nvCxnSpPr>
        <p:spPr>
          <a:xfrm>
            <a:off x="8702734" y="950202"/>
            <a:ext cx="0" cy="3577288"/>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56582" y="1932424"/>
            <a:ext cx="0" cy="2619586"/>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844718" y="2922274"/>
            <a:ext cx="0" cy="1732702"/>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41960" y="4344462"/>
            <a:ext cx="84582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26510" y="4782931"/>
            <a:ext cx="2402758" cy="369332"/>
          </a:xfrm>
          <a:prstGeom prst="rect">
            <a:avLst/>
          </a:prstGeom>
          <a:noFill/>
        </p:spPr>
        <p:txBody>
          <a:bodyPr wrap="square" rtlCol="0">
            <a:spAutoFit/>
          </a:bodyPr>
          <a:lstStyle/>
          <a:p>
            <a:pPr algn="ctr"/>
            <a:r>
              <a:rPr lang="en-US" dirty="0" smtClean="0">
                <a:solidFill>
                  <a:schemeClr val="bg1"/>
                </a:solidFill>
                <a:latin typeface="Rockwell" panose="02060603020205020403" pitchFamily="18" charset="0"/>
              </a:rPr>
              <a:t>Free</a:t>
            </a:r>
            <a:endParaRPr lang="en-US" dirty="0">
              <a:solidFill>
                <a:schemeClr val="bg1"/>
              </a:solidFill>
              <a:latin typeface="Rockwell" panose="02060603020205020403" pitchFamily="18" charset="0"/>
            </a:endParaRPr>
          </a:p>
        </p:txBody>
      </p:sp>
      <p:sp>
        <p:nvSpPr>
          <p:cNvPr id="19" name="TextBox 18"/>
          <p:cNvSpPr txBox="1"/>
          <p:nvPr/>
        </p:nvSpPr>
        <p:spPr>
          <a:xfrm>
            <a:off x="2844718" y="4770544"/>
            <a:ext cx="2738902" cy="923330"/>
          </a:xfrm>
          <a:prstGeom prst="rect">
            <a:avLst/>
          </a:prstGeom>
          <a:noFill/>
        </p:spPr>
        <p:txBody>
          <a:bodyPr wrap="square" rtlCol="0">
            <a:spAutoFit/>
          </a:bodyPr>
          <a:lstStyle/>
          <a:p>
            <a:pPr algn="ctr"/>
            <a:r>
              <a:rPr lang="en-US" dirty="0" smtClean="0">
                <a:solidFill>
                  <a:schemeClr val="bg1"/>
                </a:solidFill>
                <a:latin typeface="Rockwell" panose="02060603020205020403" pitchFamily="18" charset="0"/>
              </a:rPr>
              <a:t>Premium </a:t>
            </a:r>
          </a:p>
          <a:p>
            <a:pPr algn="ctr"/>
            <a:r>
              <a:rPr lang="en-US" dirty="0" smtClean="0">
                <a:solidFill>
                  <a:schemeClr val="bg1"/>
                </a:solidFill>
                <a:latin typeface="Rockwell" panose="02060603020205020403" pitchFamily="18" charset="0"/>
              </a:rPr>
              <a:t>$29/month - Designer</a:t>
            </a:r>
          </a:p>
          <a:p>
            <a:pPr algn="ctr"/>
            <a:r>
              <a:rPr lang="en-US" dirty="0" smtClean="0">
                <a:solidFill>
                  <a:schemeClr val="bg1"/>
                </a:solidFill>
                <a:latin typeface="Rockwell" panose="02060603020205020403" pitchFamily="18" charset="0"/>
              </a:rPr>
              <a:t>$69/month - </a:t>
            </a:r>
            <a:r>
              <a:rPr lang="en-US" dirty="0">
                <a:solidFill>
                  <a:schemeClr val="bg1"/>
                </a:solidFill>
                <a:latin typeface="Rockwell" panose="02060603020205020403" pitchFamily="18" charset="0"/>
              </a:rPr>
              <a:t>B</a:t>
            </a:r>
            <a:r>
              <a:rPr lang="en-US" dirty="0" smtClean="0">
                <a:solidFill>
                  <a:schemeClr val="bg1"/>
                </a:solidFill>
                <a:latin typeface="Rockwell" panose="02060603020205020403" pitchFamily="18" charset="0"/>
              </a:rPr>
              <a:t>outique</a:t>
            </a:r>
            <a:endParaRPr lang="en-US" dirty="0">
              <a:solidFill>
                <a:schemeClr val="bg1"/>
              </a:solidFill>
              <a:latin typeface="Rockwell" panose="02060603020205020403" pitchFamily="18" charset="0"/>
            </a:endParaRPr>
          </a:p>
        </p:txBody>
      </p:sp>
      <p:sp>
        <p:nvSpPr>
          <p:cNvPr id="20" name="TextBox 19"/>
          <p:cNvSpPr txBox="1"/>
          <p:nvPr/>
        </p:nvSpPr>
        <p:spPr>
          <a:xfrm>
            <a:off x="5756582" y="4770544"/>
            <a:ext cx="2946152" cy="646331"/>
          </a:xfrm>
          <a:prstGeom prst="rect">
            <a:avLst/>
          </a:prstGeom>
          <a:noFill/>
        </p:spPr>
        <p:txBody>
          <a:bodyPr wrap="square" rtlCol="0">
            <a:spAutoFit/>
          </a:bodyPr>
          <a:lstStyle/>
          <a:p>
            <a:pPr algn="ctr"/>
            <a:r>
              <a:rPr lang="en-US" dirty="0" smtClean="0">
                <a:solidFill>
                  <a:schemeClr val="bg1"/>
                </a:solidFill>
                <a:latin typeface="Rockwell" panose="02060603020205020403" pitchFamily="18" charset="0"/>
              </a:rPr>
              <a:t>Enterprise </a:t>
            </a:r>
          </a:p>
          <a:p>
            <a:pPr algn="ctr"/>
            <a:r>
              <a:rPr lang="en-US" dirty="0" smtClean="0">
                <a:solidFill>
                  <a:schemeClr val="bg1"/>
                </a:solidFill>
                <a:latin typeface="Rockwell" panose="02060603020205020403" pitchFamily="18" charset="0"/>
              </a:rPr>
              <a:t>$299</a:t>
            </a:r>
            <a:endParaRPr lang="en-US" dirty="0">
              <a:solidFill>
                <a:schemeClr val="bg1"/>
              </a:solidFill>
              <a:latin typeface="Rockwell" panose="02060603020205020403" pitchFamily="18" charset="0"/>
            </a:endParaRPr>
          </a:p>
        </p:txBody>
      </p:sp>
      <p:sp>
        <p:nvSpPr>
          <p:cNvPr id="21" name="TextBox 20"/>
          <p:cNvSpPr txBox="1"/>
          <p:nvPr/>
        </p:nvSpPr>
        <p:spPr>
          <a:xfrm>
            <a:off x="304650" y="3278278"/>
            <a:ext cx="2387308" cy="923330"/>
          </a:xfrm>
          <a:prstGeom prst="rect">
            <a:avLst/>
          </a:prstGeom>
          <a:noFill/>
        </p:spPr>
        <p:txBody>
          <a:bodyPr wrap="square" rtlCol="0">
            <a:spAutoFit/>
          </a:bodyPr>
          <a:lstStyle/>
          <a:p>
            <a:r>
              <a:rPr lang="en-US" dirty="0" smtClean="0">
                <a:solidFill>
                  <a:schemeClr val="bg1"/>
                </a:solidFill>
                <a:latin typeface="Rockwell" panose="02060603020205020403" pitchFamily="18" charset="0"/>
              </a:rPr>
              <a:t>Create </a:t>
            </a:r>
            <a:r>
              <a:rPr lang="en-US" dirty="0" err="1" smtClean="0">
                <a:solidFill>
                  <a:schemeClr val="bg1"/>
                </a:solidFill>
                <a:latin typeface="Rockwell" panose="02060603020205020403" pitchFamily="18" charset="0"/>
              </a:rPr>
              <a:t>Lookbooks</a:t>
            </a:r>
            <a:endParaRPr lang="en-US" dirty="0" smtClean="0">
              <a:solidFill>
                <a:schemeClr val="bg1"/>
              </a:solidFill>
              <a:latin typeface="Rockwell" panose="02060603020205020403" pitchFamily="18" charset="0"/>
            </a:endParaRPr>
          </a:p>
          <a:p>
            <a:r>
              <a:rPr lang="en-US" dirty="0" smtClean="0">
                <a:solidFill>
                  <a:schemeClr val="bg1"/>
                </a:solidFill>
                <a:latin typeface="Rockwell" panose="02060603020205020403" pitchFamily="18" charset="0"/>
              </a:rPr>
              <a:t>Browse </a:t>
            </a:r>
            <a:r>
              <a:rPr lang="en-US" dirty="0" err="1" smtClean="0">
                <a:solidFill>
                  <a:schemeClr val="bg1"/>
                </a:solidFill>
                <a:latin typeface="Rockwell" panose="02060603020205020403" pitchFamily="18" charset="0"/>
              </a:rPr>
              <a:t>Lookbooks</a:t>
            </a:r>
            <a:endParaRPr lang="en-US" dirty="0" smtClean="0">
              <a:solidFill>
                <a:schemeClr val="bg1"/>
              </a:solidFill>
              <a:latin typeface="Rockwell" panose="02060603020205020403" pitchFamily="18" charset="0"/>
            </a:endParaRPr>
          </a:p>
          <a:p>
            <a:r>
              <a:rPr lang="en-US" dirty="0" smtClean="0">
                <a:solidFill>
                  <a:schemeClr val="bg1"/>
                </a:solidFill>
                <a:latin typeface="Rockwell" panose="02060603020205020403" pitchFamily="18" charset="0"/>
              </a:rPr>
              <a:t>Limited Connections</a:t>
            </a:r>
            <a:endParaRPr lang="en-US" dirty="0">
              <a:solidFill>
                <a:schemeClr val="bg1"/>
              </a:solidFill>
              <a:latin typeface="Rockwell" panose="02060603020205020403" pitchFamily="18" charset="0"/>
            </a:endParaRPr>
          </a:p>
        </p:txBody>
      </p:sp>
      <p:sp>
        <p:nvSpPr>
          <p:cNvPr id="22" name="TextBox 21"/>
          <p:cNvSpPr txBox="1"/>
          <p:nvPr/>
        </p:nvSpPr>
        <p:spPr>
          <a:xfrm>
            <a:off x="3040826" y="2157722"/>
            <a:ext cx="2611450" cy="1754327"/>
          </a:xfrm>
          <a:prstGeom prst="rect">
            <a:avLst/>
          </a:prstGeom>
          <a:noFill/>
        </p:spPr>
        <p:txBody>
          <a:bodyPr wrap="none" rtlCol="0">
            <a:spAutoFit/>
          </a:bodyPr>
          <a:lstStyle/>
          <a:p>
            <a:r>
              <a:rPr lang="en-US" dirty="0" smtClean="0">
                <a:solidFill>
                  <a:schemeClr val="bg1"/>
                </a:solidFill>
                <a:latin typeface="Rockwell" panose="02060603020205020403" pitchFamily="18" charset="0"/>
              </a:rPr>
              <a:t>Create </a:t>
            </a:r>
            <a:r>
              <a:rPr lang="en-US" dirty="0" smtClean="0">
                <a:solidFill>
                  <a:schemeClr val="bg1"/>
                </a:solidFill>
                <a:latin typeface="Rockwell" panose="02060603020205020403" pitchFamily="18" charset="0"/>
              </a:rPr>
              <a:t>Line Sheets</a:t>
            </a:r>
            <a:endParaRPr lang="en-US" dirty="0" smtClean="0">
              <a:solidFill>
                <a:schemeClr val="bg1"/>
              </a:solidFill>
              <a:latin typeface="Rockwell" panose="02060603020205020403" pitchFamily="18" charset="0"/>
            </a:endParaRPr>
          </a:p>
          <a:p>
            <a:r>
              <a:rPr lang="en-US" dirty="0" smtClean="0">
                <a:solidFill>
                  <a:schemeClr val="bg1"/>
                </a:solidFill>
                <a:latin typeface="Rockwell" panose="02060603020205020403" pitchFamily="18" charset="0"/>
              </a:rPr>
              <a:t>Access Line </a:t>
            </a:r>
            <a:r>
              <a:rPr lang="en-US" dirty="0" smtClean="0">
                <a:solidFill>
                  <a:schemeClr val="bg1"/>
                </a:solidFill>
                <a:latin typeface="Rockwell" panose="02060603020205020403" pitchFamily="18" charset="0"/>
              </a:rPr>
              <a:t>Sheets</a:t>
            </a:r>
            <a:endParaRPr lang="en-US" dirty="0" smtClean="0">
              <a:solidFill>
                <a:schemeClr val="bg1"/>
              </a:solidFill>
              <a:latin typeface="Rockwell" panose="02060603020205020403" pitchFamily="18" charset="0"/>
            </a:endParaRPr>
          </a:p>
          <a:p>
            <a:r>
              <a:rPr lang="en-US" dirty="0" smtClean="0">
                <a:solidFill>
                  <a:schemeClr val="bg1"/>
                </a:solidFill>
                <a:latin typeface="Rockwell" panose="02060603020205020403" pitchFamily="18" charset="0"/>
              </a:rPr>
              <a:t>Unlimited Connections</a:t>
            </a:r>
          </a:p>
          <a:p>
            <a:r>
              <a:rPr lang="en-US" dirty="0" smtClean="0">
                <a:solidFill>
                  <a:schemeClr val="bg1"/>
                </a:solidFill>
                <a:latin typeface="Rockwell" panose="02060603020205020403" pitchFamily="18" charset="0"/>
              </a:rPr>
              <a:t>Manage Orders</a:t>
            </a:r>
          </a:p>
          <a:p>
            <a:r>
              <a:rPr lang="en-US" dirty="0" smtClean="0">
                <a:solidFill>
                  <a:schemeClr val="bg1"/>
                </a:solidFill>
                <a:latin typeface="Rockwell" panose="02060603020205020403" pitchFamily="18" charset="0"/>
              </a:rPr>
              <a:t>Basic Analytics</a:t>
            </a:r>
          </a:p>
          <a:p>
            <a:r>
              <a:rPr lang="en-US" dirty="0" smtClean="0">
                <a:solidFill>
                  <a:schemeClr val="bg1"/>
                </a:solidFill>
                <a:latin typeface="Rockwell" panose="02060603020205020403" pitchFamily="18" charset="0"/>
              </a:rPr>
              <a:t>All Free Features</a:t>
            </a:r>
            <a:endParaRPr lang="en-US" dirty="0">
              <a:solidFill>
                <a:schemeClr val="bg1"/>
              </a:solidFill>
              <a:latin typeface="Rockwell" panose="02060603020205020403" pitchFamily="18" charset="0"/>
            </a:endParaRPr>
          </a:p>
        </p:txBody>
      </p:sp>
      <p:sp>
        <p:nvSpPr>
          <p:cNvPr id="23" name="TextBox 22"/>
          <p:cNvSpPr txBox="1"/>
          <p:nvPr/>
        </p:nvSpPr>
        <p:spPr>
          <a:xfrm>
            <a:off x="5950548" y="1025188"/>
            <a:ext cx="2682007" cy="1754327"/>
          </a:xfrm>
          <a:prstGeom prst="rect">
            <a:avLst/>
          </a:prstGeom>
          <a:noFill/>
        </p:spPr>
        <p:txBody>
          <a:bodyPr wrap="none" rtlCol="0">
            <a:spAutoFit/>
          </a:bodyPr>
          <a:lstStyle/>
          <a:p>
            <a:r>
              <a:rPr lang="en-US" dirty="0" smtClean="0">
                <a:solidFill>
                  <a:schemeClr val="bg1"/>
                </a:solidFill>
                <a:latin typeface="Rockwell" panose="02060603020205020403" pitchFamily="18" charset="0"/>
              </a:rPr>
              <a:t>Advanced Analytics</a:t>
            </a:r>
          </a:p>
          <a:p>
            <a:r>
              <a:rPr lang="en-US" dirty="0" smtClean="0">
                <a:solidFill>
                  <a:schemeClr val="bg1"/>
                </a:solidFill>
                <a:latin typeface="Rockwell" panose="02060603020205020403" pitchFamily="18" charset="0"/>
              </a:rPr>
              <a:t>Trend Forecasting</a:t>
            </a:r>
          </a:p>
          <a:p>
            <a:r>
              <a:rPr lang="en-US" dirty="0" smtClean="0">
                <a:solidFill>
                  <a:schemeClr val="bg1"/>
                </a:solidFill>
                <a:latin typeface="Rockwell" panose="02060603020205020403" pitchFamily="18" charset="0"/>
              </a:rPr>
              <a:t>Access to Rich </a:t>
            </a:r>
            <a:r>
              <a:rPr lang="en-US" dirty="0">
                <a:solidFill>
                  <a:schemeClr val="bg1"/>
                </a:solidFill>
                <a:latin typeface="Rockwell" panose="02060603020205020403" pitchFamily="18" charset="0"/>
              </a:rPr>
              <a:t>C</a:t>
            </a:r>
            <a:r>
              <a:rPr lang="en-US" dirty="0" smtClean="0">
                <a:solidFill>
                  <a:schemeClr val="bg1"/>
                </a:solidFill>
                <a:latin typeface="Rockwell" panose="02060603020205020403" pitchFamily="18" charset="0"/>
              </a:rPr>
              <a:t>ontent</a:t>
            </a:r>
          </a:p>
          <a:p>
            <a:r>
              <a:rPr lang="en-US" dirty="0" smtClean="0">
                <a:solidFill>
                  <a:schemeClr val="bg1"/>
                </a:solidFill>
                <a:latin typeface="Rockwell" panose="02060603020205020403" pitchFamily="18" charset="0"/>
              </a:rPr>
              <a:t>Live Inventory Tracking</a:t>
            </a:r>
          </a:p>
          <a:p>
            <a:r>
              <a:rPr lang="en-US" dirty="0" smtClean="0">
                <a:solidFill>
                  <a:schemeClr val="bg1"/>
                </a:solidFill>
                <a:latin typeface="Rockwell" panose="02060603020205020403" pitchFamily="18" charset="0"/>
              </a:rPr>
              <a:t>Live Price </a:t>
            </a:r>
            <a:r>
              <a:rPr lang="en-US" dirty="0">
                <a:solidFill>
                  <a:schemeClr val="bg1"/>
                </a:solidFill>
                <a:latin typeface="Rockwell" panose="02060603020205020403" pitchFamily="18" charset="0"/>
              </a:rPr>
              <a:t>T</a:t>
            </a:r>
            <a:r>
              <a:rPr lang="en-US" dirty="0" smtClean="0">
                <a:solidFill>
                  <a:schemeClr val="bg1"/>
                </a:solidFill>
                <a:latin typeface="Rockwell" panose="02060603020205020403" pitchFamily="18" charset="0"/>
              </a:rPr>
              <a:t>racking</a:t>
            </a:r>
          </a:p>
          <a:p>
            <a:r>
              <a:rPr lang="en-US" dirty="0" smtClean="0">
                <a:solidFill>
                  <a:schemeClr val="bg1"/>
                </a:solidFill>
                <a:latin typeface="Rockwell" panose="02060603020205020403" pitchFamily="18" charset="0"/>
              </a:rPr>
              <a:t>All Premium Features</a:t>
            </a:r>
            <a:endParaRPr lang="en-US" dirty="0">
              <a:solidFill>
                <a:schemeClr val="bg1"/>
              </a:solidFill>
              <a:latin typeface="Rockwell" panose="02060603020205020403" pitchFamily="18" charset="0"/>
            </a:endParaRPr>
          </a:p>
        </p:txBody>
      </p:sp>
    </p:spTree>
    <p:extLst>
      <p:ext uri="{BB962C8B-B14F-4D97-AF65-F5344CB8AC3E}">
        <p14:creationId xmlns:p14="http://schemas.microsoft.com/office/powerpoint/2010/main" val="37292475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3278024606"/>
              </p:ext>
            </p:extLst>
          </p:nvPr>
        </p:nvGraphicFramePr>
        <p:xfrm>
          <a:off x="831668" y="474980"/>
          <a:ext cx="7256417" cy="58387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5363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1486607" y="6046200"/>
            <a:ext cx="64008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073" y="1845823"/>
            <a:ext cx="1392847" cy="253916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2029" y="1853459"/>
            <a:ext cx="1410263" cy="253423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950" y="1850695"/>
            <a:ext cx="1398548" cy="2546738"/>
          </a:xfrm>
          <a:prstGeom prst="rect">
            <a:avLst/>
          </a:prstGeom>
        </p:spPr>
      </p:pic>
      <p:sp>
        <p:nvSpPr>
          <p:cNvPr id="13" name="TextBox 12"/>
          <p:cNvSpPr txBox="1"/>
          <p:nvPr/>
        </p:nvSpPr>
        <p:spPr>
          <a:xfrm>
            <a:off x="1538099" y="4387689"/>
            <a:ext cx="1559800" cy="646331"/>
          </a:xfrm>
          <a:prstGeom prst="rect">
            <a:avLst/>
          </a:prstGeom>
          <a:noFill/>
        </p:spPr>
        <p:txBody>
          <a:bodyPr wrap="square" rtlCol="0">
            <a:spAutoFit/>
          </a:bodyPr>
          <a:lstStyle/>
          <a:p>
            <a:pPr algn="ctr"/>
            <a:r>
              <a:rPr lang="en-US" sz="1000" dirty="0" smtClean="0">
                <a:solidFill>
                  <a:prstClr val="white"/>
                </a:solidFill>
                <a:latin typeface="Rockwell" panose="02060603020205020403" pitchFamily="18" charset="0"/>
              </a:rPr>
              <a:t>Clayton Gentry</a:t>
            </a:r>
          </a:p>
          <a:p>
            <a:pPr algn="ctr"/>
            <a:endParaRPr lang="en-US" sz="1000" dirty="0" smtClean="0">
              <a:solidFill>
                <a:prstClr val="white"/>
              </a:solidFill>
              <a:latin typeface="Rockwell" panose="02060603020205020403" pitchFamily="18" charset="0"/>
            </a:endParaRPr>
          </a:p>
          <a:p>
            <a:pPr algn="ctr"/>
            <a:r>
              <a:rPr lang="en-US" sz="800" dirty="0" smtClean="0">
                <a:solidFill>
                  <a:prstClr val="white"/>
                </a:solidFill>
                <a:latin typeface="Rockwell" panose="02060603020205020403" pitchFamily="18" charset="0"/>
              </a:rPr>
              <a:t>Medill Sophomore</a:t>
            </a:r>
          </a:p>
          <a:p>
            <a:pPr algn="ctr"/>
            <a:r>
              <a:rPr lang="en-US" sz="800" dirty="0" smtClean="0">
                <a:solidFill>
                  <a:prstClr val="white"/>
                </a:solidFill>
                <a:latin typeface="Rockwell" panose="02060603020205020403" pitchFamily="18" charset="0"/>
              </a:rPr>
              <a:t>Journalism, English literature</a:t>
            </a:r>
            <a:endParaRPr lang="en-US" sz="1200" dirty="0">
              <a:solidFill>
                <a:prstClr val="white"/>
              </a:solidFill>
              <a:latin typeface="Rockwell" panose="02060603020205020403" pitchFamily="18" charset="0"/>
            </a:endParaRPr>
          </a:p>
        </p:txBody>
      </p:sp>
      <p:sp>
        <p:nvSpPr>
          <p:cNvPr id="14" name="TextBox 13"/>
          <p:cNvSpPr txBox="1"/>
          <p:nvPr/>
        </p:nvSpPr>
        <p:spPr>
          <a:xfrm>
            <a:off x="122583" y="4387689"/>
            <a:ext cx="1492915" cy="646331"/>
          </a:xfrm>
          <a:prstGeom prst="rect">
            <a:avLst/>
          </a:prstGeom>
          <a:noFill/>
        </p:spPr>
        <p:txBody>
          <a:bodyPr wrap="square" rtlCol="0">
            <a:spAutoFit/>
          </a:bodyPr>
          <a:lstStyle/>
          <a:p>
            <a:pPr algn="ctr"/>
            <a:r>
              <a:rPr lang="en-US" sz="1000" dirty="0" smtClean="0">
                <a:solidFill>
                  <a:prstClr val="white"/>
                </a:solidFill>
                <a:latin typeface="Rockwell" panose="02060603020205020403" pitchFamily="18" charset="0"/>
              </a:rPr>
              <a:t>Chacko Poothicote</a:t>
            </a:r>
          </a:p>
          <a:p>
            <a:pPr algn="ctr"/>
            <a:endParaRPr lang="en-US" sz="1000" dirty="0" smtClean="0">
              <a:solidFill>
                <a:prstClr val="white"/>
              </a:solidFill>
              <a:latin typeface="Rockwell" panose="02060603020205020403" pitchFamily="18" charset="0"/>
            </a:endParaRPr>
          </a:p>
          <a:p>
            <a:pPr algn="ctr"/>
            <a:r>
              <a:rPr lang="en-US" sz="800" dirty="0" smtClean="0">
                <a:solidFill>
                  <a:prstClr val="white"/>
                </a:solidFill>
                <a:latin typeface="Rockwell" panose="02060603020205020403" pitchFamily="18" charset="0"/>
              </a:rPr>
              <a:t>McCormick Masters</a:t>
            </a:r>
          </a:p>
          <a:p>
            <a:pPr algn="ctr"/>
            <a:r>
              <a:rPr lang="en-US" sz="800" dirty="0" smtClean="0">
                <a:solidFill>
                  <a:prstClr val="white"/>
                </a:solidFill>
                <a:latin typeface="Rockwell" panose="02060603020205020403" pitchFamily="18" charset="0"/>
              </a:rPr>
              <a:t>Engineering Management</a:t>
            </a:r>
            <a:endParaRPr lang="en-US" sz="800" dirty="0">
              <a:solidFill>
                <a:prstClr val="white"/>
              </a:solidFill>
              <a:latin typeface="Rockwell" panose="02060603020205020403" pitchFamily="18" charset="0"/>
            </a:endParaRPr>
          </a:p>
        </p:txBody>
      </p:sp>
      <p:sp>
        <p:nvSpPr>
          <p:cNvPr id="15" name="TextBox 14"/>
          <p:cNvSpPr txBox="1"/>
          <p:nvPr/>
        </p:nvSpPr>
        <p:spPr>
          <a:xfrm>
            <a:off x="2969549" y="4387689"/>
            <a:ext cx="1426158" cy="646331"/>
          </a:xfrm>
          <a:prstGeom prst="rect">
            <a:avLst/>
          </a:prstGeom>
          <a:noFill/>
        </p:spPr>
        <p:txBody>
          <a:bodyPr wrap="square" rtlCol="0">
            <a:spAutoFit/>
          </a:bodyPr>
          <a:lstStyle/>
          <a:p>
            <a:pPr algn="ctr"/>
            <a:r>
              <a:rPr lang="en-US" sz="1000" dirty="0" smtClean="0">
                <a:solidFill>
                  <a:prstClr val="white"/>
                </a:solidFill>
                <a:latin typeface="Rockwell" panose="02060603020205020403" pitchFamily="18" charset="0"/>
              </a:rPr>
              <a:t>Nihar Bobba</a:t>
            </a:r>
          </a:p>
          <a:p>
            <a:pPr algn="ctr"/>
            <a:endParaRPr lang="en-US" sz="1000" dirty="0" smtClean="0">
              <a:solidFill>
                <a:prstClr val="white"/>
              </a:solidFill>
              <a:latin typeface="Rockwell" panose="02060603020205020403" pitchFamily="18" charset="0"/>
            </a:endParaRPr>
          </a:p>
          <a:p>
            <a:pPr algn="ctr"/>
            <a:r>
              <a:rPr lang="en-US" sz="800" dirty="0" smtClean="0">
                <a:solidFill>
                  <a:prstClr val="white"/>
                </a:solidFill>
                <a:latin typeface="Rockwell" panose="02060603020205020403" pitchFamily="18" charset="0"/>
              </a:rPr>
              <a:t>Weinberg Junior</a:t>
            </a:r>
          </a:p>
          <a:p>
            <a:pPr algn="ctr"/>
            <a:r>
              <a:rPr lang="en-US" sz="800" dirty="0" smtClean="0">
                <a:solidFill>
                  <a:prstClr val="white"/>
                </a:solidFill>
                <a:latin typeface="Rockwell" panose="02060603020205020403" pitchFamily="18" charset="0"/>
              </a:rPr>
              <a:t>Economics, Mathematics</a:t>
            </a:r>
            <a:endParaRPr lang="en-US" sz="800" dirty="0">
              <a:solidFill>
                <a:prstClr val="white"/>
              </a:solidFill>
              <a:latin typeface="Rockwell" panose="02060603020205020403" pitchFamily="18" charset="0"/>
            </a:endParaRPr>
          </a:p>
        </p:txBody>
      </p:sp>
      <p:sp>
        <p:nvSpPr>
          <p:cNvPr id="16" name="TextBox 15"/>
          <p:cNvSpPr txBox="1"/>
          <p:nvPr/>
        </p:nvSpPr>
        <p:spPr>
          <a:xfrm>
            <a:off x="4445622" y="4392561"/>
            <a:ext cx="1483221" cy="646331"/>
          </a:xfrm>
          <a:prstGeom prst="rect">
            <a:avLst/>
          </a:prstGeom>
          <a:noFill/>
        </p:spPr>
        <p:txBody>
          <a:bodyPr wrap="square" rtlCol="0">
            <a:spAutoFit/>
          </a:bodyPr>
          <a:lstStyle/>
          <a:p>
            <a:pPr algn="ctr"/>
            <a:r>
              <a:rPr lang="en-US" sz="1000" dirty="0" smtClean="0">
                <a:solidFill>
                  <a:prstClr val="white"/>
                </a:solidFill>
                <a:latin typeface="Rockwell" panose="02060603020205020403" pitchFamily="18" charset="0"/>
              </a:rPr>
              <a:t>Henry Spindell</a:t>
            </a:r>
          </a:p>
          <a:p>
            <a:pPr algn="ctr"/>
            <a:endParaRPr lang="en-US" sz="1000" dirty="0" smtClean="0">
              <a:solidFill>
                <a:prstClr val="white"/>
              </a:solidFill>
              <a:latin typeface="Rockwell" panose="02060603020205020403" pitchFamily="18" charset="0"/>
            </a:endParaRPr>
          </a:p>
          <a:p>
            <a:pPr algn="ctr"/>
            <a:r>
              <a:rPr lang="en-US" sz="800" dirty="0" smtClean="0">
                <a:solidFill>
                  <a:prstClr val="white"/>
                </a:solidFill>
                <a:latin typeface="Rockwell" panose="02060603020205020403" pitchFamily="18" charset="0"/>
              </a:rPr>
              <a:t>Weinberg Senior</a:t>
            </a:r>
          </a:p>
          <a:p>
            <a:pPr algn="ctr"/>
            <a:r>
              <a:rPr lang="en-US" sz="800" dirty="0" smtClean="0">
                <a:solidFill>
                  <a:prstClr val="white"/>
                </a:solidFill>
                <a:latin typeface="Rockwell" panose="02060603020205020403" pitchFamily="18" charset="0"/>
              </a:rPr>
              <a:t>Computer Science</a:t>
            </a:r>
            <a:endParaRPr lang="en-US" sz="800" dirty="0">
              <a:solidFill>
                <a:prstClr val="white"/>
              </a:solidFill>
              <a:latin typeface="Rockwell" panose="02060603020205020403" pitchFamily="18" charset="0"/>
            </a:endParaRPr>
          </a:p>
        </p:txBody>
      </p:sp>
      <p:sp>
        <p:nvSpPr>
          <p:cNvPr id="17" name="TextBox 16"/>
          <p:cNvSpPr txBox="1"/>
          <p:nvPr/>
        </p:nvSpPr>
        <p:spPr>
          <a:xfrm>
            <a:off x="5971558" y="4384990"/>
            <a:ext cx="1520554" cy="646331"/>
          </a:xfrm>
          <a:prstGeom prst="rect">
            <a:avLst/>
          </a:prstGeom>
          <a:noFill/>
        </p:spPr>
        <p:txBody>
          <a:bodyPr wrap="square" rtlCol="0">
            <a:spAutoFit/>
          </a:bodyPr>
          <a:lstStyle/>
          <a:p>
            <a:pPr algn="ctr"/>
            <a:r>
              <a:rPr lang="en-US" sz="1000" dirty="0" smtClean="0">
                <a:solidFill>
                  <a:prstClr val="white"/>
                </a:solidFill>
                <a:latin typeface="Rockwell" panose="02060603020205020403" pitchFamily="18" charset="0"/>
              </a:rPr>
              <a:t>Ryan Madden</a:t>
            </a:r>
          </a:p>
          <a:p>
            <a:pPr algn="ctr"/>
            <a:endParaRPr lang="en-US" sz="1000" dirty="0" smtClean="0">
              <a:solidFill>
                <a:prstClr val="white"/>
              </a:solidFill>
              <a:latin typeface="Rockwell" panose="02060603020205020403" pitchFamily="18" charset="0"/>
            </a:endParaRPr>
          </a:p>
          <a:p>
            <a:pPr algn="ctr"/>
            <a:r>
              <a:rPr lang="en-US" sz="800" dirty="0" smtClean="0">
                <a:solidFill>
                  <a:prstClr val="white"/>
                </a:solidFill>
                <a:latin typeface="Rockwell" panose="02060603020205020403" pitchFamily="18" charset="0"/>
              </a:rPr>
              <a:t>McCormick Sophomore</a:t>
            </a:r>
          </a:p>
          <a:p>
            <a:pPr algn="ctr"/>
            <a:r>
              <a:rPr lang="en-US" sz="800" dirty="0" smtClean="0">
                <a:solidFill>
                  <a:prstClr val="white"/>
                </a:solidFill>
                <a:latin typeface="Rockwell" panose="02060603020205020403" pitchFamily="18" charset="0"/>
              </a:rPr>
              <a:t>Computer Science</a:t>
            </a:r>
            <a:endParaRPr lang="en-US" sz="800" dirty="0">
              <a:solidFill>
                <a:prstClr val="white"/>
              </a:solidFill>
              <a:latin typeface="Rockwell" panose="02060603020205020403" pitchFamily="18" charset="0"/>
            </a:endParaRPr>
          </a:p>
        </p:txBody>
      </p:sp>
      <p:sp>
        <p:nvSpPr>
          <p:cNvPr id="18" name="TextBox 17"/>
          <p:cNvSpPr txBox="1"/>
          <p:nvPr/>
        </p:nvSpPr>
        <p:spPr>
          <a:xfrm>
            <a:off x="7549230" y="4384991"/>
            <a:ext cx="1403062" cy="646331"/>
          </a:xfrm>
          <a:prstGeom prst="rect">
            <a:avLst/>
          </a:prstGeom>
          <a:noFill/>
        </p:spPr>
        <p:txBody>
          <a:bodyPr wrap="square" rtlCol="0">
            <a:spAutoFit/>
          </a:bodyPr>
          <a:lstStyle/>
          <a:p>
            <a:pPr algn="ctr"/>
            <a:r>
              <a:rPr lang="en-US" sz="1000" dirty="0" smtClean="0">
                <a:solidFill>
                  <a:prstClr val="white"/>
                </a:solidFill>
                <a:latin typeface="Rockwell" panose="02060603020205020403" pitchFamily="18" charset="0"/>
              </a:rPr>
              <a:t>Salil Gupta</a:t>
            </a:r>
          </a:p>
          <a:p>
            <a:pPr algn="ctr"/>
            <a:endParaRPr lang="en-US" sz="1000" dirty="0" smtClean="0">
              <a:solidFill>
                <a:prstClr val="white"/>
              </a:solidFill>
              <a:latin typeface="Rockwell" panose="02060603020205020403" pitchFamily="18" charset="0"/>
            </a:endParaRPr>
          </a:p>
          <a:p>
            <a:pPr algn="ctr"/>
            <a:r>
              <a:rPr lang="en-US" sz="800" dirty="0" smtClean="0">
                <a:solidFill>
                  <a:prstClr val="white"/>
                </a:solidFill>
                <a:latin typeface="Rockwell" panose="02060603020205020403" pitchFamily="18" charset="0"/>
              </a:rPr>
              <a:t>McCormick Senior</a:t>
            </a:r>
          </a:p>
          <a:p>
            <a:pPr algn="ctr"/>
            <a:r>
              <a:rPr lang="en-US" sz="800" dirty="0" smtClean="0">
                <a:solidFill>
                  <a:prstClr val="white"/>
                </a:solidFill>
                <a:latin typeface="Rockwell" panose="02060603020205020403" pitchFamily="18" charset="0"/>
              </a:rPr>
              <a:t>Computer Science</a:t>
            </a:r>
            <a:endParaRPr lang="en-US" sz="800" dirty="0">
              <a:solidFill>
                <a:prstClr val="white"/>
              </a:solidFill>
              <a:latin typeface="Rockwell" panose="02060603020205020403" pitchFamily="18" charset="0"/>
            </a:endParaRPr>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4704" y="1845823"/>
            <a:ext cx="1452494" cy="2541866"/>
          </a:xfrm>
          <a:prstGeom prst="rect">
            <a:avLst/>
          </a:prstGeom>
        </p:spPr>
      </p:pic>
      <p:cxnSp>
        <p:nvCxnSpPr>
          <p:cNvPr id="19" name="Straight Connector 18"/>
          <p:cNvCxnSpPr/>
          <p:nvPr/>
        </p:nvCxnSpPr>
        <p:spPr>
          <a:xfrm>
            <a:off x="1486607" y="827179"/>
            <a:ext cx="64008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pic>
        <p:nvPicPr>
          <p:cNvPr id="2" name="Picture 1" descr="henry.jpg"/>
          <p:cNvPicPr>
            <a:picLocks noChangeAspect="1"/>
          </p:cNvPicPr>
          <p:nvPr/>
        </p:nvPicPr>
        <p:blipFill rotWithShape="1">
          <a:blip r:embed="rId7">
            <a:extLst>
              <a:ext uri="{28A0092B-C50C-407E-A947-70E740481C1C}">
                <a14:useLocalDpi xmlns:a14="http://schemas.microsoft.com/office/drawing/2010/main" val="0"/>
              </a:ext>
            </a:extLst>
          </a:blip>
          <a:srcRect l="13199" r="10503"/>
          <a:stretch/>
        </p:blipFill>
        <p:spPr>
          <a:xfrm>
            <a:off x="4453129" y="1853459"/>
            <a:ext cx="1554479" cy="2543974"/>
          </a:xfrm>
          <a:prstGeom prst="rect">
            <a:avLst/>
          </a:prstGeom>
        </p:spPr>
      </p:pic>
      <p:pic>
        <p:nvPicPr>
          <p:cNvPr id="3" name="Picture 2" descr="FullSizeRender.jpg"/>
          <p:cNvPicPr>
            <a:picLocks noChangeAspect="1"/>
          </p:cNvPicPr>
          <p:nvPr/>
        </p:nvPicPr>
        <p:blipFill rotWithShape="1">
          <a:blip r:embed="rId8">
            <a:extLst>
              <a:ext uri="{28A0092B-C50C-407E-A947-70E740481C1C}">
                <a14:useLocalDpi xmlns:a14="http://schemas.microsoft.com/office/drawing/2010/main" val="0"/>
              </a:ext>
            </a:extLst>
          </a:blip>
          <a:srcRect l="20423" t="7328" r="24439" b="31274"/>
          <a:stretch/>
        </p:blipFill>
        <p:spPr>
          <a:xfrm>
            <a:off x="6023483" y="1847088"/>
            <a:ext cx="1516254" cy="2523744"/>
          </a:xfrm>
          <a:prstGeom prst="rect">
            <a:avLst/>
          </a:prstGeom>
        </p:spPr>
      </p:pic>
    </p:spTree>
    <p:extLst>
      <p:ext uri="{BB962C8B-B14F-4D97-AF65-F5344CB8AC3E}">
        <p14:creationId xmlns:p14="http://schemas.microsoft.com/office/powerpoint/2010/main" val="123339904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7" name="Straight Arrow Connector 36"/>
          <p:cNvCxnSpPr>
            <a:stCxn id="61" idx="1"/>
          </p:cNvCxnSpPr>
          <p:nvPr/>
        </p:nvCxnSpPr>
        <p:spPr>
          <a:xfrm>
            <a:off x="631636" y="4426519"/>
            <a:ext cx="8248197" cy="640"/>
          </a:xfrm>
          <a:prstGeom prst="straightConnector1">
            <a:avLst/>
          </a:prstGeom>
          <a:ln w="152400" cap="rnd">
            <a:solidFill>
              <a:srgbClr val="FFBE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33511" y="4712856"/>
            <a:ext cx="1338828" cy="369332"/>
          </a:xfrm>
          <a:prstGeom prst="rect">
            <a:avLst/>
          </a:prstGeom>
          <a:noFill/>
        </p:spPr>
        <p:txBody>
          <a:bodyPr wrap="none" rtlCol="0">
            <a:spAutoFit/>
          </a:bodyPr>
          <a:lstStyle/>
          <a:p>
            <a:r>
              <a:rPr lang="en-US" dirty="0" smtClean="0">
                <a:solidFill>
                  <a:srgbClr val="FFBE00"/>
                </a:solidFill>
                <a:latin typeface="Rockwell" panose="02060603020205020403" pitchFamily="18" charset="0"/>
              </a:rPr>
              <a:t>+ $100,000</a:t>
            </a:r>
            <a:endParaRPr lang="en-US" dirty="0">
              <a:solidFill>
                <a:srgbClr val="FFBE00"/>
              </a:solidFill>
              <a:latin typeface="Rockwell" panose="02060603020205020403" pitchFamily="18" charset="0"/>
            </a:endParaRPr>
          </a:p>
        </p:txBody>
      </p:sp>
      <p:sp>
        <p:nvSpPr>
          <p:cNvPr id="47" name="TextBox 46"/>
          <p:cNvSpPr txBox="1"/>
          <p:nvPr/>
        </p:nvSpPr>
        <p:spPr>
          <a:xfrm>
            <a:off x="3490473" y="4717087"/>
            <a:ext cx="1338828" cy="369332"/>
          </a:xfrm>
          <a:prstGeom prst="rect">
            <a:avLst/>
          </a:prstGeom>
          <a:noFill/>
        </p:spPr>
        <p:txBody>
          <a:bodyPr wrap="none" rtlCol="0">
            <a:spAutoFit/>
          </a:bodyPr>
          <a:lstStyle/>
          <a:p>
            <a:r>
              <a:rPr lang="en-US" dirty="0" smtClean="0">
                <a:solidFill>
                  <a:srgbClr val="FFBE00"/>
                </a:solidFill>
                <a:latin typeface="Rockwell" panose="02060603020205020403" pitchFamily="18" charset="0"/>
              </a:rPr>
              <a:t>+ $250,000</a:t>
            </a:r>
            <a:endParaRPr lang="en-US" dirty="0">
              <a:solidFill>
                <a:srgbClr val="FFBE00"/>
              </a:solidFill>
              <a:latin typeface="Rockwell" panose="02060603020205020403" pitchFamily="18" charset="0"/>
            </a:endParaRPr>
          </a:p>
        </p:txBody>
      </p:sp>
      <p:sp>
        <p:nvSpPr>
          <p:cNvPr id="48" name="TextBox 47"/>
          <p:cNvSpPr txBox="1"/>
          <p:nvPr/>
        </p:nvSpPr>
        <p:spPr>
          <a:xfrm>
            <a:off x="4677888" y="5069211"/>
            <a:ext cx="1210203" cy="369332"/>
          </a:xfrm>
          <a:prstGeom prst="rect">
            <a:avLst/>
          </a:prstGeom>
          <a:noFill/>
        </p:spPr>
        <p:txBody>
          <a:bodyPr wrap="none" rtlCol="0">
            <a:spAutoFit/>
          </a:bodyPr>
          <a:lstStyle/>
          <a:p>
            <a:r>
              <a:rPr lang="en-US" dirty="0" smtClean="0">
                <a:solidFill>
                  <a:srgbClr val="FFBE00"/>
                </a:solidFill>
                <a:latin typeface="Rockwell" panose="02060603020205020403" pitchFamily="18" charset="0"/>
              </a:rPr>
              <a:t>Profitable</a:t>
            </a:r>
            <a:endParaRPr lang="en-US" dirty="0">
              <a:solidFill>
                <a:srgbClr val="FFBE00"/>
              </a:solidFill>
              <a:latin typeface="Rockwell" panose="02060603020205020403" pitchFamily="18" charset="0"/>
            </a:endParaRPr>
          </a:p>
        </p:txBody>
      </p:sp>
      <p:sp>
        <p:nvSpPr>
          <p:cNvPr id="49" name="TextBox 48"/>
          <p:cNvSpPr txBox="1"/>
          <p:nvPr/>
        </p:nvSpPr>
        <p:spPr>
          <a:xfrm>
            <a:off x="7472170" y="5092098"/>
            <a:ext cx="1369260" cy="369332"/>
          </a:xfrm>
          <a:prstGeom prst="rect">
            <a:avLst/>
          </a:prstGeom>
          <a:noFill/>
        </p:spPr>
        <p:txBody>
          <a:bodyPr wrap="none" rtlCol="0">
            <a:spAutoFit/>
          </a:bodyPr>
          <a:lstStyle/>
          <a:p>
            <a:r>
              <a:rPr lang="en-US" dirty="0" err="1" smtClean="0">
                <a:solidFill>
                  <a:srgbClr val="FFBE00"/>
                </a:solidFill>
                <a:latin typeface="Rockwell" panose="02060603020205020403" pitchFamily="18" charset="0"/>
              </a:rPr>
              <a:t>Cashflow</a:t>
            </a:r>
            <a:r>
              <a:rPr lang="en-US" dirty="0" smtClean="0">
                <a:solidFill>
                  <a:srgbClr val="FFBE00"/>
                </a:solidFill>
                <a:latin typeface="Rockwell" panose="02060603020205020403" pitchFamily="18" charset="0"/>
              </a:rPr>
              <a:t> + </a:t>
            </a:r>
            <a:endParaRPr lang="en-US" dirty="0">
              <a:solidFill>
                <a:srgbClr val="FFBE00"/>
              </a:solidFill>
              <a:latin typeface="Rockwell" panose="02060603020205020403" pitchFamily="18" charset="0"/>
            </a:endParaRPr>
          </a:p>
        </p:txBody>
      </p:sp>
      <p:sp>
        <p:nvSpPr>
          <p:cNvPr id="61" name="TextBox 60"/>
          <p:cNvSpPr txBox="1"/>
          <p:nvPr/>
        </p:nvSpPr>
        <p:spPr>
          <a:xfrm>
            <a:off x="631636" y="4303408"/>
            <a:ext cx="433525" cy="246221"/>
          </a:xfrm>
          <a:prstGeom prst="rect">
            <a:avLst/>
          </a:prstGeom>
          <a:noFill/>
        </p:spPr>
        <p:txBody>
          <a:bodyPr wrap="square" rtlCol="0">
            <a:spAutoFit/>
          </a:bodyPr>
          <a:lstStyle/>
          <a:p>
            <a:pPr algn="ctr"/>
            <a:r>
              <a:rPr lang="en-US" sz="1000" dirty="0" smtClean="0">
                <a:latin typeface="Rockwell"/>
                <a:cs typeface="Rockwell"/>
              </a:rPr>
              <a:t>Q1</a:t>
            </a:r>
            <a:endParaRPr lang="en-US" sz="1000" dirty="0">
              <a:latin typeface="Rockwell"/>
              <a:cs typeface="Rockwell"/>
            </a:endParaRPr>
          </a:p>
        </p:txBody>
      </p:sp>
      <p:sp>
        <p:nvSpPr>
          <p:cNvPr id="62" name="TextBox 61"/>
          <p:cNvSpPr txBox="1"/>
          <p:nvPr/>
        </p:nvSpPr>
        <p:spPr>
          <a:xfrm>
            <a:off x="1729341" y="4299050"/>
            <a:ext cx="375353" cy="246221"/>
          </a:xfrm>
          <a:prstGeom prst="rect">
            <a:avLst/>
          </a:prstGeom>
          <a:noFill/>
        </p:spPr>
        <p:txBody>
          <a:bodyPr wrap="square" rtlCol="0">
            <a:spAutoFit/>
          </a:bodyPr>
          <a:lstStyle/>
          <a:p>
            <a:pPr algn="ctr"/>
            <a:r>
              <a:rPr lang="en-US" sz="1000" dirty="0" smtClean="0">
                <a:latin typeface="Rockwell"/>
                <a:cs typeface="Rockwell"/>
              </a:rPr>
              <a:t>Q2</a:t>
            </a:r>
            <a:endParaRPr lang="en-US" sz="1000" dirty="0">
              <a:latin typeface="Rockwell"/>
              <a:cs typeface="Rockwell"/>
            </a:endParaRPr>
          </a:p>
        </p:txBody>
      </p:sp>
      <p:sp>
        <p:nvSpPr>
          <p:cNvPr id="63" name="TextBox 62"/>
          <p:cNvSpPr txBox="1"/>
          <p:nvPr/>
        </p:nvSpPr>
        <p:spPr>
          <a:xfrm>
            <a:off x="2757316" y="4303406"/>
            <a:ext cx="462749" cy="246221"/>
          </a:xfrm>
          <a:prstGeom prst="rect">
            <a:avLst/>
          </a:prstGeom>
          <a:noFill/>
        </p:spPr>
        <p:txBody>
          <a:bodyPr wrap="square" rtlCol="0">
            <a:spAutoFit/>
          </a:bodyPr>
          <a:lstStyle/>
          <a:p>
            <a:pPr algn="ctr"/>
            <a:r>
              <a:rPr lang="en-US" sz="1000" dirty="0" smtClean="0">
                <a:latin typeface="Rockwell"/>
                <a:cs typeface="Rockwell"/>
              </a:rPr>
              <a:t>Q3</a:t>
            </a:r>
            <a:endParaRPr lang="en-US" sz="1000" dirty="0">
              <a:latin typeface="Rockwell"/>
              <a:cs typeface="Rockwell"/>
            </a:endParaRPr>
          </a:p>
        </p:txBody>
      </p:sp>
      <p:sp>
        <p:nvSpPr>
          <p:cNvPr id="64" name="TextBox 63"/>
          <p:cNvSpPr txBox="1"/>
          <p:nvPr/>
        </p:nvSpPr>
        <p:spPr>
          <a:xfrm>
            <a:off x="3810000" y="4303408"/>
            <a:ext cx="515773" cy="246221"/>
          </a:xfrm>
          <a:prstGeom prst="rect">
            <a:avLst/>
          </a:prstGeom>
          <a:noFill/>
        </p:spPr>
        <p:txBody>
          <a:bodyPr wrap="square" rtlCol="0">
            <a:spAutoFit/>
          </a:bodyPr>
          <a:lstStyle/>
          <a:p>
            <a:pPr algn="ctr"/>
            <a:r>
              <a:rPr lang="en-US" sz="1000" dirty="0" smtClean="0"/>
              <a:t>Q4</a:t>
            </a:r>
            <a:endParaRPr lang="en-US" sz="1000" dirty="0"/>
          </a:p>
        </p:txBody>
      </p:sp>
      <p:sp>
        <p:nvSpPr>
          <p:cNvPr id="65" name="TextBox 64"/>
          <p:cNvSpPr txBox="1"/>
          <p:nvPr/>
        </p:nvSpPr>
        <p:spPr>
          <a:xfrm>
            <a:off x="4917908" y="4299051"/>
            <a:ext cx="440673" cy="246221"/>
          </a:xfrm>
          <a:prstGeom prst="rect">
            <a:avLst/>
          </a:prstGeom>
          <a:noFill/>
        </p:spPr>
        <p:txBody>
          <a:bodyPr wrap="square" rtlCol="0">
            <a:spAutoFit/>
          </a:bodyPr>
          <a:lstStyle/>
          <a:p>
            <a:pPr algn="ctr"/>
            <a:r>
              <a:rPr lang="en-US" sz="1000" dirty="0" smtClean="0"/>
              <a:t>Q5</a:t>
            </a:r>
            <a:endParaRPr lang="en-US" sz="1000" dirty="0"/>
          </a:p>
        </p:txBody>
      </p:sp>
      <p:sp>
        <p:nvSpPr>
          <p:cNvPr id="66" name="TextBox 65"/>
          <p:cNvSpPr txBox="1"/>
          <p:nvPr/>
        </p:nvSpPr>
        <p:spPr>
          <a:xfrm>
            <a:off x="5888091" y="4303409"/>
            <a:ext cx="579577" cy="246221"/>
          </a:xfrm>
          <a:prstGeom prst="rect">
            <a:avLst/>
          </a:prstGeom>
          <a:noFill/>
        </p:spPr>
        <p:txBody>
          <a:bodyPr wrap="square" rtlCol="0">
            <a:spAutoFit/>
          </a:bodyPr>
          <a:lstStyle/>
          <a:p>
            <a:pPr algn="ctr"/>
            <a:r>
              <a:rPr lang="en-US" sz="1000" dirty="0" smtClean="0">
                <a:latin typeface="Rockwell"/>
                <a:cs typeface="Rockwell"/>
              </a:rPr>
              <a:t>Q6</a:t>
            </a:r>
            <a:endParaRPr lang="en-US" sz="1000" dirty="0">
              <a:latin typeface="Rockwell"/>
              <a:cs typeface="Rockwell"/>
            </a:endParaRPr>
          </a:p>
        </p:txBody>
      </p:sp>
      <p:sp>
        <p:nvSpPr>
          <p:cNvPr id="67" name="TextBox 66"/>
          <p:cNvSpPr txBox="1"/>
          <p:nvPr/>
        </p:nvSpPr>
        <p:spPr>
          <a:xfrm>
            <a:off x="7013677" y="4299051"/>
            <a:ext cx="516193" cy="246221"/>
          </a:xfrm>
          <a:prstGeom prst="rect">
            <a:avLst/>
          </a:prstGeom>
          <a:noFill/>
        </p:spPr>
        <p:txBody>
          <a:bodyPr wrap="square" rtlCol="0">
            <a:spAutoFit/>
          </a:bodyPr>
          <a:lstStyle/>
          <a:p>
            <a:pPr algn="ctr"/>
            <a:r>
              <a:rPr lang="en-US" sz="1000" dirty="0" smtClean="0">
                <a:latin typeface="Rockwell"/>
                <a:cs typeface="Rockwell"/>
              </a:rPr>
              <a:t>Q7</a:t>
            </a:r>
            <a:endParaRPr lang="en-US" sz="1000" dirty="0">
              <a:latin typeface="Rockwell"/>
              <a:cs typeface="Rockwell"/>
            </a:endParaRPr>
          </a:p>
        </p:txBody>
      </p:sp>
      <p:sp>
        <p:nvSpPr>
          <p:cNvPr id="68" name="TextBox 67"/>
          <p:cNvSpPr txBox="1"/>
          <p:nvPr/>
        </p:nvSpPr>
        <p:spPr>
          <a:xfrm>
            <a:off x="8244617" y="4299050"/>
            <a:ext cx="375353" cy="246221"/>
          </a:xfrm>
          <a:prstGeom prst="rect">
            <a:avLst/>
          </a:prstGeom>
          <a:noFill/>
        </p:spPr>
        <p:txBody>
          <a:bodyPr wrap="square" rtlCol="0">
            <a:spAutoFit/>
          </a:bodyPr>
          <a:lstStyle/>
          <a:p>
            <a:r>
              <a:rPr lang="en-US" sz="1000" dirty="0" smtClean="0">
                <a:latin typeface="Rockwell"/>
                <a:cs typeface="Rockwell"/>
              </a:rPr>
              <a:t>Q8</a:t>
            </a:r>
            <a:endParaRPr lang="en-US" sz="1000" dirty="0">
              <a:latin typeface="Rockwell"/>
              <a:cs typeface="Rockwell"/>
            </a:endParaRPr>
          </a:p>
        </p:txBody>
      </p:sp>
      <p:graphicFrame>
        <p:nvGraphicFramePr>
          <p:cNvPr id="19" name="Chart 18"/>
          <p:cNvGraphicFramePr/>
          <p:nvPr>
            <p:extLst>
              <p:ext uri="{D42A27DB-BD31-4B8C-83A1-F6EECF244321}">
                <p14:modId xmlns:p14="http://schemas.microsoft.com/office/powerpoint/2010/main" val="3736475397"/>
              </p:ext>
            </p:extLst>
          </p:nvPr>
        </p:nvGraphicFramePr>
        <p:xfrm>
          <a:off x="1" y="802171"/>
          <a:ext cx="8863444" cy="35118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1309473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extBox 11"/>
          <p:cNvSpPr txBox="1"/>
          <p:nvPr/>
        </p:nvSpPr>
        <p:spPr>
          <a:xfrm>
            <a:off x="2781694" y="5514480"/>
            <a:ext cx="2415387" cy="1200328"/>
          </a:xfrm>
          <a:prstGeom prst="rect">
            <a:avLst/>
          </a:prstGeom>
          <a:noFill/>
        </p:spPr>
        <p:txBody>
          <a:bodyPr wrap="square" rtlCol="0">
            <a:spAutoFit/>
          </a:bodyPr>
          <a:lstStyle/>
          <a:p>
            <a:pPr algn="ctr"/>
            <a:r>
              <a:rPr lang="en-US" sz="2400" dirty="0" smtClean="0">
                <a:solidFill>
                  <a:schemeClr val="bg1"/>
                </a:solidFill>
                <a:latin typeface="Rockwell"/>
                <a:cs typeface="Rockwell"/>
              </a:rPr>
              <a:t>Deeper Discovery Interface</a:t>
            </a:r>
            <a:endParaRPr lang="en-US" sz="2400" dirty="0">
              <a:solidFill>
                <a:schemeClr val="bg1"/>
              </a:solidFill>
              <a:latin typeface="Rockwell"/>
              <a:cs typeface="Rockwell"/>
            </a:endParaRPr>
          </a:p>
        </p:txBody>
      </p:sp>
      <p:sp>
        <p:nvSpPr>
          <p:cNvPr id="13" name="Rectangle 12"/>
          <p:cNvSpPr/>
          <p:nvPr/>
        </p:nvSpPr>
        <p:spPr>
          <a:xfrm>
            <a:off x="5431250" y="3319778"/>
            <a:ext cx="1406312" cy="830997"/>
          </a:xfrm>
          <a:prstGeom prst="rect">
            <a:avLst/>
          </a:prstGeom>
        </p:spPr>
        <p:txBody>
          <a:bodyPr wrap="square">
            <a:spAutoFit/>
          </a:bodyPr>
          <a:lstStyle/>
          <a:p>
            <a:pPr algn="ctr"/>
            <a:r>
              <a:rPr lang="en-US" sz="2400" dirty="0" smtClean="0">
                <a:solidFill>
                  <a:schemeClr val="bg1"/>
                </a:solidFill>
                <a:latin typeface="Rockwell"/>
                <a:cs typeface="Rockwell"/>
              </a:rPr>
              <a:t>Quality </a:t>
            </a:r>
          </a:p>
          <a:p>
            <a:pPr algn="ctr"/>
            <a:r>
              <a:rPr lang="en-US" sz="2400" dirty="0" smtClean="0">
                <a:solidFill>
                  <a:schemeClr val="bg1"/>
                </a:solidFill>
                <a:latin typeface="Rockwell"/>
                <a:cs typeface="Rockwell"/>
              </a:rPr>
              <a:t>Control</a:t>
            </a:r>
            <a:endParaRPr lang="en-US" sz="2400" dirty="0">
              <a:solidFill>
                <a:schemeClr val="bg1"/>
              </a:solidFill>
              <a:latin typeface="Rockwell"/>
              <a:cs typeface="Rockwell"/>
            </a:endParaRPr>
          </a:p>
        </p:txBody>
      </p:sp>
      <p:sp>
        <p:nvSpPr>
          <p:cNvPr id="14" name="Rectangle 13"/>
          <p:cNvSpPr/>
          <p:nvPr/>
        </p:nvSpPr>
        <p:spPr>
          <a:xfrm>
            <a:off x="2734683" y="1300815"/>
            <a:ext cx="2611101" cy="1200329"/>
          </a:xfrm>
          <a:prstGeom prst="rect">
            <a:avLst/>
          </a:prstGeom>
        </p:spPr>
        <p:txBody>
          <a:bodyPr wrap="square">
            <a:spAutoFit/>
          </a:bodyPr>
          <a:lstStyle/>
          <a:p>
            <a:pPr algn="ctr"/>
            <a:r>
              <a:rPr lang="en-US" sz="2400" dirty="0" smtClean="0">
                <a:solidFill>
                  <a:schemeClr val="bg1"/>
                </a:solidFill>
                <a:latin typeface="Rockwell"/>
                <a:cs typeface="Rockwell"/>
              </a:rPr>
              <a:t>Analytics &amp; Trend Forecasting</a:t>
            </a:r>
            <a:endParaRPr lang="en-US" sz="2400" dirty="0">
              <a:solidFill>
                <a:schemeClr val="bg1"/>
              </a:solidFill>
              <a:latin typeface="Rockwell"/>
              <a:cs typeface="Rockwell"/>
            </a:endParaRPr>
          </a:p>
        </p:txBody>
      </p:sp>
      <p:sp>
        <p:nvSpPr>
          <p:cNvPr id="15" name="Rectangle 14"/>
          <p:cNvSpPr/>
          <p:nvPr/>
        </p:nvSpPr>
        <p:spPr>
          <a:xfrm>
            <a:off x="644919" y="4086659"/>
            <a:ext cx="1910562" cy="830997"/>
          </a:xfrm>
          <a:prstGeom prst="rect">
            <a:avLst/>
          </a:prstGeom>
        </p:spPr>
        <p:txBody>
          <a:bodyPr wrap="square">
            <a:spAutoFit/>
          </a:bodyPr>
          <a:lstStyle/>
          <a:p>
            <a:pPr algn="ctr"/>
            <a:r>
              <a:rPr lang="en-US" sz="2400" dirty="0" smtClean="0">
                <a:solidFill>
                  <a:schemeClr val="bg1"/>
                </a:solidFill>
                <a:latin typeface="Rockwell"/>
                <a:cs typeface="Rockwell"/>
              </a:rPr>
              <a:t>Connection</a:t>
            </a:r>
          </a:p>
          <a:p>
            <a:pPr algn="ctr"/>
            <a:r>
              <a:rPr lang="en-US" sz="2400" dirty="0" smtClean="0">
                <a:solidFill>
                  <a:schemeClr val="bg1"/>
                </a:solidFill>
                <a:latin typeface="Rockwell"/>
                <a:cs typeface="Rockwell"/>
              </a:rPr>
              <a:t>Interface</a:t>
            </a:r>
            <a:endParaRPr lang="en-US" sz="2400" dirty="0">
              <a:solidFill>
                <a:schemeClr val="bg1"/>
              </a:solidFill>
              <a:latin typeface="Rockwell"/>
              <a:cs typeface="Rockwell"/>
            </a:endParaRPr>
          </a:p>
        </p:txBody>
      </p:sp>
      <p:cxnSp>
        <p:nvCxnSpPr>
          <p:cNvPr id="11" name="Curved Connector 10"/>
          <p:cNvCxnSpPr/>
          <p:nvPr/>
        </p:nvCxnSpPr>
        <p:spPr>
          <a:xfrm flipV="1">
            <a:off x="1600200" y="1556059"/>
            <a:ext cx="6200775" cy="4035880"/>
          </a:xfrm>
          <a:prstGeom prst="curvedConnector3">
            <a:avLst/>
          </a:prstGeom>
          <a:ln w="279400">
            <a:solidFill>
              <a:srgbClr val="FFBE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902219" y="5388709"/>
            <a:ext cx="426720" cy="307777"/>
          </a:xfrm>
          <a:prstGeom prst="rect">
            <a:avLst/>
          </a:prstGeom>
          <a:noFill/>
        </p:spPr>
        <p:txBody>
          <a:bodyPr wrap="none" rtlCol="0">
            <a:spAutoFit/>
          </a:bodyPr>
          <a:lstStyle/>
          <a:p>
            <a:r>
              <a:rPr lang="en-US" sz="1400" dirty="0" smtClean="0">
                <a:latin typeface="Rockwell" panose="02060603020205020403" pitchFamily="18" charset="0"/>
              </a:rPr>
              <a:t>Q1</a:t>
            </a:r>
            <a:endParaRPr lang="en-US" sz="1400" dirty="0">
              <a:latin typeface="Rockwell" panose="02060603020205020403" pitchFamily="18" charset="0"/>
            </a:endParaRPr>
          </a:p>
        </p:txBody>
      </p:sp>
      <p:sp>
        <p:nvSpPr>
          <p:cNvPr id="18" name="TextBox 17"/>
          <p:cNvSpPr txBox="1"/>
          <p:nvPr/>
        </p:nvSpPr>
        <p:spPr>
          <a:xfrm>
            <a:off x="3719112" y="4647941"/>
            <a:ext cx="426720" cy="307777"/>
          </a:xfrm>
          <a:prstGeom prst="rect">
            <a:avLst/>
          </a:prstGeom>
          <a:noFill/>
        </p:spPr>
        <p:txBody>
          <a:bodyPr wrap="none" rtlCol="0">
            <a:spAutoFit/>
          </a:bodyPr>
          <a:lstStyle/>
          <a:p>
            <a:r>
              <a:rPr lang="en-US" sz="1400" dirty="0" smtClean="0">
                <a:latin typeface="Rockwell" panose="02060603020205020403" pitchFamily="18" charset="0"/>
              </a:rPr>
              <a:t>Q2</a:t>
            </a:r>
            <a:endParaRPr lang="en-US" sz="1400" dirty="0">
              <a:latin typeface="Rockwell" panose="02060603020205020403" pitchFamily="18" charset="0"/>
            </a:endParaRPr>
          </a:p>
        </p:txBody>
      </p:sp>
      <p:sp>
        <p:nvSpPr>
          <p:cNvPr id="19" name="TextBox 18"/>
          <p:cNvSpPr txBox="1"/>
          <p:nvPr/>
        </p:nvSpPr>
        <p:spPr>
          <a:xfrm>
            <a:off x="4585387" y="2978693"/>
            <a:ext cx="426720" cy="307777"/>
          </a:xfrm>
          <a:prstGeom prst="rect">
            <a:avLst/>
          </a:prstGeom>
          <a:noFill/>
        </p:spPr>
        <p:txBody>
          <a:bodyPr wrap="none" rtlCol="0">
            <a:spAutoFit/>
          </a:bodyPr>
          <a:lstStyle/>
          <a:p>
            <a:r>
              <a:rPr lang="en-US" sz="1400" dirty="0" smtClean="0">
                <a:latin typeface="Rockwell" panose="02060603020205020403" pitchFamily="18" charset="0"/>
              </a:rPr>
              <a:t>Q3</a:t>
            </a:r>
            <a:endParaRPr lang="en-US" sz="1400" dirty="0">
              <a:latin typeface="Rockwell" panose="02060603020205020403" pitchFamily="18" charset="0"/>
            </a:endParaRPr>
          </a:p>
        </p:txBody>
      </p:sp>
      <p:sp>
        <p:nvSpPr>
          <p:cNvPr id="20" name="TextBox 19"/>
          <p:cNvSpPr txBox="1"/>
          <p:nvPr/>
        </p:nvSpPr>
        <p:spPr>
          <a:xfrm>
            <a:off x="5938717" y="1751933"/>
            <a:ext cx="426720" cy="307777"/>
          </a:xfrm>
          <a:prstGeom prst="rect">
            <a:avLst/>
          </a:prstGeom>
          <a:noFill/>
        </p:spPr>
        <p:txBody>
          <a:bodyPr wrap="none" rtlCol="0">
            <a:spAutoFit/>
          </a:bodyPr>
          <a:lstStyle/>
          <a:p>
            <a:r>
              <a:rPr lang="en-US" sz="1400" dirty="0" smtClean="0">
                <a:latin typeface="Rockwell" panose="02060603020205020403" pitchFamily="18" charset="0"/>
              </a:rPr>
              <a:t>Q4</a:t>
            </a:r>
            <a:endParaRPr lang="en-US" sz="1400" dirty="0">
              <a:latin typeface="Rockwell" panose="02060603020205020403" pitchFamily="18" charset="0"/>
            </a:endParaRPr>
          </a:p>
        </p:txBody>
      </p:sp>
      <p:cxnSp>
        <p:nvCxnSpPr>
          <p:cNvPr id="23" name="Curved Connector 22"/>
          <p:cNvCxnSpPr/>
          <p:nvPr/>
        </p:nvCxnSpPr>
        <p:spPr>
          <a:xfrm rot="16200000" flipH="1">
            <a:off x="4936078" y="3167047"/>
            <a:ext cx="531090" cy="571198"/>
          </a:xfrm>
          <a:prstGeom prst="curvedConnector2">
            <a:avLst/>
          </a:prstGeom>
          <a:ln>
            <a:solidFill>
              <a:srgbClr val="FFBE00"/>
            </a:solidFill>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16200000" flipH="1">
            <a:off x="2581831" y="5563500"/>
            <a:ext cx="531090" cy="571198"/>
          </a:xfrm>
          <a:prstGeom prst="curvedConnector2">
            <a:avLst/>
          </a:prstGeom>
          <a:ln>
            <a:solidFill>
              <a:srgbClr val="FFBE00"/>
            </a:solidFill>
          </a:ln>
        </p:spPr>
        <p:style>
          <a:lnRef idx="2">
            <a:schemeClr val="accent1"/>
          </a:lnRef>
          <a:fillRef idx="0">
            <a:schemeClr val="accent1"/>
          </a:fillRef>
          <a:effectRef idx="1">
            <a:schemeClr val="accent1"/>
          </a:effectRef>
          <a:fontRef idx="minor">
            <a:schemeClr val="tx1"/>
          </a:fontRef>
        </p:style>
      </p:cxnSp>
      <p:cxnSp>
        <p:nvCxnSpPr>
          <p:cNvPr id="25" name="Curved Connector 24"/>
          <p:cNvCxnSpPr/>
          <p:nvPr/>
        </p:nvCxnSpPr>
        <p:spPr>
          <a:xfrm rot="16200000" flipH="1">
            <a:off x="4122719" y="2541377"/>
            <a:ext cx="531090" cy="571198"/>
          </a:xfrm>
          <a:prstGeom prst="curvedConnector2">
            <a:avLst/>
          </a:prstGeom>
          <a:ln>
            <a:solidFill>
              <a:srgbClr val="FFBE00"/>
            </a:solidFill>
          </a:ln>
        </p:spPr>
        <p:style>
          <a:lnRef idx="2">
            <a:schemeClr val="accent1"/>
          </a:lnRef>
          <a:fillRef idx="0">
            <a:schemeClr val="accent1"/>
          </a:fillRef>
          <a:effectRef idx="1">
            <a:schemeClr val="accent1"/>
          </a:effectRef>
          <a:fontRef idx="minor">
            <a:schemeClr val="tx1"/>
          </a:fontRef>
        </p:style>
      </p:cxnSp>
      <p:cxnSp>
        <p:nvCxnSpPr>
          <p:cNvPr id="26" name="Curved Connector 25"/>
          <p:cNvCxnSpPr/>
          <p:nvPr/>
        </p:nvCxnSpPr>
        <p:spPr>
          <a:xfrm rot="16200000" flipH="1">
            <a:off x="1540046" y="4870867"/>
            <a:ext cx="531090" cy="571198"/>
          </a:xfrm>
          <a:prstGeom prst="curvedConnector2">
            <a:avLst/>
          </a:prstGeom>
          <a:ln>
            <a:solidFill>
              <a:srgbClr val="FFBE00"/>
            </a:solidFill>
          </a:ln>
        </p:spPr>
        <p:style>
          <a:lnRef idx="2">
            <a:schemeClr val="accent1"/>
          </a:lnRef>
          <a:fillRef idx="0">
            <a:schemeClr val="accent1"/>
          </a:fillRef>
          <a:effectRef idx="1">
            <a:schemeClr val="accent1"/>
          </a:effectRef>
          <a:fontRef idx="minor">
            <a:schemeClr val="tx1"/>
          </a:fontRef>
        </p:style>
      </p:cxnSp>
      <p:cxnSp>
        <p:nvCxnSpPr>
          <p:cNvPr id="21" name="Curved Connector 20"/>
          <p:cNvCxnSpPr/>
          <p:nvPr/>
        </p:nvCxnSpPr>
        <p:spPr>
          <a:xfrm rot="16200000" flipH="1">
            <a:off x="3310024" y="4136901"/>
            <a:ext cx="531090" cy="571198"/>
          </a:xfrm>
          <a:prstGeom prst="curvedConnector2">
            <a:avLst/>
          </a:prstGeom>
          <a:ln>
            <a:solidFill>
              <a:srgbClr val="FFBE00"/>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740526" y="3449053"/>
            <a:ext cx="184666" cy="369332"/>
          </a:xfrm>
          <a:prstGeom prst="rect">
            <a:avLst/>
          </a:prstGeom>
          <a:noFill/>
        </p:spPr>
        <p:txBody>
          <a:bodyPr wrap="none" rtlCol="0">
            <a:spAutoFit/>
          </a:bodyPr>
          <a:lstStyle/>
          <a:p>
            <a:endParaRPr lang="en-US" dirty="0"/>
          </a:p>
        </p:txBody>
      </p:sp>
      <p:sp>
        <p:nvSpPr>
          <p:cNvPr id="22" name="Rectangle 21"/>
          <p:cNvSpPr/>
          <p:nvPr/>
        </p:nvSpPr>
        <p:spPr>
          <a:xfrm>
            <a:off x="2163196" y="3286470"/>
            <a:ext cx="2253547" cy="830997"/>
          </a:xfrm>
          <a:prstGeom prst="rect">
            <a:avLst/>
          </a:prstGeom>
        </p:spPr>
        <p:txBody>
          <a:bodyPr wrap="square">
            <a:spAutoFit/>
          </a:bodyPr>
          <a:lstStyle/>
          <a:p>
            <a:pPr algn="ctr"/>
            <a:r>
              <a:rPr lang="en-US" sz="2400" dirty="0" smtClean="0">
                <a:solidFill>
                  <a:schemeClr val="bg1"/>
                </a:solidFill>
                <a:latin typeface="Rockwell"/>
                <a:cs typeface="Rockwell"/>
              </a:rPr>
              <a:t>Order Management</a:t>
            </a:r>
            <a:endParaRPr lang="en-US" sz="2400" dirty="0">
              <a:solidFill>
                <a:schemeClr val="bg1"/>
              </a:solidFill>
              <a:latin typeface="Rockwell"/>
              <a:cs typeface="Rockwell"/>
            </a:endParaRPr>
          </a:p>
        </p:txBody>
      </p:sp>
      <p:sp>
        <p:nvSpPr>
          <p:cNvPr id="27" name="Rectangle 26"/>
          <p:cNvSpPr/>
          <p:nvPr/>
        </p:nvSpPr>
        <p:spPr>
          <a:xfrm>
            <a:off x="4697837" y="376478"/>
            <a:ext cx="1910562" cy="830997"/>
          </a:xfrm>
          <a:prstGeom prst="rect">
            <a:avLst/>
          </a:prstGeom>
        </p:spPr>
        <p:txBody>
          <a:bodyPr wrap="square">
            <a:spAutoFit/>
          </a:bodyPr>
          <a:lstStyle/>
          <a:p>
            <a:pPr algn="ctr"/>
            <a:r>
              <a:rPr lang="en-US" sz="2400" dirty="0" smtClean="0">
                <a:solidFill>
                  <a:schemeClr val="bg1"/>
                </a:solidFill>
                <a:latin typeface="Rockwell"/>
                <a:cs typeface="Rockwell"/>
              </a:rPr>
              <a:t>ERP Expansion</a:t>
            </a:r>
            <a:endParaRPr lang="en-US" sz="2400" dirty="0">
              <a:solidFill>
                <a:schemeClr val="bg1"/>
              </a:solidFill>
              <a:latin typeface="Rockwell"/>
              <a:cs typeface="Rockwell"/>
            </a:endParaRPr>
          </a:p>
        </p:txBody>
      </p:sp>
      <p:cxnSp>
        <p:nvCxnSpPr>
          <p:cNvPr id="28" name="Curved Connector 27"/>
          <p:cNvCxnSpPr/>
          <p:nvPr/>
        </p:nvCxnSpPr>
        <p:spPr>
          <a:xfrm rot="16200000" flipH="1">
            <a:off x="5673172" y="1200789"/>
            <a:ext cx="531090" cy="571198"/>
          </a:xfrm>
          <a:prstGeom prst="curvedConnector2">
            <a:avLst/>
          </a:prstGeom>
          <a:ln>
            <a:solidFill>
              <a:srgbClr val="FFBE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27031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05826"/>
            <a:ext cx="9144000" cy="2220124"/>
          </a:xfrm>
          <a:ln>
            <a:noFill/>
          </a:ln>
          <a:effectLst>
            <a:glow rad="101600">
              <a:schemeClr val="bg1">
                <a:alpha val="75000"/>
              </a:schemeClr>
            </a:glow>
          </a:effectLst>
          <a:scene3d>
            <a:camera prst="orthographicFront"/>
            <a:lightRig rig="threePt" dir="t"/>
          </a:scene3d>
          <a:sp3d>
            <a:bevelB/>
          </a:sp3d>
        </p:spPr>
        <p:txBody>
          <a:bodyPr>
            <a:noAutofit/>
          </a:bodyPr>
          <a:lstStyle/>
          <a:p>
            <a:r>
              <a:rPr lang="en-US" sz="7200" dirty="0" smtClean="0">
                <a:solidFill>
                  <a:schemeClr val="bg1"/>
                </a:solidFill>
                <a:uFill>
                  <a:solidFill>
                    <a:schemeClr val="accent2"/>
                  </a:solidFill>
                </a:uFill>
                <a:latin typeface="Rockwell"/>
                <a:cs typeface="Rockwell"/>
              </a:rPr>
              <a:t>Building a Bridge</a:t>
            </a:r>
            <a:endParaRPr lang="en-US" sz="7200" dirty="0">
              <a:solidFill>
                <a:schemeClr val="bg1"/>
              </a:solidFill>
              <a:uFill>
                <a:solidFill>
                  <a:schemeClr val="accent2"/>
                </a:solidFill>
              </a:uFill>
              <a:latin typeface="Rockwell"/>
              <a:cs typeface="Rockwell"/>
            </a:endParaRPr>
          </a:p>
        </p:txBody>
      </p:sp>
      <p:cxnSp>
        <p:nvCxnSpPr>
          <p:cNvPr id="7" name="Straight Connector 6"/>
          <p:cNvCxnSpPr/>
          <p:nvPr/>
        </p:nvCxnSpPr>
        <p:spPr>
          <a:xfrm>
            <a:off x="1371599" y="4563187"/>
            <a:ext cx="64008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1371599" y="2222413"/>
            <a:ext cx="64008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116617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75178" y="1941659"/>
            <a:ext cx="5816300" cy="1304364"/>
          </a:xfrm>
          <a:ln>
            <a:noFill/>
          </a:ln>
          <a:effectLst>
            <a:glow rad="101600">
              <a:schemeClr val="bg1">
                <a:alpha val="75000"/>
              </a:schemeClr>
            </a:glow>
          </a:effectLst>
          <a:scene3d>
            <a:camera prst="orthographicFront"/>
            <a:lightRig rig="threePt" dir="t"/>
          </a:scene3d>
          <a:sp3d>
            <a:bevelB/>
          </a:sp3d>
        </p:spPr>
        <p:txBody>
          <a:bodyPr>
            <a:noAutofit/>
          </a:bodyPr>
          <a:lstStyle/>
          <a:p>
            <a:r>
              <a:rPr lang="en-US" sz="8400" dirty="0" smtClean="0">
                <a:solidFill>
                  <a:schemeClr val="bg1"/>
                </a:solidFill>
                <a:uFill>
                  <a:solidFill>
                    <a:schemeClr val="accent2"/>
                  </a:solidFill>
                </a:uFill>
                <a:latin typeface="Rockwell"/>
                <a:cs typeface="Rockwell"/>
              </a:rPr>
              <a:t>Thank you</a:t>
            </a:r>
            <a:endParaRPr lang="en-US" sz="8400" dirty="0">
              <a:solidFill>
                <a:schemeClr val="bg1"/>
              </a:solidFill>
              <a:uFill>
                <a:solidFill>
                  <a:schemeClr val="accent2"/>
                </a:solidFill>
              </a:uFill>
              <a:latin typeface="Rockwell"/>
              <a:cs typeface="Rockwell"/>
            </a:endParaRPr>
          </a:p>
        </p:txBody>
      </p:sp>
      <p:cxnSp>
        <p:nvCxnSpPr>
          <p:cNvPr id="7" name="Straight Connector 6"/>
          <p:cNvCxnSpPr/>
          <p:nvPr/>
        </p:nvCxnSpPr>
        <p:spPr>
          <a:xfrm>
            <a:off x="2386600" y="3700196"/>
            <a:ext cx="4611443"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pic>
        <p:nvPicPr>
          <p:cNvPr id="8" name="Picture 7" descr="thimble_logo.png"/>
          <p:cNvPicPr>
            <a:picLocks noChangeAspect="1"/>
          </p:cNvPicPr>
          <p:nvPr/>
        </p:nvPicPr>
        <p:blipFill>
          <a:blip r:embed="rId2">
            <a:duotone>
              <a:prstClr val="black"/>
              <a:srgbClr val="000000">
                <a:tint val="45000"/>
                <a:satMod val="40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4159894" y="4309505"/>
            <a:ext cx="830286" cy="830286"/>
          </a:xfrm>
          <a:prstGeom prst="rect">
            <a:avLst/>
          </a:prstGeom>
        </p:spPr>
      </p:pic>
    </p:spTree>
    <p:extLst>
      <p:ext uri="{BB962C8B-B14F-4D97-AF65-F5344CB8AC3E}">
        <p14:creationId xmlns:p14="http://schemas.microsoft.com/office/powerpoint/2010/main" val="26729774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579418" y="1199905"/>
            <a:ext cx="5982855" cy="4154983"/>
          </a:xfrm>
          <a:prstGeom prst="rect">
            <a:avLst/>
          </a:prstGeom>
          <a:noFill/>
        </p:spPr>
        <p:txBody>
          <a:bodyPr wrap="square" rtlCol="0">
            <a:spAutoFit/>
          </a:bodyPr>
          <a:lstStyle/>
          <a:p>
            <a:pPr algn="ctr"/>
            <a:r>
              <a:rPr lang="en-US" sz="7200" dirty="0">
                <a:solidFill>
                  <a:srgbClr val="FFFFFF"/>
                </a:solidFill>
                <a:latin typeface="Rockwell"/>
                <a:cs typeface="Rockwell"/>
              </a:rPr>
              <a:t>o</a:t>
            </a:r>
            <a:r>
              <a:rPr lang="en-US" sz="7200" dirty="0" smtClean="0">
                <a:solidFill>
                  <a:srgbClr val="FFFFFF"/>
                </a:solidFill>
                <a:latin typeface="Rockwell"/>
                <a:cs typeface="Rockwell"/>
              </a:rPr>
              <a:t>ne </a:t>
            </a:r>
          </a:p>
          <a:p>
            <a:pPr algn="ctr"/>
            <a:r>
              <a:rPr lang="en-US" sz="12000" dirty="0" smtClean="0">
                <a:solidFill>
                  <a:srgbClr val="FFBE00"/>
                </a:solidFill>
                <a:latin typeface="Rockwell"/>
                <a:cs typeface="Rockwell"/>
              </a:rPr>
              <a:t>COLOR</a:t>
            </a:r>
            <a:r>
              <a:rPr lang="en-US" sz="12000" dirty="0" smtClean="0">
                <a:solidFill>
                  <a:srgbClr val="C4BD97"/>
                </a:solidFill>
                <a:latin typeface="Rockwell"/>
                <a:cs typeface="Rockwell"/>
              </a:rPr>
              <a:t> </a:t>
            </a:r>
          </a:p>
          <a:p>
            <a:pPr algn="ctr"/>
            <a:r>
              <a:rPr lang="en-US" sz="7200" dirty="0" smtClean="0">
                <a:solidFill>
                  <a:srgbClr val="FFFFFF"/>
                </a:solidFill>
                <a:latin typeface="Rockwell"/>
                <a:cs typeface="Rockwell"/>
              </a:rPr>
              <a:t>scheme</a:t>
            </a:r>
            <a:endParaRPr lang="en-US" sz="7200" dirty="0">
              <a:solidFill>
                <a:srgbClr val="FFFFFF"/>
              </a:solidFill>
              <a:latin typeface="Rockwell"/>
              <a:cs typeface="Rockwell"/>
            </a:endParaRPr>
          </a:p>
        </p:txBody>
      </p:sp>
    </p:spTree>
    <p:extLst>
      <p:ext uri="{BB962C8B-B14F-4D97-AF65-F5344CB8AC3E}">
        <p14:creationId xmlns:p14="http://schemas.microsoft.com/office/powerpoint/2010/main" val="119009233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pSp>
        <p:nvGrpSpPr>
          <p:cNvPr id="40" name="Shape 129"/>
          <p:cNvGrpSpPr/>
          <p:nvPr/>
        </p:nvGrpSpPr>
        <p:grpSpPr>
          <a:xfrm>
            <a:off x="2191413" y="1176682"/>
            <a:ext cx="4502357" cy="4399466"/>
            <a:chOff x="1347731" y="1038267"/>
            <a:chExt cx="6003142" cy="5865955"/>
          </a:xfrm>
        </p:grpSpPr>
        <p:sp>
          <p:nvSpPr>
            <p:cNvPr id="41" name="Shape 130"/>
            <p:cNvSpPr/>
            <p:nvPr/>
          </p:nvSpPr>
          <p:spPr>
            <a:xfrm>
              <a:off x="3497346" y="3114638"/>
              <a:ext cx="1733699" cy="1733699"/>
            </a:xfrm>
            <a:prstGeom prst="ellipse">
              <a:avLst/>
            </a:prstGeom>
            <a:noFill/>
            <a:ln w="101600" cap="flat" cmpd="sng">
              <a:solidFill>
                <a:srgbClr val="74BC56"/>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baseline="0">
                <a:solidFill>
                  <a:schemeClr val="lt1"/>
                </a:solidFill>
                <a:latin typeface="Calibri"/>
                <a:ea typeface="Calibri"/>
                <a:cs typeface="Calibri"/>
                <a:sym typeface="Calibri"/>
              </a:endParaRPr>
            </a:p>
          </p:txBody>
        </p:sp>
        <p:sp>
          <p:nvSpPr>
            <p:cNvPr id="42" name="Shape 131"/>
            <p:cNvSpPr/>
            <p:nvPr/>
          </p:nvSpPr>
          <p:spPr>
            <a:xfrm rot="1801764">
              <a:off x="3360607" y="3627969"/>
              <a:ext cx="3786559" cy="1807889"/>
            </a:xfrm>
            <a:custGeom>
              <a:avLst/>
              <a:gdLst/>
              <a:ahLst/>
              <a:cxnLst/>
              <a:rect l="0" t="0" r="0" b="0"/>
              <a:pathLst>
                <a:path w="3789925" h="1809496" extrusionOk="0">
                  <a:moveTo>
                    <a:pt x="3789794" y="1195111"/>
                  </a:moveTo>
                  <a:cubicBezTo>
                    <a:pt x="3809952" y="1976256"/>
                    <a:pt x="1498490" y="1809975"/>
                    <a:pt x="866858" y="1759576"/>
                  </a:cubicBezTo>
                  <a:cubicBezTo>
                    <a:pt x="235226" y="1709177"/>
                    <a:pt x="0" y="1371470"/>
                    <a:pt x="0" y="892718"/>
                  </a:cubicBezTo>
                  <a:cubicBezTo>
                    <a:pt x="0" y="413966"/>
                    <a:pt x="236784" y="64379"/>
                    <a:pt x="866858" y="25860"/>
                  </a:cubicBezTo>
                  <a:cubicBezTo>
                    <a:pt x="1496932" y="-12659"/>
                    <a:pt x="3699085" y="-110181"/>
                    <a:pt x="3780446" y="661606"/>
                  </a:cubicBezTo>
                  <a:lnTo>
                    <a:pt x="3789794" y="1195111"/>
                  </a:lnTo>
                  <a:close/>
                </a:path>
              </a:pathLst>
            </a:custGeom>
            <a:noFill/>
            <a:ln w="50800" cap="flat" cmpd="sng">
              <a:solidFill>
                <a:srgbClr val="74BC56"/>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baseline="0">
                <a:solidFill>
                  <a:schemeClr val="lt1"/>
                </a:solidFill>
                <a:latin typeface="Calibri"/>
                <a:ea typeface="Calibri"/>
                <a:cs typeface="Calibri"/>
                <a:sym typeface="Calibri"/>
              </a:endParaRPr>
            </a:p>
          </p:txBody>
        </p:sp>
        <p:sp>
          <p:nvSpPr>
            <p:cNvPr id="43" name="Shape 132"/>
            <p:cNvSpPr/>
            <p:nvPr/>
          </p:nvSpPr>
          <p:spPr>
            <a:xfrm rot="5400000">
              <a:off x="2466814" y="4104512"/>
              <a:ext cx="3789924" cy="1809495"/>
            </a:xfrm>
            <a:custGeom>
              <a:avLst/>
              <a:gdLst/>
              <a:ahLst/>
              <a:cxnLst/>
              <a:rect l="0" t="0" r="0" b="0"/>
              <a:pathLst>
                <a:path w="3789925" h="1809496" extrusionOk="0">
                  <a:moveTo>
                    <a:pt x="3789794" y="1195111"/>
                  </a:moveTo>
                  <a:cubicBezTo>
                    <a:pt x="3809952" y="1976256"/>
                    <a:pt x="1498490" y="1809975"/>
                    <a:pt x="866858" y="1759576"/>
                  </a:cubicBezTo>
                  <a:cubicBezTo>
                    <a:pt x="235226" y="1709177"/>
                    <a:pt x="0" y="1371470"/>
                    <a:pt x="0" y="892718"/>
                  </a:cubicBezTo>
                  <a:cubicBezTo>
                    <a:pt x="0" y="413966"/>
                    <a:pt x="236784" y="64379"/>
                    <a:pt x="866858" y="25860"/>
                  </a:cubicBezTo>
                  <a:cubicBezTo>
                    <a:pt x="1496932" y="-12659"/>
                    <a:pt x="3699085" y="-110181"/>
                    <a:pt x="3780446" y="661606"/>
                  </a:cubicBezTo>
                  <a:lnTo>
                    <a:pt x="3789794" y="1195111"/>
                  </a:lnTo>
                  <a:close/>
                </a:path>
              </a:pathLst>
            </a:custGeom>
            <a:noFill/>
            <a:ln w="50800" cap="flat" cmpd="sng">
              <a:solidFill>
                <a:srgbClr val="74BC56"/>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baseline="0">
                <a:solidFill>
                  <a:schemeClr val="lt1"/>
                </a:solidFill>
                <a:latin typeface="Calibri"/>
                <a:ea typeface="Calibri"/>
                <a:cs typeface="Calibri"/>
                <a:sym typeface="Calibri"/>
              </a:endParaRPr>
            </a:p>
          </p:txBody>
        </p:sp>
        <p:sp>
          <p:nvSpPr>
            <p:cNvPr id="44" name="Shape 133"/>
            <p:cNvSpPr/>
            <p:nvPr/>
          </p:nvSpPr>
          <p:spPr>
            <a:xfrm rot="9009977">
              <a:off x="1546701" y="3578413"/>
              <a:ext cx="3790043" cy="1809552"/>
            </a:xfrm>
            <a:custGeom>
              <a:avLst/>
              <a:gdLst/>
              <a:ahLst/>
              <a:cxnLst/>
              <a:rect l="0" t="0" r="0" b="0"/>
              <a:pathLst>
                <a:path w="3789925" h="1809496" extrusionOk="0">
                  <a:moveTo>
                    <a:pt x="3789794" y="1195111"/>
                  </a:moveTo>
                  <a:cubicBezTo>
                    <a:pt x="3809952" y="1976256"/>
                    <a:pt x="1498490" y="1809975"/>
                    <a:pt x="866858" y="1759576"/>
                  </a:cubicBezTo>
                  <a:cubicBezTo>
                    <a:pt x="235226" y="1709177"/>
                    <a:pt x="0" y="1371470"/>
                    <a:pt x="0" y="892718"/>
                  </a:cubicBezTo>
                  <a:cubicBezTo>
                    <a:pt x="0" y="413966"/>
                    <a:pt x="236784" y="64379"/>
                    <a:pt x="866858" y="25860"/>
                  </a:cubicBezTo>
                  <a:cubicBezTo>
                    <a:pt x="1496932" y="-12659"/>
                    <a:pt x="3699085" y="-110181"/>
                    <a:pt x="3780446" y="661606"/>
                  </a:cubicBezTo>
                  <a:lnTo>
                    <a:pt x="3789794" y="1195111"/>
                  </a:lnTo>
                  <a:close/>
                </a:path>
              </a:pathLst>
            </a:custGeom>
            <a:noFill/>
            <a:ln w="50800" cap="flat" cmpd="sng">
              <a:solidFill>
                <a:srgbClr val="74BC56"/>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baseline="0">
                <a:solidFill>
                  <a:schemeClr val="lt1"/>
                </a:solidFill>
                <a:latin typeface="Calibri"/>
                <a:ea typeface="Calibri"/>
                <a:cs typeface="Calibri"/>
                <a:sym typeface="Calibri"/>
              </a:endParaRPr>
            </a:p>
          </p:txBody>
        </p:sp>
        <p:sp>
          <p:nvSpPr>
            <p:cNvPr id="45" name="Shape 134"/>
            <p:cNvSpPr/>
            <p:nvPr/>
          </p:nvSpPr>
          <p:spPr>
            <a:xfrm rot="-9009977">
              <a:off x="1569563" y="2545345"/>
              <a:ext cx="3790043" cy="1809552"/>
            </a:xfrm>
            <a:custGeom>
              <a:avLst/>
              <a:gdLst/>
              <a:ahLst/>
              <a:cxnLst/>
              <a:rect l="0" t="0" r="0" b="0"/>
              <a:pathLst>
                <a:path w="3789925" h="1809496" extrusionOk="0">
                  <a:moveTo>
                    <a:pt x="3789794" y="1195111"/>
                  </a:moveTo>
                  <a:cubicBezTo>
                    <a:pt x="3809952" y="1976256"/>
                    <a:pt x="1498490" y="1809975"/>
                    <a:pt x="866858" y="1759576"/>
                  </a:cubicBezTo>
                  <a:cubicBezTo>
                    <a:pt x="235226" y="1709177"/>
                    <a:pt x="0" y="1371470"/>
                    <a:pt x="0" y="892718"/>
                  </a:cubicBezTo>
                  <a:cubicBezTo>
                    <a:pt x="0" y="413966"/>
                    <a:pt x="236784" y="64379"/>
                    <a:pt x="866858" y="25860"/>
                  </a:cubicBezTo>
                  <a:cubicBezTo>
                    <a:pt x="1496932" y="-12659"/>
                    <a:pt x="3699085" y="-110181"/>
                    <a:pt x="3780446" y="661606"/>
                  </a:cubicBezTo>
                  <a:lnTo>
                    <a:pt x="3789794" y="1195111"/>
                  </a:lnTo>
                  <a:close/>
                </a:path>
              </a:pathLst>
            </a:custGeom>
            <a:noFill/>
            <a:ln w="50800" cap="flat" cmpd="sng">
              <a:solidFill>
                <a:srgbClr val="74BC56"/>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baseline="0">
                <a:solidFill>
                  <a:schemeClr val="lt1"/>
                </a:solidFill>
                <a:latin typeface="Calibri"/>
                <a:ea typeface="Calibri"/>
                <a:cs typeface="Calibri"/>
                <a:sym typeface="Calibri"/>
              </a:endParaRPr>
            </a:p>
          </p:txBody>
        </p:sp>
        <p:sp>
          <p:nvSpPr>
            <p:cNvPr id="46" name="Shape 135"/>
            <p:cNvSpPr/>
            <p:nvPr/>
          </p:nvSpPr>
          <p:spPr>
            <a:xfrm rot="-5400000">
              <a:off x="2476894" y="2028482"/>
              <a:ext cx="3789924" cy="1809495"/>
            </a:xfrm>
            <a:custGeom>
              <a:avLst/>
              <a:gdLst/>
              <a:ahLst/>
              <a:cxnLst/>
              <a:rect l="0" t="0" r="0" b="0"/>
              <a:pathLst>
                <a:path w="3789925" h="1809496" extrusionOk="0">
                  <a:moveTo>
                    <a:pt x="3789794" y="1195111"/>
                  </a:moveTo>
                  <a:cubicBezTo>
                    <a:pt x="3809952" y="1976256"/>
                    <a:pt x="1498490" y="1809975"/>
                    <a:pt x="866858" y="1759576"/>
                  </a:cubicBezTo>
                  <a:cubicBezTo>
                    <a:pt x="235226" y="1709177"/>
                    <a:pt x="0" y="1371470"/>
                    <a:pt x="0" y="892718"/>
                  </a:cubicBezTo>
                  <a:cubicBezTo>
                    <a:pt x="0" y="413966"/>
                    <a:pt x="236784" y="64379"/>
                    <a:pt x="866858" y="25860"/>
                  </a:cubicBezTo>
                  <a:cubicBezTo>
                    <a:pt x="1496932" y="-12659"/>
                    <a:pt x="3699085" y="-110181"/>
                    <a:pt x="3780446" y="661606"/>
                  </a:cubicBezTo>
                  <a:lnTo>
                    <a:pt x="3789794" y="1195111"/>
                  </a:lnTo>
                  <a:close/>
                </a:path>
              </a:pathLst>
            </a:custGeom>
            <a:noFill/>
            <a:ln w="50800" cap="flat" cmpd="sng">
              <a:solidFill>
                <a:srgbClr val="74BC56"/>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baseline="0">
                <a:solidFill>
                  <a:schemeClr val="lt1"/>
                </a:solidFill>
                <a:latin typeface="Calibri"/>
                <a:ea typeface="Calibri"/>
                <a:cs typeface="Calibri"/>
                <a:sym typeface="Calibri"/>
              </a:endParaRPr>
            </a:p>
          </p:txBody>
        </p:sp>
        <p:sp>
          <p:nvSpPr>
            <p:cNvPr id="47" name="Shape 136"/>
            <p:cNvSpPr/>
            <p:nvPr/>
          </p:nvSpPr>
          <p:spPr>
            <a:xfrm rot="-1809202">
              <a:off x="3361440" y="2545994"/>
              <a:ext cx="3791310" cy="1810157"/>
            </a:xfrm>
            <a:custGeom>
              <a:avLst/>
              <a:gdLst/>
              <a:ahLst/>
              <a:cxnLst/>
              <a:rect l="0" t="0" r="0" b="0"/>
              <a:pathLst>
                <a:path w="3789925" h="1809496" extrusionOk="0">
                  <a:moveTo>
                    <a:pt x="3789794" y="1195111"/>
                  </a:moveTo>
                  <a:cubicBezTo>
                    <a:pt x="3809952" y="1976256"/>
                    <a:pt x="1498490" y="1809975"/>
                    <a:pt x="866858" y="1759576"/>
                  </a:cubicBezTo>
                  <a:cubicBezTo>
                    <a:pt x="235226" y="1709177"/>
                    <a:pt x="0" y="1371470"/>
                    <a:pt x="0" y="892718"/>
                  </a:cubicBezTo>
                  <a:cubicBezTo>
                    <a:pt x="0" y="413966"/>
                    <a:pt x="236784" y="64379"/>
                    <a:pt x="866858" y="25860"/>
                  </a:cubicBezTo>
                  <a:cubicBezTo>
                    <a:pt x="1496932" y="-12659"/>
                    <a:pt x="3699085" y="-110181"/>
                    <a:pt x="3780446" y="661606"/>
                  </a:cubicBezTo>
                  <a:lnTo>
                    <a:pt x="3789794" y="1195111"/>
                  </a:lnTo>
                  <a:close/>
                </a:path>
              </a:pathLst>
            </a:custGeom>
            <a:noFill/>
            <a:ln w="50800" cap="flat" cmpd="sng">
              <a:solidFill>
                <a:srgbClr val="74BC56"/>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baseline="0">
                <a:solidFill>
                  <a:schemeClr val="lt1"/>
                </a:solidFill>
                <a:latin typeface="Calibri"/>
                <a:ea typeface="Calibri"/>
                <a:cs typeface="Calibri"/>
                <a:sym typeface="Calibri"/>
              </a:endParaRPr>
            </a:p>
          </p:txBody>
        </p:sp>
      </p:grpSp>
      <p:sp>
        <p:nvSpPr>
          <p:cNvPr id="48" name="Shape 137"/>
          <p:cNvSpPr txBox="1"/>
          <p:nvPr/>
        </p:nvSpPr>
        <p:spPr>
          <a:xfrm>
            <a:off x="3457901" y="897004"/>
            <a:ext cx="2144999" cy="2768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0" i="0" u="none" strike="noStrike" cap="none" baseline="0">
                <a:solidFill>
                  <a:schemeClr val="dk1"/>
                </a:solidFill>
                <a:latin typeface="Calibri"/>
                <a:ea typeface="Calibri"/>
                <a:cs typeface="Calibri"/>
                <a:sym typeface="Calibri"/>
              </a:rPr>
              <a:t>B2B wholesale platforms</a:t>
            </a:r>
          </a:p>
        </p:txBody>
      </p:sp>
      <p:sp>
        <p:nvSpPr>
          <p:cNvPr id="49" name="Shape 138"/>
          <p:cNvSpPr txBox="1"/>
          <p:nvPr/>
        </p:nvSpPr>
        <p:spPr>
          <a:xfrm>
            <a:off x="6360388" y="1981936"/>
            <a:ext cx="1902599" cy="2768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0" i="0" u="none" strike="noStrike" cap="none" baseline="0">
                <a:solidFill>
                  <a:schemeClr val="dk1"/>
                </a:solidFill>
                <a:latin typeface="Calibri"/>
                <a:ea typeface="Calibri"/>
                <a:cs typeface="Calibri"/>
                <a:sym typeface="Calibri"/>
              </a:rPr>
              <a:t>Portfolio Websites</a:t>
            </a:r>
          </a:p>
        </p:txBody>
      </p:sp>
      <p:sp>
        <p:nvSpPr>
          <p:cNvPr id="50" name="Shape 139"/>
          <p:cNvSpPr txBox="1"/>
          <p:nvPr/>
        </p:nvSpPr>
        <p:spPr>
          <a:xfrm>
            <a:off x="6360388" y="4444150"/>
            <a:ext cx="1415100" cy="2768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0" i="0" u="none" strike="noStrike" cap="none" baseline="0">
                <a:solidFill>
                  <a:schemeClr val="dk1"/>
                </a:solidFill>
                <a:latin typeface="Calibri"/>
                <a:ea typeface="Calibri"/>
                <a:cs typeface="Calibri"/>
                <a:sym typeface="Calibri"/>
              </a:rPr>
              <a:t>Websites builders</a:t>
            </a:r>
          </a:p>
        </p:txBody>
      </p:sp>
      <p:sp>
        <p:nvSpPr>
          <p:cNvPr id="51" name="Shape 140"/>
          <p:cNvSpPr txBox="1"/>
          <p:nvPr/>
        </p:nvSpPr>
        <p:spPr>
          <a:xfrm>
            <a:off x="3706679" y="5569536"/>
            <a:ext cx="1415100" cy="2768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0" i="0" u="none" strike="noStrike" cap="none" baseline="0">
                <a:solidFill>
                  <a:schemeClr val="dk1"/>
                </a:solidFill>
                <a:latin typeface="Calibri"/>
                <a:ea typeface="Calibri"/>
                <a:cs typeface="Calibri"/>
                <a:sym typeface="Calibri"/>
              </a:rPr>
              <a:t>Fashion Agencies</a:t>
            </a:r>
          </a:p>
        </p:txBody>
      </p:sp>
      <p:sp>
        <p:nvSpPr>
          <p:cNvPr id="52" name="Shape 141"/>
          <p:cNvSpPr txBox="1"/>
          <p:nvPr/>
        </p:nvSpPr>
        <p:spPr>
          <a:xfrm>
            <a:off x="1565013" y="4350918"/>
            <a:ext cx="1006799" cy="2768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0" i="0" u="none" strike="noStrike" cap="none" baseline="0">
                <a:solidFill>
                  <a:schemeClr val="dk1"/>
                </a:solidFill>
                <a:latin typeface="Calibri"/>
                <a:ea typeface="Calibri"/>
                <a:cs typeface="Calibri"/>
                <a:sym typeface="Calibri"/>
              </a:rPr>
              <a:t>Tradeshows</a:t>
            </a:r>
          </a:p>
        </p:txBody>
      </p:sp>
      <p:sp>
        <p:nvSpPr>
          <p:cNvPr id="53" name="Shape 142"/>
          <p:cNvSpPr txBox="1"/>
          <p:nvPr/>
        </p:nvSpPr>
        <p:spPr>
          <a:xfrm>
            <a:off x="1565014" y="1974928"/>
            <a:ext cx="1235399" cy="2768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0" i="0" u="none" strike="noStrike" cap="none" baseline="0">
                <a:solidFill>
                  <a:schemeClr val="dk1"/>
                </a:solidFill>
                <a:latin typeface="Calibri"/>
                <a:ea typeface="Calibri"/>
                <a:cs typeface="Calibri"/>
                <a:sym typeface="Calibri"/>
              </a:rPr>
              <a:t>Fashion Reps</a:t>
            </a:r>
          </a:p>
        </p:txBody>
      </p:sp>
      <p:sp>
        <p:nvSpPr>
          <p:cNvPr id="54" name="Shape 143"/>
          <p:cNvSpPr txBox="1"/>
          <p:nvPr/>
        </p:nvSpPr>
        <p:spPr>
          <a:xfrm>
            <a:off x="4116879" y="3245603"/>
            <a:ext cx="751800" cy="2768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0" i="0" u="none" strike="noStrike" cap="none" baseline="0">
                <a:solidFill>
                  <a:schemeClr val="dk1"/>
                </a:solidFill>
                <a:latin typeface="Calibri"/>
                <a:ea typeface="Calibri"/>
                <a:cs typeface="Calibri"/>
                <a:sym typeface="Calibri"/>
              </a:rPr>
              <a:t>Thimble</a:t>
            </a:r>
          </a:p>
        </p:txBody>
      </p:sp>
      <p:pic>
        <p:nvPicPr>
          <p:cNvPr id="55" name="Shape 144"/>
          <p:cNvPicPr preferRelativeResize="0"/>
          <p:nvPr/>
        </p:nvPicPr>
        <p:blipFill rotWithShape="1">
          <a:blip r:embed="rId3">
            <a:alphaModFix/>
          </a:blip>
          <a:srcRect/>
          <a:stretch/>
        </p:blipFill>
        <p:spPr>
          <a:xfrm>
            <a:off x="5482498" y="2149366"/>
            <a:ext cx="548999" cy="109499"/>
          </a:xfrm>
          <a:prstGeom prst="rect">
            <a:avLst/>
          </a:prstGeom>
          <a:noFill/>
          <a:ln>
            <a:noFill/>
          </a:ln>
        </p:spPr>
      </p:pic>
      <p:pic>
        <p:nvPicPr>
          <p:cNvPr id="56" name="Shape 145"/>
          <p:cNvPicPr preferRelativeResize="0"/>
          <p:nvPr/>
        </p:nvPicPr>
        <p:blipFill rotWithShape="1">
          <a:blip r:embed="rId4">
            <a:alphaModFix/>
          </a:blip>
          <a:srcRect/>
          <a:stretch/>
        </p:blipFill>
        <p:spPr>
          <a:xfrm>
            <a:off x="5809374" y="2300595"/>
            <a:ext cx="409199" cy="287100"/>
          </a:xfrm>
          <a:prstGeom prst="rect">
            <a:avLst/>
          </a:prstGeom>
          <a:noFill/>
          <a:ln>
            <a:noFill/>
          </a:ln>
        </p:spPr>
      </p:pic>
      <p:pic>
        <p:nvPicPr>
          <p:cNvPr id="57" name="Shape 146"/>
          <p:cNvPicPr preferRelativeResize="0"/>
          <p:nvPr/>
        </p:nvPicPr>
        <p:blipFill rotWithShape="1">
          <a:blip r:embed="rId5">
            <a:alphaModFix/>
          </a:blip>
          <a:srcRect/>
          <a:stretch/>
        </p:blipFill>
        <p:spPr>
          <a:xfrm>
            <a:off x="4586985" y="1351557"/>
            <a:ext cx="304799" cy="304799"/>
          </a:xfrm>
          <a:prstGeom prst="rect">
            <a:avLst/>
          </a:prstGeom>
          <a:noFill/>
          <a:ln>
            <a:noFill/>
          </a:ln>
        </p:spPr>
      </p:pic>
      <p:pic>
        <p:nvPicPr>
          <p:cNvPr id="58" name="Shape 147"/>
          <p:cNvPicPr preferRelativeResize="0"/>
          <p:nvPr/>
        </p:nvPicPr>
        <p:blipFill rotWithShape="1">
          <a:blip r:embed="rId6">
            <a:alphaModFix/>
          </a:blip>
          <a:srcRect/>
          <a:stretch/>
        </p:blipFill>
        <p:spPr>
          <a:xfrm>
            <a:off x="2549458" y="4077269"/>
            <a:ext cx="653999" cy="233099"/>
          </a:xfrm>
          <a:prstGeom prst="rect">
            <a:avLst/>
          </a:prstGeom>
          <a:noFill/>
          <a:ln>
            <a:noFill/>
          </a:ln>
        </p:spPr>
      </p:pic>
      <p:pic>
        <p:nvPicPr>
          <p:cNvPr id="59" name="Shape 148"/>
          <p:cNvPicPr preferRelativeResize="0"/>
          <p:nvPr/>
        </p:nvPicPr>
        <p:blipFill rotWithShape="1">
          <a:blip r:embed="rId7">
            <a:alphaModFix/>
          </a:blip>
          <a:srcRect/>
          <a:stretch/>
        </p:blipFill>
        <p:spPr>
          <a:xfrm>
            <a:off x="4081389" y="2221781"/>
            <a:ext cx="739199" cy="94199"/>
          </a:xfrm>
          <a:prstGeom prst="rect">
            <a:avLst/>
          </a:prstGeom>
          <a:noFill/>
          <a:ln>
            <a:noFill/>
          </a:ln>
        </p:spPr>
      </p:pic>
      <p:pic>
        <p:nvPicPr>
          <p:cNvPr id="60" name="Shape 149"/>
          <p:cNvPicPr preferRelativeResize="0"/>
          <p:nvPr/>
        </p:nvPicPr>
        <p:blipFill rotWithShape="1">
          <a:blip r:embed="rId8">
            <a:alphaModFix/>
          </a:blip>
          <a:srcRect/>
          <a:stretch/>
        </p:blipFill>
        <p:spPr>
          <a:xfrm>
            <a:off x="5185520" y="3820826"/>
            <a:ext cx="757200" cy="642900"/>
          </a:xfrm>
          <a:prstGeom prst="rect">
            <a:avLst/>
          </a:prstGeom>
          <a:noFill/>
          <a:ln>
            <a:noFill/>
          </a:ln>
        </p:spPr>
      </p:pic>
      <p:pic>
        <p:nvPicPr>
          <p:cNvPr id="61" name="Shape 150"/>
          <p:cNvPicPr preferRelativeResize="0"/>
          <p:nvPr/>
        </p:nvPicPr>
        <p:blipFill rotWithShape="1">
          <a:blip r:embed="rId9">
            <a:alphaModFix/>
          </a:blip>
          <a:srcRect/>
          <a:stretch/>
        </p:blipFill>
        <p:spPr>
          <a:xfrm>
            <a:off x="5422690" y="4494853"/>
            <a:ext cx="735899" cy="185700"/>
          </a:xfrm>
          <a:prstGeom prst="rect">
            <a:avLst/>
          </a:prstGeom>
          <a:noFill/>
          <a:ln>
            <a:noFill/>
          </a:ln>
        </p:spPr>
      </p:pic>
      <p:pic>
        <p:nvPicPr>
          <p:cNvPr id="62" name="Shape 151"/>
          <p:cNvPicPr preferRelativeResize="0"/>
          <p:nvPr/>
        </p:nvPicPr>
        <p:blipFill rotWithShape="1">
          <a:blip r:embed="rId10">
            <a:alphaModFix/>
          </a:blip>
          <a:srcRect/>
          <a:stretch/>
        </p:blipFill>
        <p:spPr>
          <a:xfrm>
            <a:off x="2693724" y="4424946"/>
            <a:ext cx="609299" cy="205799"/>
          </a:xfrm>
          <a:prstGeom prst="rect">
            <a:avLst/>
          </a:prstGeom>
          <a:noFill/>
          <a:ln>
            <a:noFill/>
          </a:ln>
        </p:spPr>
      </p:pic>
      <p:pic>
        <p:nvPicPr>
          <p:cNvPr id="63" name="Shape 152"/>
          <p:cNvPicPr preferRelativeResize="0"/>
          <p:nvPr/>
        </p:nvPicPr>
        <p:blipFill rotWithShape="1">
          <a:blip r:embed="rId11">
            <a:alphaModFix/>
          </a:blip>
          <a:srcRect/>
          <a:stretch/>
        </p:blipFill>
        <p:spPr>
          <a:xfrm>
            <a:off x="4081389" y="4482682"/>
            <a:ext cx="640499" cy="271499"/>
          </a:xfrm>
          <a:prstGeom prst="rect">
            <a:avLst/>
          </a:prstGeom>
          <a:noFill/>
          <a:ln>
            <a:noFill/>
          </a:ln>
        </p:spPr>
      </p:pic>
      <p:pic>
        <p:nvPicPr>
          <p:cNvPr id="64" name="Shape 153"/>
          <p:cNvPicPr preferRelativeResize="0"/>
          <p:nvPr/>
        </p:nvPicPr>
        <p:blipFill rotWithShape="1">
          <a:blip r:embed="rId12">
            <a:alphaModFix/>
          </a:blip>
          <a:srcRect/>
          <a:stretch/>
        </p:blipFill>
        <p:spPr>
          <a:xfrm>
            <a:off x="4166575" y="5086105"/>
            <a:ext cx="507600" cy="420900"/>
          </a:xfrm>
          <a:prstGeom prst="rect">
            <a:avLst/>
          </a:prstGeom>
          <a:noFill/>
          <a:ln>
            <a:noFill/>
          </a:ln>
        </p:spPr>
      </p:pic>
      <p:pic>
        <p:nvPicPr>
          <p:cNvPr id="65" name="Shape 154"/>
          <p:cNvPicPr preferRelativeResize="0"/>
          <p:nvPr/>
        </p:nvPicPr>
        <p:blipFill rotWithShape="1">
          <a:blip r:embed="rId13">
            <a:alphaModFix/>
          </a:blip>
          <a:srcRect/>
          <a:stretch/>
        </p:blipFill>
        <p:spPr>
          <a:xfrm>
            <a:off x="2722713" y="2168941"/>
            <a:ext cx="817799" cy="251999"/>
          </a:xfrm>
          <a:prstGeom prst="rect">
            <a:avLst/>
          </a:prstGeom>
          <a:noFill/>
          <a:ln>
            <a:noFill/>
          </a:ln>
        </p:spPr>
      </p:pic>
      <p:pic>
        <p:nvPicPr>
          <p:cNvPr id="66" name="Shape 155"/>
          <p:cNvPicPr preferRelativeResize="0"/>
          <p:nvPr/>
        </p:nvPicPr>
        <p:blipFill rotWithShape="1">
          <a:blip r:embed="rId14">
            <a:alphaModFix/>
          </a:blip>
          <a:srcRect/>
          <a:stretch/>
        </p:blipFill>
        <p:spPr>
          <a:xfrm>
            <a:off x="2794452" y="2536860"/>
            <a:ext cx="852899" cy="426300"/>
          </a:xfrm>
          <a:prstGeom prst="rect">
            <a:avLst/>
          </a:prstGeom>
          <a:noFill/>
          <a:ln>
            <a:noFill/>
          </a:ln>
        </p:spPr>
      </p:pic>
      <p:pic>
        <p:nvPicPr>
          <p:cNvPr id="67" name="Shape 156"/>
          <p:cNvPicPr preferRelativeResize="0"/>
          <p:nvPr/>
        </p:nvPicPr>
        <p:blipFill rotWithShape="1">
          <a:blip r:embed="rId15">
            <a:alphaModFix/>
          </a:blip>
          <a:srcRect/>
          <a:stretch/>
        </p:blipFill>
        <p:spPr>
          <a:xfrm>
            <a:off x="3981446" y="4850983"/>
            <a:ext cx="938700" cy="203099"/>
          </a:xfrm>
          <a:prstGeom prst="rect">
            <a:avLst/>
          </a:prstGeom>
          <a:noFill/>
          <a:ln>
            <a:noFill/>
          </a:ln>
        </p:spPr>
      </p:pic>
      <p:pic>
        <p:nvPicPr>
          <p:cNvPr id="68" name="Shape 157"/>
          <p:cNvPicPr preferRelativeResize="0"/>
          <p:nvPr/>
        </p:nvPicPr>
        <p:blipFill rotWithShape="1">
          <a:blip r:embed="rId16">
            <a:alphaModFix/>
          </a:blip>
          <a:srcRect/>
          <a:stretch/>
        </p:blipFill>
        <p:spPr>
          <a:xfrm>
            <a:off x="4093880" y="1393077"/>
            <a:ext cx="398099" cy="185100"/>
          </a:xfrm>
          <a:prstGeom prst="rect">
            <a:avLst/>
          </a:prstGeom>
          <a:noFill/>
          <a:ln>
            <a:noFill/>
          </a:ln>
        </p:spPr>
      </p:pic>
      <p:pic>
        <p:nvPicPr>
          <p:cNvPr id="69" name="Shape 158"/>
          <p:cNvPicPr preferRelativeResize="0"/>
          <p:nvPr/>
        </p:nvPicPr>
        <p:blipFill rotWithShape="1">
          <a:blip r:embed="rId17">
            <a:alphaModFix/>
          </a:blip>
          <a:srcRect/>
          <a:stretch/>
        </p:blipFill>
        <p:spPr>
          <a:xfrm>
            <a:off x="4269535" y="1990718"/>
            <a:ext cx="673800" cy="129000"/>
          </a:xfrm>
          <a:prstGeom prst="rect">
            <a:avLst/>
          </a:prstGeom>
          <a:noFill/>
          <a:ln>
            <a:noFill/>
          </a:ln>
        </p:spPr>
      </p:pic>
      <p:pic>
        <p:nvPicPr>
          <p:cNvPr id="70" name="Shape 159"/>
          <p:cNvPicPr preferRelativeResize="0"/>
          <p:nvPr/>
        </p:nvPicPr>
        <p:blipFill rotWithShape="1">
          <a:blip r:embed="rId18">
            <a:alphaModFix/>
          </a:blip>
          <a:srcRect/>
          <a:stretch/>
        </p:blipFill>
        <p:spPr>
          <a:xfrm>
            <a:off x="3950643" y="1834012"/>
            <a:ext cx="637200" cy="97499"/>
          </a:xfrm>
          <a:prstGeom prst="rect">
            <a:avLst/>
          </a:prstGeom>
          <a:noFill/>
          <a:ln>
            <a:noFill/>
          </a:ln>
        </p:spPr>
      </p:pic>
      <p:pic>
        <p:nvPicPr>
          <p:cNvPr id="71" name="Shape 160"/>
          <p:cNvPicPr preferRelativeResize="0"/>
          <p:nvPr/>
        </p:nvPicPr>
        <p:blipFill rotWithShape="1">
          <a:blip r:embed="rId19">
            <a:alphaModFix/>
          </a:blip>
          <a:srcRect/>
          <a:stretch/>
        </p:blipFill>
        <p:spPr>
          <a:xfrm>
            <a:off x="4176987" y="1631948"/>
            <a:ext cx="706799" cy="117899"/>
          </a:xfrm>
          <a:prstGeom prst="rect">
            <a:avLst/>
          </a:prstGeom>
          <a:noFill/>
          <a:ln>
            <a:noFill/>
          </a:ln>
        </p:spPr>
      </p:pic>
      <p:pic>
        <p:nvPicPr>
          <p:cNvPr id="72" name="Shape 161"/>
          <p:cNvPicPr preferRelativeResize="0"/>
          <p:nvPr/>
        </p:nvPicPr>
        <p:blipFill rotWithShape="1">
          <a:blip r:embed="rId20">
            <a:alphaModFix/>
          </a:blip>
          <a:srcRect/>
          <a:stretch/>
        </p:blipFill>
        <p:spPr>
          <a:xfrm>
            <a:off x="2928981" y="3561791"/>
            <a:ext cx="384000" cy="381000"/>
          </a:xfrm>
          <a:prstGeom prst="rect">
            <a:avLst/>
          </a:prstGeom>
          <a:noFill/>
          <a:ln>
            <a:noFill/>
          </a:ln>
        </p:spPr>
      </p:pic>
      <p:pic>
        <p:nvPicPr>
          <p:cNvPr id="73" name="Shape 162"/>
          <p:cNvPicPr preferRelativeResize="0"/>
          <p:nvPr/>
        </p:nvPicPr>
        <p:blipFill rotWithShape="1">
          <a:blip r:embed="rId21">
            <a:alphaModFix/>
          </a:blip>
          <a:srcRect/>
          <a:stretch/>
        </p:blipFill>
        <p:spPr>
          <a:xfrm>
            <a:off x="5724966" y="2595823"/>
            <a:ext cx="578400" cy="293700"/>
          </a:xfrm>
          <a:prstGeom prst="rect">
            <a:avLst/>
          </a:prstGeom>
          <a:noFill/>
          <a:ln>
            <a:noFill/>
          </a:ln>
        </p:spPr>
      </p:pic>
      <p:pic>
        <p:nvPicPr>
          <p:cNvPr id="74" name="Shape 163"/>
          <p:cNvPicPr preferRelativeResize="0"/>
          <p:nvPr/>
        </p:nvPicPr>
        <p:blipFill rotWithShape="1">
          <a:blip r:embed="rId22">
            <a:alphaModFix/>
          </a:blip>
          <a:srcRect/>
          <a:stretch/>
        </p:blipFill>
        <p:spPr>
          <a:xfrm>
            <a:off x="5296652" y="2844750"/>
            <a:ext cx="547200" cy="253499"/>
          </a:xfrm>
          <a:prstGeom prst="rect">
            <a:avLst/>
          </a:prstGeom>
          <a:noFill/>
          <a:ln>
            <a:noFill/>
          </a:ln>
        </p:spPr>
      </p:pic>
      <p:pic>
        <p:nvPicPr>
          <p:cNvPr id="75" name="Shape 164"/>
          <p:cNvPicPr preferRelativeResize="0"/>
          <p:nvPr/>
        </p:nvPicPr>
        <p:blipFill rotWithShape="1">
          <a:blip r:embed="rId23">
            <a:alphaModFix/>
          </a:blip>
          <a:srcRect/>
          <a:stretch/>
        </p:blipFill>
        <p:spPr>
          <a:xfrm>
            <a:off x="5185520" y="2367791"/>
            <a:ext cx="456599" cy="303900"/>
          </a:xfrm>
          <a:prstGeom prst="rect">
            <a:avLst/>
          </a:prstGeom>
          <a:noFill/>
          <a:ln>
            <a:noFill/>
          </a:ln>
        </p:spPr>
      </p:pic>
      <p:pic>
        <p:nvPicPr>
          <p:cNvPr id="76" name="Shape 165"/>
          <p:cNvPicPr preferRelativeResize="0"/>
          <p:nvPr/>
        </p:nvPicPr>
        <p:blipFill rotWithShape="1">
          <a:blip r:embed="rId24">
            <a:alphaModFix/>
          </a:blip>
          <a:srcRect/>
          <a:stretch/>
        </p:blipFill>
        <p:spPr>
          <a:xfrm>
            <a:off x="5822860" y="4102602"/>
            <a:ext cx="586500" cy="240299"/>
          </a:xfrm>
          <a:prstGeom prst="rect">
            <a:avLst/>
          </a:prstGeom>
          <a:noFill/>
          <a:ln>
            <a:noFill/>
          </a:ln>
        </p:spPr>
      </p:pic>
      <p:pic>
        <p:nvPicPr>
          <p:cNvPr id="77" name="Shape 166"/>
          <p:cNvPicPr preferRelativeResize="0"/>
          <p:nvPr/>
        </p:nvPicPr>
        <p:blipFill rotWithShape="1">
          <a:blip r:embed="rId25">
            <a:alphaModFix/>
          </a:blip>
          <a:srcRect/>
          <a:stretch/>
        </p:blipFill>
        <p:spPr>
          <a:xfrm>
            <a:off x="5584958" y="3573372"/>
            <a:ext cx="330600" cy="330600"/>
          </a:xfrm>
          <a:prstGeom prst="rect">
            <a:avLst/>
          </a:prstGeom>
          <a:noFill/>
          <a:ln>
            <a:noFill/>
          </a:ln>
        </p:spPr>
      </p:pic>
    </p:spTree>
    <p:extLst>
      <p:ext uri="{BB962C8B-B14F-4D97-AF65-F5344CB8AC3E}">
        <p14:creationId xmlns:p14="http://schemas.microsoft.com/office/powerpoint/2010/main" val="1480108604"/>
      </p:ext>
    </p:extLst>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49498" y="1444554"/>
            <a:ext cx="5290669" cy="1107996"/>
          </a:xfrm>
          <a:prstGeom prst="rect">
            <a:avLst/>
          </a:prstGeom>
          <a:noFill/>
        </p:spPr>
        <p:txBody>
          <a:bodyPr wrap="none" rtlCol="0">
            <a:spAutoFit/>
          </a:bodyPr>
          <a:lstStyle/>
          <a:p>
            <a:r>
              <a:rPr lang="en-US" sz="6600" dirty="0" smtClean="0">
                <a:solidFill>
                  <a:srgbClr val="FFBE00"/>
                </a:solidFill>
                <a:latin typeface="Rockwell" panose="02060603020205020403" pitchFamily="18" charset="0"/>
              </a:rPr>
              <a:t>20 Designers</a:t>
            </a:r>
            <a:endParaRPr lang="en-US" sz="6600" dirty="0">
              <a:solidFill>
                <a:srgbClr val="FFBE00"/>
              </a:solidFill>
              <a:latin typeface="Rockwell" panose="02060603020205020403" pitchFamily="18" charset="0"/>
            </a:endParaRPr>
          </a:p>
        </p:txBody>
      </p:sp>
      <p:sp>
        <p:nvSpPr>
          <p:cNvPr id="7" name="TextBox 6"/>
          <p:cNvSpPr txBox="1"/>
          <p:nvPr/>
        </p:nvSpPr>
        <p:spPr>
          <a:xfrm>
            <a:off x="3642173" y="235786"/>
            <a:ext cx="5501025" cy="1107996"/>
          </a:xfrm>
          <a:prstGeom prst="rect">
            <a:avLst/>
          </a:prstGeom>
          <a:noFill/>
        </p:spPr>
        <p:txBody>
          <a:bodyPr wrap="none" rtlCol="0">
            <a:spAutoFit/>
          </a:bodyPr>
          <a:lstStyle/>
          <a:p>
            <a:r>
              <a:rPr lang="en-US" sz="6600" b="1" dirty="0" smtClean="0">
                <a:solidFill>
                  <a:schemeClr val="accent6">
                    <a:lumMod val="50000"/>
                  </a:schemeClr>
                </a:solidFill>
                <a:latin typeface="Rockwell" panose="02060603020205020403" pitchFamily="18" charset="0"/>
              </a:rPr>
              <a:t>1</a:t>
            </a:r>
            <a:r>
              <a:rPr lang="en-US" sz="6600" b="1" dirty="0">
                <a:solidFill>
                  <a:schemeClr val="accent6">
                    <a:lumMod val="50000"/>
                  </a:schemeClr>
                </a:solidFill>
                <a:latin typeface="Rockwell" panose="02060603020205020403" pitchFamily="18" charset="0"/>
              </a:rPr>
              <a:t>2</a:t>
            </a:r>
            <a:r>
              <a:rPr lang="en-US" sz="6600" b="1" dirty="0" smtClean="0">
                <a:solidFill>
                  <a:schemeClr val="accent6">
                    <a:lumMod val="50000"/>
                  </a:schemeClr>
                </a:solidFill>
                <a:latin typeface="Rockwell" panose="02060603020205020403" pitchFamily="18" charset="0"/>
              </a:rPr>
              <a:t> </a:t>
            </a:r>
            <a:r>
              <a:rPr lang="en-US" sz="6600" b="1" dirty="0" smtClean="0">
                <a:solidFill>
                  <a:schemeClr val="accent6">
                    <a:lumMod val="50000"/>
                  </a:schemeClr>
                </a:solidFill>
                <a:latin typeface="Rockwell" panose="02060603020205020403" pitchFamily="18" charset="0"/>
              </a:rPr>
              <a:t>Boutiques</a:t>
            </a:r>
            <a:endParaRPr lang="en-US" sz="6600" b="1" dirty="0">
              <a:solidFill>
                <a:schemeClr val="accent6">
                  <a:lumMod val="50000"/>
                </a:schemeClr>
              </a:solidFill>
              <a:latin typeface="Rockwell" panose="02060603020205020403" pitchFamily="18" charset="0"/>
            </a:endParaRPr>
          </a:p>
        </p:txBody>
      </p:sp>
      <p:sp>
        <p:nvSpPr>
          <p:cNvPr id="8" name="TextBox 7"/>
          <p:cNvSpPr txBox="1"/>
          <p:nvPr/>
        </p:nvSpPr>
        <p:spPr>
          <a:xfrm>
            <a:off x="5441331" y="4652605"/>
            <a:ext cx="2988319" cy="584775"/>
          </a:xfrm>
          <a:prstGeom prst="rect">
            <a:avLst/>
          </a:prstGeom>
          <a:noFill/>
        </p:spPr>
        <p:txBody>
          <a:bodyPr wrap="none" rtlCol="0">
            <a:spAutoFit/>
          </a:bodyPr>
          <a:lstStyle/>
          <a:p>
            <a:r>
              <a:rPr lang="en-US" sz="3200" dirty="0" smtClean="0">
                <a:solidFill>
                  <a:schemeClr val="accent6">
                    <a:lumMod val="50000"/>
                  </a:schemeClr>
                </a:solidFill>
                <a:latin typeface="Rockwell" panose="02060603020205020403" pitchFamily="18" charset="0"/>
              </a:rPr>
              <a:t>3 Retail Chains</a:t>
            </a:r>
            <a:endParaRPr lang="en-US" sz="3200" dirty="0">
              <a:solidFill>
                <a:schemeClr val="accent6">
                  <a:lumMod val="50000"/>
                </a:schemeClr>
              </a:solidFill>
              <a:latin typeface="Rockwell" panose="02060603020205020403" pitchFamily="18" charset="0"/>
            </a:endParaRPr>
          </a:p>
        </p:txBody>
      </p:sp>
      <p:sp>
        <p:nvSpPr>
          <p:cNvPr id="12" name="TextBox 11"/>
          <p:cNvSpPr txBox="1"/>
          <p:nvPr/>
        </p:nvSpPr>
        <p:spPr>
          <a:xfrm>
            <a:off x="2076284" y="3207923"/>
            <a:ext cx="4720844" cy="769441"/>
          </a:xfrm>
          <a:prstGeom prst="rect">
            <a:avLst/>
          </a:prstGeom>
          <a:noFill/>
        </p:spPr>
        <p:txBody>
          <a:bodyPr wrap="none" rtlCol="0">
            <a:spAutoFit/>
          </a:bodyPr>
          <a:lstStyle/>
          <a:p>
            <a:r>
              <a:rPr lang="en-US" sz="4400" dirty="0" smtClean="0">
                <a:solidFill>
                  <a:srgbClr val="FFBE00"/>
                </a:solidFill>
                <a:latin typeface="Rockwell" panose="02060603020205020403" pitchFamily="18" charset="0"/>
              </a:rPr>
              <a:t>5 Fashion Schools</a:t>
            </a:r>
            <a:endParaRPr lang="en-US" sz="4400" dirty="0">
              <a:solidFill>
                <a:srgbClr val="FFBE00"/>
              </a:solidFill>
              <a:latin typeface="Rockwell" panose="02060603020205020403" pitchFamily="18" charset="0"/>
            </a:endParaRPr>
          </a:p>
        </p:txBody>
      </p:sp>
      <p:sp>
        <p:nvSpPr>
          <p:cNvPr id="13" name="TextBox 12"/>
          <p:cNvSpPr txBox="1"/>
          <p:nvPr/>
        </p:nvSpPr>
        <p:spPr>
          <a:xfrm>
            <a:off x="347182" y="5237380"/>
            <a:ext cx="5485091" cy="1015663"/>
          </a:xfrm>
          <a:prstGeom prst="rect">
            <a:avLst/>
          </a:prstGeom>
          <a:noFill/>
        </p:spPr>
        <p:txBody>
          <a:bodyPr wrap="none" rtlCol="0">
            <a:spAutoFit/>
          </a:bodyPr>
          <a:lstStyle/>
          <a:p>
            <a:r>
              <a:rPr lang="en-US" sz="6000" dirty="0" smtClean="0">
                <a:solidFill>
                  <a:srgbClr val="FFBE00"/>
                </a:solidFill>
                <a:latin typeface="Rockwell" panose="02060603020205020403" pitchFamily="18" charset="0"/>
              </a:rPr>
              <a:t>1 Fashion Expo</a:t>
            </a:r>
            <a:endParaRPr lang="en-US" sz="6000" dirty="0">
              <a:solidFill>
                <a:srgbClr val="FFBE00"/>
              </a:solidFill>
              <a:latin typeface="Rockwell" panose="02060603020205020403" pitchFamily="18" charset="0"/>
            </a:endParaRPr>
          </a:p>
        </p:txBody>
      </p:sp>
      <p:sp>
        <p:nvSpPr>
          <p:cNvPr id="14" name="TextBox 13"/>
          <p:cNvSpPr txBox="1"/>
          <p:nvPr/>
        </p:nvSpPr>
        <p:spPr>
          <a:xfrm>
            <a:off x="5832273" y="2476954"/>
            <a:ext cx="4397358" cy="584775"/>
          </a:xfrm>
          <a:prstGeom prst="rect">
            <a:avLst/>
          </a:prstGeom>
          <a:noFill/>
        </p:spPr>
        <p:txBody>
          <a:bodyPr wrap="square" rtlCol="0">
            <a:spAutoFit/>
          </a:bodyPr>
          <a:lstStyle/>
          <a:p>
            <a:r>
              <a:rPr lang="en-US" sz="3200" dirty="0" smtClean="0">
                <a:solidFill>
                  <a:srgbClr val="FFBE00"/>
                </a:solidFill>
                <a:latin typeface="Rockwell" panose="02060603020205020403" pitchFamily="18" charset="0"/>
              </a:rPr>
              <a:t>1 Fashion Show</a:t>
            </a:r>
            <a:endParaRPr lang="en-US" sz="3200" dirty="0">
              <a:solidFill>
                <a:srgbClr val="FFBE00"/>
              </a:solidFill>
              <a:latin typeface="Rockwell" panose="02060603020205020403" pitchFamily="18" charset="0"/>
            </a:endParaRPr>
          </a:p>
        </p:txBody>
      </p:sp>
      <p:sp>
        <p:nvSpPr>
          <p:cNvPr id="15" name="TextBox 14"/>
          <p:cNvSpPr txBox="1"/>
          <p:nvPr/>
        </p:nvSpPr>
        <p:spPr>
          <a:xfrm>
            <a:off x="1057062" y="4401904"/>
            <a:ext cx="3164328" cy="461665"/>
          </a:xfrm>
          <a:prstGeom prst="rect">
            <a:avLst/>
          </a:prstGeom>
          <a:noFill/>
        </p:spPr>
        <p:txBody>
          <a:bodyPr wrap="none" rtlCol="0">
            <a:spAutoFit/>
          </a:bodyPr>
          <a:lstStyle/>
          <a:p>
            <a:r>
              <a:rPr lang="en-US" sz="2400" b="1" dirty="0" smtClean="0">
                <a:solidFill>
                  <a:srgbClr val="FFBE00"/>
                </a:solidFill>
                <a:latin typeface="Rockwell" panose="02060603020205020403" pitchFamily="18" charset="0"/>
              </a:rPr>
              <a:t>1 Fashion Incubator</a:t>
            </a:r>
            <a:endParaRPr lang="en-US" sz="2400" b="1" dirty="0">
              <a:solidFill>
                <a:srgbClr val="FFBE00"/>
              </a:solidFill>
              <a:latin typeface="Rockwell" panose="02060603020205020403" pitchFamily="18" charset="0"/>
            </a:endParaRPr>
          </a:p>
        </p:txBody>
      </p:sp>
      <p:sp>
        <p:nvSpPr>
          <p:cNvPr id="9" name="TextBox 8"/>
          <p:cNvSpPr txBox="1"/>
          <p:nvPr/>
        </p:nvSpPr>
        <p:spPr>
          <a:xfrm>
            <a:off x="5238751" y="6300560"/>
            <a:ext cx="3904448" cy="461665"/>
          </a:xfrm>
          <a:prstGeom prst="rect">
            <a:avLst/>
          </a:prstGeom>
          <a:noFill/>
        </p:spPr>
        <p:txBody>
          <a:bodyPr wrap="square" rtlCol="0">
            <a:spAutoFit/>
          </a:bodyPr>
          <a:lstStyle/>
          <a:p>
            <a:r>
              <a:rPr lang="en-US" sz="2400" b="1" dirty="0" smtClean="0">
                <a:solidFill>
                  <a:srgbClr val="FFBE00"/>
                </a:solidFill>
                <a:latin typeface="Rockwell" panose="02060603020205020403" pitchFamily="18" charset="0"/>
              </a:rPr>
              <a:t>3 Textile Manufacturers</a:t>
            </a:r>
            <a:endParaRPr lang="en-US" sz="2400" b="1" dirty="0">
              <a:solidFill>
                <a:srgbClr val="FFBE00"/>
              </a:solidFill>
              <a:latin typeface="Rockwell" panose="02060603020205020403" pitchFamily="18" charset="0"/>
            </a:endParaRPr>
          </a:p>
        </p:txBody>
      </p:sp>
    </p:spTree>
    <p:extLst>
      <p:ext uri="{BB962C8B-B14F-4D97-AF65-F5344CB8AC3E}">
        <p14:creationId xmlns:p14="http://schemas.microsoft.com/office/powerpoint/2010/main" val="29395890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410901" y="2896454"/>
            <a:ext cx="2715933" cy="646331"/>
          </a:xfrm>
          <a:prstGeom prst="rect">
            <a:avLst/>
          </a:prstGeom>
          <a:noFill/>
        </p:spPr>
        <p:txBody>
          <a:bodyPr wrap="none" rtlCol="0">
            <a:spAutoFit/>
          </a:bodyPr>
          <a:lstStyle/>
          <a:p>
            <a:r>
              <a:rPr lang="en-US" sz="3600" dirty="0" smtClean="0">
                <a:solidFill>
                  <a:schemeClr val="bg1"/>
                </a:solidFill>
                <a:latin typeface="Rockwell"/>
                <a:cs typeface="Rockwell"/>
              </a:rPr>
              <a:t>Tradeshows</a:t>
            </a:r>
            <a:endParaRPr lang="en-US" sz="3600" dirty="0">
              <a:solidFill>
                <a:schemeClr val="bg1"/>
              </a:solidFill>
              <a:latin typeface="Rockwell"/>
              <a:cs typeface="Rockwell"/>
            </a:endParaRPr>
          </a:p>
        </p:txBody>
      </p:sp>
      <p:sp>
        <p:nvSpPr>
          <p:cNvPr id="10" name="TextBox 9"/>
          <p:cNvSpPr txBox="1"/>
          <p:nvPr/>
        </p:nvSpPr>
        <p:spPr>
          <a:xfrm>
            <a:off x="6084481" y="2897759"/>
            <a:ext cx="2272527" cy="646331"/>
          </a:xfrm>
          <a:prstGeom prst="rect">
            <a:avLst/>
          </a:prstGeom>
          <a:noFill/>
        </p:spPr>
        <p:txBody>
          <a:bodyPr wrap="none" rtlCol="0">
            <a:spAutoFit/>
          </a:bodyPr>
          <a:lstStyle/>
          <a:p>
            <a:r>
              <a:rPr lang="en-US" sz="3600" dirty="0" smtClean="0">
                <a:solidFill>
                  <a:srgbClr val="FFFFFF"/>
                </a:solidFill>
                <a:latin typeface="Rockwell"/>
                <a:cs typeface="Rockwell"/>
              </a:rPr>
              <a:t>Boutiques</a:t>
            </a:r>
            <a:endParaRPr lang="en-US" sz="3600" dirty="0">
              <a:solidFill>
                <a:srgbClr val="FFFFFF"/>
              </a:solidFill>
              <a:latin typeface="Rockwell"/>
              <a:cs typeface="Rockwell"/>
            </a:endParaRPr>
          </a:p>
        </p:txBody>
      </p:sp>
      <p:sp>
        <p:nvSpPr>
          <p:cNvPr id="6" name="Arc 5"/>
          <p:cNvSpPr/>
          <p:nvPr/>
        </p:nvSpPr>
        <p:spPr>
          <a:xfrm>
            <a:off x="2087880" y="1047972"/>
            <a:ext cx="4596682" cy="3002280"/>
          </a:xfrm>
          <a:prstGeom prst="arc">
            <a:avLst>
              <a:gd name="adj1" fmla="val 10615240"/>
              <a:gd name="adj2" fmla="val 21531974"/>
            </a:avLst>
          </a:prstGeom>
          <a:ln w="152400" cap="rnd" cmpd="sng">
            <a:solidFill>
              <a:srgbClr val="FFBE00"/>
            </a:solidFill>
            <a:prstDash val="dash"/>
            <a:beve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Arc 10"/>
          <p:cNvSpPr/>
          <p:nvPr/>
        </p:nvSpPr>
        <p:spPr>
          <a:xfrm rot="10800000">
            <a:off x="2083348" y="2549112"/>
            <a:ext cx="4596682" cy="3002280"/>
          </a:xfrm>
          <a:prstGeom prst="arc">
            <a:avLst>
              <a:gd name="adj1" fmla="val 10615240"/>
              <a:gd name="adj2" fmla="val 21531974"/>
            </a:avLst>
          </a:prstGeom>
          <a:ln w="152400" cap="rnd" cmpd="sng">
            <a:solidFill>
              <a:srgbClr val="FFBE00"/>
            </a:solidFill>
            <a:prstDash val="dash"/>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72603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1371600" y="4615229"/>
            <a:ext cx="64008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371600" y="2422815"/>
            <a:ext cx="6400800" cy="1754327"/>
          </a:xfrm>
          <a:prstGeom prst="rect">
            <a:avLst/>
          </a:prstGeom>
        </p:spPr>
        <p:txBody>
          <a:bodyPr wrap="square">
            <a:spAutoFit/>
          </a:bodyPr>
          <a:lstStyle/>
          <a:p>
            <a:pPr algn="ctr"/>
            <a:r>
              <a:rPr lang="en-US" sz="3600" dirty="0" smtClean="0">
                <a:solidFill>
                  <a:srgbClr val="FFFFFF"/>
                </a:solidFill>
                <a:latin typeface="Rockwell"/>
                <a:cs typeface="Rockwell"/>
              </a:rPr>
              <a:t>Bridge the gap between budding</a:t>
            </a:r>
            <a:r>
              <a:rPr lang="en-US" sz="3600" dirty="0" smtClean="0">
                <a:solidFill>
                  <a:schemeClr val="accent2"/>
                </a:solidFill>
                <a:latin typeface="Rockwell"/>
                <a:cs typeface="Rockwell"/>
              </a:rPr>
              <a:t> </a:t>
            </a:r>
            <a:r>
              <a:rPr lang="en-US" sz="3600" dirty="0" smtClean="0">
                <a:solidFill>
                  <a:srgbClr val="FFFFFF"/>
                </a:solidFill>
                <a:latin typeface="Rockwell"/>
                <a:cs typeface="Rockwell"/>
              </a:rPr>
              <a:t>fashion </a:t>
            </a:r>
            <a:r>
              <a:rPr lang="en-US" sz="3600" dirty="0" smtClean="0">
                <a:solidFill>
                  <a:srgbClr val="FFBE00"/>
                </a:solidFill>
                <a:latin typeface="Rockwell"/>
                <a:cs typeface="Rockwell"/>
              </a:rPr>
              <a:t>designers</a:t>
            </a:r>
            <a:r>
              <a:rPr lang="en-US" sz="3600" dirty="0" smtClean="0">
                <a:solidFill>
                  <a:schemeClr val="bg2">
                    <a:lumMod val="75000"/>
                  </a:schemeClr>
                </a:solidFill>
                <a:latin typeface="Rockwell"/>
                <a:cs typeface="Rockwell"/>
              </a:rPr>
              <a:t> </a:t>
            </a:r>
            <a:r>
              <a:rPr lang="en-US" sz="3600" dirty="0" smtClean="0">
                <a:solidFill>
                  <a:srgbClr val="FFFFFF"/>
                </a:solidFill>
                <a:latin typeface="Rockwell"/>
                <a:cs typeface="Rockwell"/>
              </a:rPr>
              <a:t>and small</a:t>
            </a:r>
            <a:r>
              <a:rPr lang="en-US" sz="3600" dirty="0" smtClean="0">
                <a:solidFill>
                  <a:srgbClr val="C0504D"/>
                </a:solidFill>
                <a:latin typeface="Rockwell"/>
                <a:cs typeface="Rockwell"/>
              </a:rPr>
              <a:t> </a:t>
            </a:r>
            <a:r>
              <a:rPr lang="en-US" sz="3600" dirty="0" smtClean="0">
                <a:solidFill>
                  <a:schemeClr val="accent6">
                    <a:lumMod val="50000"/>
                  </a:schemeClr>
                </a:solidFill>
                <a:latin typeface="Rockwell"/>
                <a:cs typeface="Rockwell"/>
              </a:rPr>
              <a:t>boutiques</a:t>
            </a:r>
            <a:r>
              <a:rPr lang="en-US" sz="3600" dirty="0" smtClean="0">
                <a:solidFill>
                  <a:schemeClr val="bg1"/>
                </a:solidFill>
                <a:latin typeface="Rockwell"/>
                <a:cs typeface="Rockwell"/>
              </a:rPr>
              <a:t>.</a:t>
            </a:r>
            <a:endParaRPr lang="en-US" sz="3600" dirty="0">
              <a:solidFill>
                <a:schemeClr val="bg1"/>
              </a:solidFill>
              <a:latin typeface="Rockwell"/>
              <a:cs typeface="Rockwell"/>
            </a:endParaRPr>
          </a:p>
        </p:txBody>
      </p:sp>
      <p:cxnSp>
        <p:nvCxnSpPr>
          <p:cNvPr id="6" name="Straight Connector 5"/>
          <p:cNvCxnSpPr/>
          <p:nvPr/>
        </p:nvCxnSpPr>
        <p:spPr>
          <a:xfrm>
            <a:off x="1371600" y="2055251"/>
            <a:ext cx="64008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321014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1371600" y="4443619"/>
            <a:ext cx="64008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371600" y="2055251"/>
            <a:ext cx="6400800"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0" y="2894907"/>
            <a:ext cx="9143999" cy="646331"/>
          </a:xfrm>
          <a:prstGeom prst="rect">
            <a:avLst/>
          </a:prstGeom>
          <a:noFill/>
        </p:spPr>
        <p:txBody>
          <a:bodyPr wrap="square" rtlCol="0">
            <a:spAutoFit/>
          </a:bodyPr>
          <a:lstStyle/>
          <a:p>
            <a:pPr algn="ctr"/>
            <a:r>
              <a:rPr lang="en-US" sz="3600" dirty="0" smtClean="0">
                <a:solidFill>
                  <a:schemeClr val="bg1"/>
                </a:solidFill>
                <a:latin typeface="Rockwell"/>
                <a:cs typeface="Rockwell"/>
              </a:rPr>
              <a:t>Virtual Tradeshow</a:t>
            </a:r>
            <a:endParaRPr lang="en-US" sz="3600" dirty="0" smtClean="0">
              <a:solidFill>
                <a:schemeClr val="bg1"/>
              </a:solidFill>
              <a:latin typeface="Rockwell"/>
              <a:cs typeface="Rockwell"/>
            </a:endParaRPr>
          </a:p>
        </p:txBody>
      </p:sp>
    </p:spTree>
    <p:extLst>
      <p:ext uri="{BB962C8B-B14F-4D97-AF65-F5344CB8AC3E}">
        <p14:creationId xmlns:p14="http://schemas.microsoft.com/office/powerpoint/2010/main" val="6561272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extBox 14"/>
          <p:cNvSpPr txBox="1"/>
          <p:nvPr/>
        </p:nvSpPr>
        <p:spPr>
          <a:xfrm>
            <a:off x="5048250" y="589125"/>
            <a:ext cx="4028101" cy="1015663"/>
          </a:xfrm>
          <a:prstGeom prst="rect">
            <a:avLst/>
          </a:prstGeom>
          <a:noFill/>
        </p:spPr>
        <p:txBody>
          <a:bodyPr wrap="square" rtlCol="0">
            <a:spAutoFit/>
          </a:bodyPr>
          <a:lstStyle/>
          <a:p>
            <a:pPr algn="ctr"/>
            <a:r>
              <a:rPr lang="en-US" sz="6000" dirty="0" err="1" smtClean="0">
                <a:solidFill>
                  <a:schemeClr val="bg1"/>
                </a:solidFill>
                <a:latin typeface="Rockwell"/>
                <a:cs typeface="Rockwell"/>
              </a:rPr>
              <a:t>Linesheet</a:t>
            </a:r>
            <a:endParaRPr lang="en-US" sz="6000" dirty="0">
              <a:solidFill>
                <a:schemeClr val="bg1"/>
              </a:solidFill>
              <a:latin typeface="Rockwell"/>
              <a:cs typeface="Rockwell"/>
            </a:endParaRPr>
          </a:p>
        </p:txBody>
      </p:sp>
      <p:sp>
        <p:nvSpPr>
          <p:cNvPr id="16" name="Rectangle 15"/>
          <p:cNvSpPr/>
          <p:nvPr/>
        </p:nvSpPr>
        <p:spPr>
          <a:xfrm>
            <a:off x="451070" y="589125"/>
            <a:ext cx="4191000" cy="1015663"/>
          </a:xfrm>
          <a:prstGeom prst="rect">
            <a:avLst/>
          </a:prstGeom>
        </p:spPr>
        <p:txBody>
          <a:bodyPr wrap="square">
            <a:spAutoFit/>
          </a:bodyPr>
          <a:lstStyle/>
          <a:p>
            <a:pPr algn="ctr"/>
            <a:r>
              <a:rPr lang="en-US" sz="6000" dirty="0" err="1" smtClean="0">
                <a:solidFill>
                  <a:schemeClr val="bg1"/>
                </a:solidFill>
                <a:latin typeface="Rockwell"/>
                <a:cs typeface="Rockwell"/>
              </a:rPr>
              <a:t>Lookbook</a:t>
            </a:r>
            <a:endParaRPr lang="en-US" sz="6000" dirty="0"/>
          </a:p>
        </p:txBody>
      </p:sp>
      <p:pic>
        <p:nvPicPr>
          <p:cNvPr id="5" name="Picture 4"/>
          <p:cNvPicPr>
            <a:picLocks noChangeAspect="1"/>
          </p:cNvPicPr>
          <p:nvPr/>
        </p:nvPicPr>
        <p:blipFill>
          <a:blip r:embed="rId3"/>
          <a:stretch>
            <a:fillRect/>
          </a:stretch>
        </p:blipFill>
        <p:spPr>
          <a:xfrm>
            <a:off x="5504247" y="1837948"/>
            <a:ext cx="3139964" cy="4064255"/>
          </a:xfrm>
          <a:prstGeom prst="rect">
            <a:avLst/>
          </a:prstGeom>
        </p:spPr>
      </p:pic>
      <p:pic>
        <p:nvPicPr>
          <p:cNvPr id="6" name="Picture 5"/>
          <p:cNvPicPr>
            <a:picLocks noChangeAspect="1"/>
          </p:cNvPicPr>
          <p:nvPr/>
        </p:nvPicPr>
        <p:blipFill>
          <a:blip r:embed="rId4"/>
          <a:stretch>
            <a:fillRect/>
          </a:stretch>
        </p:blipFill>
        <p:spPr>
          <a:xfrm>
            <a:off x="597631" y="1837948"/>
            <a:ext cx="3815619" cy="3077958"/>
          </a:xfrm>
          <a:prstGeom prst="rect">
            <a:avLst/>
          </a:prstGeom>
        </p:spPr>
      </p:pic>
      <p:cxnSp>
        <p:nvCxnSpPr>
          <p:cNvPr id="7" name="Straight Connector 6"/>
          <p:cNvCxnSpPr/>
          <p:nvPr/>
        </p:nvCxnSpPr>
        <p:spPr>
          <a:xfrm>
            <a:off x="4899025" y="589125"/>
            <a:ext cx="0" cy="584025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71881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811055" y="348264"/>
            <a:ext cx="8089750" cy="1378338"/>
          </a:xfrm>
          <a:ln>
            <a:noFill/>
          </a:ln>
          <a:effectLst>
            <a:glow rad="101600">
              <a:schemeClr val="bg1">
                <a:alpha val="75000"/>
              </a:schemeClr>
            </a:glow>
          </a:effectLst>
          <a:scene3d>
            <a:camera prst="orthographicFront"/>
            <a:lightRig rig="threePt" dir="t"/>
          </a:scene3d>
          <a:sp3d>
            <a:bevelB/>
          </a:sp3d>
        </p:spPr>
        <p:txBody>
          <a:bodyPr>
            <a:noAutofit/>
          </a:bodyPr>
          <a:lstStyle/>
          <a:p>
            <a:r>
              <a:rPr lang="en-US" sz="6000" dirty="0" smtClean="0">
                <a:solidFill>
                  <a:schemeClr val="bg1"/>
                </a:solidFill>
                <a:uFill>
                  <a:solidFill>
                    <a:schemeClr val="accent2"/>
                  </a:solidFill>
                </a:uFill>
                <a:latin typeface="Rockwell"/>
                <a:cs typeface="Rockwell"/>
              </a:rPr>
              <a:t>Designer Focus</a:t>
            </a:r>
            <a:endParaRPr lang="en-US" sz="6000" dirty="0">
              <a:solidFill>
                <a:schemeClr val="bg1"/>
              </a:solidFill>
              <a:uFill>
                <a:solidFill>
                  <a:schemeClr val="accent2"/>
                </a:solidFill>
              </a:uFill>
              <a:latin typeface="Rockwell"/>
              <a:cs typeface="Rockwell"/>
            </a:endParaRPr>
          </a:p>
        </p:txBody>
      </p:sp>
      <p:cxnSp>
        <p:nvCxnSpPr>
          <p:cNvPr id="12" name="Straight Connector 11"/>
          <p:cNvCxnSpPr/>
          <p:nvPr/>
        </p:nvCxnSpPr>
        <p:spPr>
          <a:xfrm flipV="1">
            <a:off x="1825010" y="3840480"/>
            <a:ext cx="2011682" cy="1613646"/>
          </a:xfrm>
          <a:prstGeom prst="line">
            <a:avLst/>
          </a:prstGeom>
          <a:ln w="1016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5999833" y="2337709"/>
            <a:ext cx="2076228" cy="1409252"/>
          </a:xfrm>
          <a:prstGeom prst="line">
            <a:avLst/>
          </a:prstGeom>
          <a:ln w="101600" cap="rnd">
            <a:solidFill>
              <a:srgbClr val="FFBE00"/>
            </a:solidFill>
            <a:prstDash val="dash"/>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992555" y="3840480"/>
            <a:ext cx="1877455" cy="0"/>
          </a:xfrm>
          <a:prstGeom prst="line">
            <a:avLst/>
          </a:prstGeom>
          <a:ln w="1016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223045" y="5769693"/>
            <a:ext cx="3397364" cy="369332"/>
          </a:xfrm>
          <a:prstGeom prst="rect">
            <a:avLst/>
          </a:prstGeom>
          <a:noFill/>
        </p:spPr>
        <p:txBody>
          <a:bodyPr wrap="square" rtlCol="0">
            <a:spAutoFit/>
          </a:bodyPr>
          <a:lstStyle/>
          <a:p>
            <a:pPr algn="r"/>
            <a:r>
              <a:rPr lang="en-US" dirty="0" smtClean="0">
                <a:solidFill>
                  <a:srgbClr val="FFBE00"/>
                </a:solidFill>
                <a:latin typeface="Rockwell" panose="02060603020205020403" pitchFamily="18" charset="0"/>
              </a:rPr>
              <a:t>Designer Business Maturity</a:t>
            </a:r>
            <a:endParaRPr lang="en-US" dirty="0">
              <a:solidFill>
                <a:srgbClr val="FFBE00"/>
              </a:solidFill>
              <a:latin typeface="Rockwell" panose="02060603020205020403" pitchFamily="18" charset="0"/>
            </a:endParaRPr>
          </a:p>
        </p:txBody>
      </p:sp>
      <p:sp>
        <p:nvSpPr>
          <p:cNvPr id="24" name="TextBox 23"/>
          <p:cNvSpPr txBox="1"/>
          <p:nvPr/>
        </p:nvSpPr>
        <p:spPr>
          <a:xfrm>
            <a:off x="701555" y="3247024"/>
            <a:ext cx="608821" cy="369332"/>
          </a:xfrm>
          <a:prstGeom prst="rect">
            <a:avLst/>
          </a:prstGeom>
          <a:noFill/>
        </p:spPr>
        <p:txBody>
          <a:bodyPr wrap="none" rtlCol="0">
            <a:spAutoFit/>
          </a:bodyPr>
          <a:lstStyle/>
          <a:p>
            <a:r>
              <a:rPr lang="en-US" dirty="0" smtClean="0">
                <a:solidFill>
                  <a:srgbClr val="FFBE00"/>
                </a:solidFill>
                <a:latin typeface="Rockwell" panose="02060603020205020403" pitchFamily="18" charset="0"/>
              </a:rPr>
              <a:t>Size</a:t>
            </a:r>
            <a:endParaRPr lang="en-US" dirty="0">
              <a:solidFill>
                <a:srgbClr val="FFBE00"/>
              </a:solidFill>
              <a:latin typeface="Rockwell" panose="02060603020205020403" pitchFamily="18" charset="0"/>
            </a:endParaRPr>
          </a:p>
        </p:txBody>
      </p:sp>
      <p:sp>
        <p:nvSpPr>
          <p:cNvPr id="36" name="Rectangle 35"/>
          <p:cNvSpPr/>
          <p:nvPr/>
        </p:nvSpPr>
        <p:spPr>
          <a:xfrm>
            <a:off x="2223044" y="3431690"/>
            <a:ext cx="2721686" cy="175349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5683826" y="5954359"/>
            <a:ext cx="477982" cy="0"/>
          </a:xfrm>
          <a:prstGeom prst="straightConnector1">
            <a:avLst/>
          </a:prstGeom>
          <a:ln w="76200" cap="rnd">
            <a:solidFill>
              <a:srgbClr val="FFBE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005577" y="2722418"/>
            <a:ext cx="388" cy="408702"/>
          </a:xfrm>
          <a:prstGeom prst="straightConnector1">
            <a:avLst/>
          </a:prstGeom>
          <a:ln w="76200" cap="rnd">
            <a:solidFill>
              <a:srgbClr val="FFBE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80284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872678" y="1569364"/>
            <a:ext cx="7743536"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72678" y="5225171"/>
            <a:ext cx="7743536" cy="0"/>
          </a:xfrm>
          <a:prstGeom prst="line">
            <a:avLst/>
          </a:prstGeom>
          <a:ln w="139700" cap="rnd">
            <a:solidFill>
              <a:srgbClr val="FFBE00"/>
            </a:solidFill>
            <a:prstDash val="dash"/>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701039" y="2333908"/>
            <a:ext cx="7537571" cy="2462212"/>
          </a:xfrm>
          <a:prstGeom prst="rect">
            <a:avLst/>
          </a:prstGeom>
          <a:noFill/>
        </p:spPr>
        <p:txBody>
          <a:bodyPr wrap="square" rtlCol="0">
            <a:spAutoFit/>
          </a:bodyPr>
          <a:lstStyle/>
          <a:p>
            <a:r>
              <a:rPr lang="en-US" sz="2400" dirty="0" smtClean="0">
                <a:solidFill>
                  <a:schemeClr val="bg1"/>
                </a:solidFill>
              </a:rPr>
              <a:t>“Having </a:t>
            </a:r>
            <a:r>
              <a:rPr lang="en-US" sz="2400" dirty="0">
                <a:solidFill>
                  <a:schemeClr val="bg1"/>
                </a:solidFill>
              </a:rPr>
              <a:t>a platform like </a:t>
            </a:r>
            <a:r>
              <a:rPr lang="en-US" sz="2400" dirty="0">
                <a:solidFill>
                  <a:srgbClr val="FFBE00"/>
                </a:solidFill>
              </a:rPr>
              <a:t>Thimble</a:t>
            </a:r>
            <a:r>
              <a:rPr lang="en-US" sz="2400" dirty="0">
                <a:solidFill>
                  <a:schemeClr val="bg1"/>
                </a:solidFill>
              </a:rPr>
              <a:t> would definitely encourage me to be </a:t>
            </a:r>
            <a:r>
              <a:rPr lang="en-US" sz="2400" dirty="0">
                <a:solidFill>
                  <a:srgbClr val="FFBE00"/>
                </a:solidFill>
              </a:rPr>
              <a:t>more enthusiastic about selling </a:t>
            </a:r>
            <a:r>
              <a:rPr lang="en-US" sz="2400" dirty="0" smtClean="0">
                <a:solidFill>
                  <a:srgbClr val="FFBE00"/>
                </a:solidFill>
              </a:rPr>
              <a:t>wholesale </a:t>
            </a:r>
            <a:r>
              <a:rPr lang="en-US" sz="2400" dirty="0">
                <a:solidFill>
                  <a:schemeClr val="bg1"/>
                </a:solidFill>
              </a:rPr>
              <a:t>because the buyers are more attainable</a:t>
            </a:r>
            <a:r>
              <a:rPr lang="en-US" sz="2400" dirty="0" smtClean="0">
                <a:solidFill>
                  <a:schemeClr val="bg1"/>
                </a:solidFill>
              </a:rPr>
              <a:t>.”</a:t>
            </a:r>
            <a:endParaRPr lang="en-US" sz="2400" dirty="0">
              <a:solidFill>
                <a:schemeClr val="bg1"/>
              </a:solidFill>
            </a:endParaRPr>
          </a:p>
          <a:p>
            <a:endParaRPr lang="en-US" sz="1600" dirty="0">
              <a:solidFill>
                <a:srgbClr val="FFBE00"/>
              </a:solidFill>
            </a:endParaRPr>
          </a:p>
          <a:p>
            <a:pPr algn="r"/>
            <a:endParaRPr lang="en-US" sz="1600" dirty="0" smtClean="0">
              <a:solidFill>
                <a:schemeClr val="bg1"/>
              </a:solidFill>
            </a:endParaRPr>
          </a:p>
          <a:p>
            <a:pPr algn="r"/>
            <a:r>
              <a:rPr lang="en-US" sz="1600" dirty="0" err="1" smtClean="0">
                <a:solidFill>
                  <a:schemeClr val="bg1"/>
                </a:solidFill>
              </a:rPr>
              <a:t>Shruti</a:t>
            </a:r>
            <a:r>
              <a:rPr lang="en-US" sz="1600" dirty="0" smtClean="0">
                <a:solidFill>
                  <a:schemeClr val="bg1"/>
                </a:solidFill>
              </a:rPr>
              <a:t> </a:t>
            </a:r>
            <a:r>
              <a:rPr lang="en-US" sz="1600" dirty="0" err="1">
                <a:solidFill>
                  <a:schemeClr val="bg1"/>
                </a:solidFill>
              </a:rPr>
              <a:t>Kirti</a:t>
            </a:r>
            <a:r>
              <a:rPr lang="en-US" sz="1600" dirty="0">
                <a:solidFill>
                  <a:schemeClr val="bg1"/>
                </a:solidFill>
              </a:rPr>
              <a:t>, Designer-in-Residence</a:t>
            </a:r>
          </a:p>
          <a:p>
            <a:pPr algn="r"/>
            <a:r>
              <a:rPr lang="en-US" sz="1600" dirty="0">
                <a:solidFill>
                  <a:schemeClr val="bg1"/>
                </a:solidFill>
              </a:rPr>
              <a:t>Chicago Fashion Incubator</a:t>
            </a:r>
            <a:endParaRPr lang="en-US" sz="1600" dirty="0">
              <a:solidFill>
                <a:srgbClr val="FFBE00"/>
              </a:solidFill>
              <a:latin typeface="Rockwell"/>
              <a:cs typeface="Rockwell"/>
            </a:endParaRPr>
          </a:p>
          <a:p>
            <a:endParaRPr lang="en-US" dirty="0"/>
          </a:p>
        </p:txBody>
      </p:sp>
    </p:spTree>
    <p:extLst>
      <p:ext uri="{BB962C8B-B14F-4D97-AF65-F5344CB8AC3E}">
        <p14:creationId xmlns:p14="http://schemas.microsoft.com/office/powerpoint/2010/main" val="19679174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6778</TotalTime>
  <Words>1372</Words>
  <Application>Microsoft Macintosh PowerPoint</Application>
  <PresentationFormat>On-screen Show (4:3)</PresentationFormat>
  <Paragraphs>188</Paragraphs>
  <Slides>25</Slides>
  <Notes>23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Thimble</vt:lpstr>
      <vt:lpstr>PowerPoint Presentation</vt:lpstr>
      <vt:lpstr>PowerPoint Presentation</vt:lpstr>
      <vt:lpstr>PowerPoint Presentation</vt:lpstr>
      <vt:lpstr>PowerPoint Presentation</vt:lpstr>
      <vt:lpstr>PowerPoint Presentation</vt:lpstr>
      <vt:lpstr>PowerPoint Presentation</vt:lpstr>
      <vt:lpstr>Designer Focus</vt:lpstr>
      <vt:lpstr>PowerPoint Presentation</vt:lpstr>
      <vt:lpstr>Industry Insights</vt:lpstr>
      <vt:lpstr>PowerPoint Presentation</vt:lpstr>
      <vt:lpstr>PowerPoint Presentation</vt:lpstr>
      <vt:lpstr>Market Size</vt:lpstr>
      <vt:lpstr>35k</vt:lpstr>
      <vt:lpstr>59k</vt:lpstr>
      <vt:lpstr>PowerPoint Presentation</vt:lpstr>
      <vt:lpstr>PowerPoint Presentation</vt:lpstr>
      <vt:lpstr>PowerPoint Presentation</vt:lpstr>
      <vt:lpstr>PowerPoint Presentation</vt:lpstr>
      <vt:lpstr>PowerPoint Presentation</vt:lpstr>
      <vt:lpstr>PowerPoint Presentation</vt:lpstr>
      <vt:lpstr>Building a Bridge</vt:lpstr>
      <vt:lpstr>Thank you</vt:lpstr>
      <vt:lpstr>PowerPoint Presentation</vt:lpstr>
      <vt:lpstr>PowerPoint Presentation</vt:lpstr>
    </vt:vector>
  </TitlesOfParts>
  <Company>Northwestern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Thimble</dc:title>
  <dc:creator>Clayton Gentry</dc:creator>
  <cp:lastModifiedBy>Clayton Gentry</cp:lastModifiedBy>
  <cp:revision>195</cp:revision>
  <dcterms:created xsi:type="dcterms:W3CDTF">2015-06-01T02:52:54Z</dcterms:created>
  <dcterms:modified xsi:type="dcterms:W3CDTF">2015-06-09T19:39:42Z</dcterms:modified>
</cp:coreProperties>
</file>