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7"/>
  </p:notesMasterIdLst>
  <p:sldIdLst>
    <p:sldId id="257" r:id="rId3"/>
    <p:sldId id="284" r:id="rId4"/>
    <p:sldId id="261" r:id="rId5"/>
    <p:sldId id="262" r:id="rId6"/>
    <p:sldId id="283" r:id="rId7"/>
    <p:sldId id="263" r:id="rId8"/>
    <p:sldId id="282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A5DD-732B-DD4A-89D6-8440A9B03DF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9A01-A588-1B44-B113-6570E652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41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7030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48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887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7"/>
            <a:ext cx="70866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03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73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5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153400" cy="4525964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2743200"/>
            <a:ext cx="4419600" cy="1470026"/>
          </a:xfrm>
        </p:spPr>
        <p:txBody>
          <a:bodyPr>
            <a:normAutofit/>
          </a:bodyPr>
          <a:lstStyle>
            <a:lvl1pPr algn="r">
              <a:defRPr sz="2400" baseline="0"/>
            </a:lvl1pPr>
          </a:lstStyle>
          <a:p>
            <a:r>
              <a:rPr lang="en-US" dirty="0" smtClean="0"/>
              <a:t>Title Line 01</a:t>
            </a:r>
            <a:br>
              <a:rPr lang="en-US" dirty="0" smtClean="0"/>
            </a:br>
            <a:r>
              <a:rPr lang="en-US" dirty="0" smtClean="0"/>
              <a:t>Title Line 02</a:t>
            </a:r>
            <a:br>
              <a:rPr lang="en-US" dirty="0" smtClean="0"/>
            </a:br>
            <a:r>
              <a:rPr lang="en-US" dirty="0" smtClean="0"/>
              <a:t>Title Line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3600" y="4648200"/>
            <a:ext cx="6400800" cy="1752600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baseline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&lt;Name&gt;</a:t>
            </a:r>
          </a:p>
          <a:p>
            <a:r>
              <a:rPr lang="en-US" dirty="0" smtClean="0"/>
              <a:t>&lt;Company Name&gt;</a:t>
            </a:r>
          </a:p>
          <a:p>
            <a:r>
              <a:rPr lang="en-US" dirty="0" smtClean="0"/>
              <a:t>&lt;Designation&gt;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463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3875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8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6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37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319086"/>
            <a:ext cx="3008313" cy="1162050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319088"/>
            <a:ext cx="3733800" cy="5853113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1" y="148113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95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0837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19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7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918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848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848600" cy="4525964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47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876800" y="34290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07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600201"/>
            <a:ext cx="35814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600201"/>
            <a:ext cx="3352800" cy="4525964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581150"/>
            <a:ext cx="3506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2220912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801" y="1535113"/>
            <a:ext cx="3429001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2174875"/>
            <a:ext cx="34290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7687376-0FDE-4161-992A-50C1D01EF749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3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8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60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800" y="2286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1"/>
            <a:ext cx="716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9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72828" y="2590800"/>
            <a:ext cx="5410200" cy="1774826"/>
          </a:xfrm>
        </p:spPr>
        <p:txBody>
          <a:bodyPr>
            <a:noAutofit/>
          </a:bodyPr>
          <a:lstStyle/>
          <a:p>
            <a:r>
              <a:rPr lang="en" sz="3600" dirty="0">
                <a:latin typeface="Cambria"/>
                <a:ea typeface="Cambria"/>
                <a:cs typeface="Cambria"/>
                <a:sym typeface="Cambria"/>
              </a:rPr>
              <a:t>Javascript Everywhere: Backend to Web and to Mobile Apps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43840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Nuwan </a:t>
            </a:r>
            <a:r>
              <a:rPr lang="en-US" sz="2400" b="1" dirty="0" smtClean="0"/>
              <a:t>Bandara &amp; </a:t>
            </a:r>
          </a:p>
          <a:p>
            <a:r>
              <a:rPr lang="en-US" sz="2400" b="1" dirty="0" err="1" smtClean="0"/>
              <a:t>Srinath</a:t>
            </a:r>
            <a:r>
              <a:rPr lang="en-US" sz="2400" b="1" dirty="0" smtClean="0"/>
              <a:t> </a:t>
            </a:r>
            <a:r>
              <a:rPr lang="en-US" sz="2400" b="1" dirty="0" smtClean="0"/>
              <a:t>Perera</a:t>
            </a:r>
          </a:p>
          <a:p>
            <a:r>
              <a:rPr lang="en-US" sz="2400" b="1" dirty="0" smtClean="0"/>
              <a:t>WSO2 </a:t>
            </a:r>
            <a:r>
              <a:rPr lang="en-US" sz="2400" b="1" dirty="0" smtClean="0"/>
              <a:t>Inc.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361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0574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Introduction to Jaggery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143000" y="1600201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Like JSP/ PHP, but user writes code </a:t>
            </a:r>
            <a:r>
              <a:rPr lang="en-US" dirty="0" smtClean="0"/>
              <a:t>completely in </a:t>
            </a:r>
            <a:r>
              <a:rPr lang="en-US" dirty="0" err="1" smtClean="0"/>
              <a:t>javascript</a:t>
            </a:r>
            <a:r>
              <a:rPr lang="en-US" dirty="0" smtClean="0"/>
              <a:t> (Data access / Business Logic / UI) </a:t>
            </a:r>
            <a:endParaRPr lang="en-US" dirty="0" smtClean="0"/>
          </a:p>
          <a:p>
            <a:r>
              <a:rPr lang="en-US" dirty="0" smtClean="0"/>
              <a:t>Runs as a Web app (e.g. tomcat)</a:t>
            </a:r>
          </a:p>
          <a:p>
            <a:r>
              <a:rPr lang="en-US" dirty="0" smtClean="0"/>
              <a:t>Runs on top of Java </a:t>
            </a:r>
          </a:p>
          <a:p>
            <a:r>
              <a:rPr lang="en-US" dirty="0" smtClean="0"/>
              <a:t>Provides very close integration with WSO2 Products (e.g. Users, Web service calls, </a:t>
            </a:r>
            <a:r>
              <a:rPr lang="en-US" dirty="0" smtClean="0"/>
              <a:t>access to the </a:t>
            </a:r>
            <a:r>
              <a:rPr lang="en-US" dirty="0" smtClean="0"/>
              <a:t>registry, access OSGI </a:t>
            </a:r>
            <a:r>
              <a:rPr lang="en-US" dirty="0" smtClean="0"/>
              <a:t>services etc</a:t>
            </a:r>
            <a:r>
              <a:rPr lang="en-US" dirty="0" smtClean="0"/>
              <a:t>. 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19812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6705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Install Jaggery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143000" y="1600201"/>
            <a:ext cx="75438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Nothing complex</a:t>
            </a:r>
          </a:p>
          <a:p>
            <a:pPr lvl="1"/>
            <a:r>
              <a:rPr lang="en-US" dirty="0" smtClean="0"/>
              <a:t>If you are familiar with WSO2 server runtimes, it’s the same thing</a:t>
            </a:r>
          </a:p>
          <a:p>
            <a:pPr lvl="1"/>
            <a:r>
              <a:rPr lang="en-US" dirty="0" smtClean="0"/>
              <a:t>Else extract the zip, run </a:t>
            </a:r>
            <a:r>
              <a:rPr lang="en-US" sz="2000" u="sng" dirty="0" err="1" smtClean="0">
                <a:latin typeface="Courier New" pitchFamily="49" charset="0"/>
                <a:cs typeface="Courier New" pitchFamily="49" charset="0"/>
              </a:rPr>
              <a:t>sh</a:t>
            </a:r>
            <a:r>
              <a:rPr lang="en-US" sz="2000" u="sng" dirty="0" smtClean="0">
                <a:latin typeface="Courier New" pitchFamily="49" charset="0"/>
                <a:cs typeface="Courier New" pitchFamily="49" charset="0"/>
              </a:rPr>
              <a:t> /bin/server.sh</a:t>
            </a:r>
            <a:endParaRPr lang="en-US" u="sng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Pre-loaded with bunch of samples</a:t>
            </a:r>
          </a:p>
          <a:p>
            <a:r>
              <a:rPr lang="en-US" dirty="0" smtClean="0">
                <a:cs typeface="Courier New" pitchFamily="49" charset="0"/>
              </a:rPr>
              <a:t>/docs explains the API</a:t>
            </a:r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6801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sz="4000" dirty="0"/>
              <a:t>Print Hello WSO2 Coffee Shop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143000" y="1600200"/>
            <a:ext cx="7772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Most straight forward API method</a:t>
            </a:r>
          </a:p>
          <a:p>
            <a:r>
              <a:rPr lang="en-US" dirty="0" smtClean="0"/>
              <a:t>Open up a text editor</a:t>
            </a:r>
          </a:p>
          <a:p>
            <a:r>
              <a:rPr lang="en-US" dirty="0" smtClean="0"/>
              <a:t>Create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{JAGGERY_HOME}/apps/coffee/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hello.jag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Call it,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http://localhost:9763/coffee/hello.jag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553691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53586533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828800" y="228600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Database </a:t>
            </a:r>
            <a:r>
              <a:rPr lang="en" dirty="0"/>
              <a:t>access 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295400" y="1600201"/>
            <a:ext cx="7391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Create a DB connection</a:t>
            </a:r>
          </a:p>
          <a:p>
            <a:r>
              <a:rPr lang="en-US" dirty="0" smtClean="0"/>
              <a:t>Perform CRUD operations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Results sent as </a:t>
            </a:r>
            <a:r>
              <a:rPr lang="en-US" dirty="0" err="1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14650"/>
            <a:ext cx="8686800" cy="226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285586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Server APIs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Bunch of methods exposed</a:t>
            </a:r>
          </a:p>
          <a:p>
            <a:pPr lvl="1"/>
            <a:r>
              <a:rPr lang="en" dirty="0" smtClean="0"/>
              <a:t>request / response / session / application</a:t>
            </a:r>
          </a:p>
          <a:p>
            <a:pPr lvl="1"/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70370"/>
            <a:ext cx="4267200" cy="34352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83255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RESTful Service Composition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295400" y="1600201"/>
            <a:ext cx="73914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URL Mapping</a:t>
            </a:r>
          </a:p>
          <a:p>
            <a:pPr lvl="1"/>
            <a:r>
              <a:rPr lang="en-US" dirty="0" smtClean="0"/>
              <a:t>U</a:t>
            </a:r>
            <a:r>
              <a:rPr lang="en" dirty="0" smtClean="0"/>
              <a:t>sing inbuilt jaggery.conf</a:t>
            </a:r>
          </a:p>
          <a:p>
            <a:pPr lvl="1"/>
            <a:r>
              <a:rPr lang="en" dirty="0" smtClean="0"/>
              <a:t>Usring goose.js</a:t>
            </a:r>
          </a:p>
          <a:p>
            <a:pPr lvl="1"/>
            <a:endParaRPr lang="e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66786"/>
            <a:ext cx="4724401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34" y="5181600"/>
            <a:ext cx="5544766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5277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Calling out http services</a:t>
            </a:r>
            <a:endParaRPr lang="en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447800" y="1600201"/>
            <a:ext cx="72390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Easy http client calls (just like you do in the browser)</a:t>
            </a:r>
            <a:endParaRPr lang="e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79" y="2895600"/>
            <a:ext cx="748336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28995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Calling out a </a:t>
            </a:r>
            <a:r>
              <a:rPr lang="en" dirty="0"/>
              <a:t>SOAP Service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170233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155000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		Collect </a:t>
            </a:r>
            <a:r>
              <a:rPr lang="en" dirty="0"/>
              <a:t>Coffee Stats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71600" y="1447800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Seemless integration with json apis</a:t>
            </a:r>
          </a:p>
          <a:p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798879" cy="197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67200"/>
            <a:ext cx="4007512" cy="2380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53512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6705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Pushing messages</a:t>
            </a:r>
            <a:endParaRPr lang="en" dirty="0"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447800" y="1600201"/>
            <a:ext cx="72390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aka </a:t>
            </a:r>
            <a:r>
              <a:rPr lang="en-US" dirty="0" err="1" smtClean="0"/>
              <a:t>WebSockets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34899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30017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5339" t="20422" r="28496" b="934"/>
          <a:stretch/>
        </p:blipFill>
        <p:spPr>
          <a:xfrm>
            <a:off x="112059" y="1676400"/>
            <a:ext cx="4730817" cy="4419600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-US" sz="6600" dirty="0" smtClean="0">
                <a:solidFill>
                  <a:srgbClr val="000000"/>
                </a:solidFill>
              </a:rPr>
              <a:t>Outline</a:t>
            </a:r>
            <a:endParaRPr lang="en" sz="6600" dirty="0">
              <a:solidFill>
                <a:srgbClr val="00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idx="1"/>
          </p:nvPr>
        </p:nvSpPr>
        <p:spPr>
          <a:xfrm>
            <a:off x="4876800" y="1600200"/>
            <a:ext cx="3886200" cy="4648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We will mainly discuss about </a:t>
            </a:r>
            <a:r>
              <a:rPr lang="en-US" dirty="0" err="1" smtClean="0">
                <a:solidFill>
                  <a:schemeClr val="tx1"/>
                </a:solidFill>
              </a:rPr>
              <a:t>JaggeryJS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Start with a high level discussion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Then Hands On </a:t>
            </a:r>
            <a:endParaRPr lang="e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95332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Including 3</a:t>
            </a:r>
            <a:r>
              <a:rPr lang="en" baseline="30000" dirty="0" smtClean="0"/>
              <a:t>rd</a:t>
            </a:r>
            <a:r>
              <a:rPr lang="en" dirty="0" smtClean="0"/>
              <a:t> party js libraries</a:t>
            </a:r>
            <a:endParaRPr lang="en" dirty="0"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1371600" y="1600201"/>
            <a:ext cx="7315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Some logic-less </a:t>
            </a:r>
            <a:r>
              <a:rPr lang="en-US" dirty="0" err="1" smtClean="0"/>
              <a:t>templating</a:t>
            </a:r>
            <a:r>
              <a:rPr lang="en-US" dirty="0" smtClean="0"/>
              <a:t> ?</a:t>
            </a:r>
          </a:p>
          <a:p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2" y="2590800"/>
            <a:ext cx="8193378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0594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Visualization 1: Graphs and Plots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506944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Visualization 2: HTML5 Canvas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0849891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676400" y="274637"/>
            <a:ext cx="7010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 smtClean="0"/>
              <a:t>Some utilities</a:t>
            </a:r>
            <a:endParaRPr lang="en"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219200" y="1295400"/>
            <a:ext cx="7467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Process module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Carbon module</a:t>
            </a:r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" dirty="0" smtClean="0"/>
              <a:t>File Api / Email Api / Feed Api etc</a:t>
            </a: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571500" indent="-457200">
              <a:lnSpc>
                <a:spcPct val="150000"/>
              </a:lnSpc>
              <a:buClr>
                <a:schemeClr val="dk1"/>
              </a:buClr>
              <a:buSzPct val="100000"/>
            </a:pPr>
            <a:endParaRPr lang="en" dirty="0" smtClean="0"/>
          </a:p>
          <a:p>
            <a:pPr marL="457200" lvl="0" indent="-342900" rtl="0">
              <a:lnSpc>
                <a:spcPct val="150000"/>
              </a:lnSpc>
              <a:buClr>
                <a:schemeClr val="dk1"/>
              </a:buClr>
              <a:buSzPct val="100000"/>
              <a:buFont typeface="Arial"/>
              <a:buChar char="●"/>
            </a:pPr>
            <a:endParaRPr lang="e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43713"/>
            <a:ext cx="4213372" cy="1056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4" y="3886200"/>
            <a:ext cx="8375246" cy="1304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37252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2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66294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Reaching Out the </a:t>
            </a:r>
            <a:r>
              <a:rPr lang="en" dirty="0" smtClean="0"/>
              <a:t>Last </a:t>
            </a:r>
            <a:r>
              <a:rPr lang="en" dirty="0"/>
              <a:t>Mile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646005" y="1316980"/>
            <a:ext cx="4419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Users Interfaces (UIs) covers the last mile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/>
              <a:t>Often decides the success and how much </a:t>
            </a:r>
            <a:r>
              <a:rPr lang="en-US" sz="3200" dirty="0" smtClean="0"/>
              <a:t>it </a:t>
            </a:r>
            <a:r>
              <a:rPr lang="en" sz="3200" dirty="0" smtClean="0"/>
              <a:t>will </a:t>
            </a:r>
            <a:r>
              <a:rPr lang="en" sz="3200" dirty="0"/>
              <a:t>integrate with the user’s lives.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676400"/>
            <a:ext cx="4867352" cy="3234917"/>
          </a:xfrm>
          <a:prstGeom prst="rect">
            <a:avLst/>
          </a:prstGeom>
        </p:spPr>
      </p:pic>
      <p:sp>
        <p:nvSpPr>
          <p:cNvPr id="5" name="Shape 30"/>
          <p:cNvSpPr txBox="1">
            <a:spLocks/>
          </p:cNvSpPr>
          <p:nvPr/>
        </p:nvSpPr>
        <p:spPr>
          <a:xfrm>
            <a:off x="304800" y="5334000"/>
            <a:ext cx="853440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342900"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3200" dirty="0" smtClean="0"/>
              <a:t>Users no longer accept average user experience 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2009095199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History of Web Applications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Hisot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53548"/>
            <a:ext cx="8610600" cy="54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951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52600" y="274637"/>
            <a:ext cx="69342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Different types of Apps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90600" y="1600201"/>
            <a:ext cx="76962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Client </a:t>
            </a:r>
            <a:r>
              <a:rPr lang="en" dirty="0"/>
              <a:t>side </a:t>
            </a:r>
            <a:r>
              <a:rPr lang="en" dirty="0" smtClean="0"/>
              <a:t>(</a:t>
            </a:r>
            <a:r>
              <a:rPr lang="en-US" dirty="0" smtClean="0"/>
              <a:t>Static HTML</a:t>
            </a:r>
            <a:r>
              <a:rPr lang="en" dirty="0" smtClean="0"/>
              <a:t>)</a:t>
            </a:r>
            <a:endParaRPr lang="en" dirty="0"/>
          </a:p>
          <a:p>
            <a:r>
              <a:rPr lang="en" dirty="0"/>
              <a:t>Client driven, blocking (old </a:t>
            </a:r>
            <a:r>
              <a:rPr lang="en-US" dirty="0" smtClean="0"/>
              <a:t>Forms </a:t>
            </a:r>
            <a:r>
              <a:rPr lang="en" dirty="0" smtClean="0"/>
              <a:t>based </a:t>
            </a:r>
            <a:r>
              <a:rPr lang="en" dirty="0"/>
              <a:t>submit )</a:t>
            </a:r>
          </a:p>
          <a:p>
            <a:r>
              <a:rPr lang="en" dirty="0"/>
              <a:t>Client driven, non blocking (AJAX)</a:t>
            </a:r>
          </a:p>
          <a:p>
            <a:r>
              <a:rPr lang="en" dirty="0"/>
              <a:t>Client and server driven, non-blocking (web sockets)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279406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828800" y="274637"/>
            <a:ext cx="68580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UI </a:t>
            </a:r>
            <a:r>
              <a:rPr lang="en" dirty="0" smtClean="0"/>
              <a:t>Technologies</a:t>
            </a:r>
            <a:r>
              <a:rPr lang="en-US" dirty="0" smtClean="0"/>
              <a:t> (Web Apps)</a:t>
            </a:r>
            <a:r>
              <a:rPr lang="en" dirty="0" smtClean="0"/>
              <a:t> </a:t>
            </a:r>
            <a:endParaRPr lang="en" dirty="0"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219200" y="1600201"/>
            <a:ext cx="7467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 smtClean="0"/>
              <a:t>Javascript </a:t>
            </a:r>
            <a:r>
              <a:rPr lang="en" dirty="0"/>
              <a:t>has become the defacto technology (except for Mobile apps)</a:t>
            </a:r>
          </a:p>
          <a:p>
            <a:r>
              <a:rPr lang="en" dirty="0"/>
              <a:t>Supported by all browsers</a:t>
            </a:r>
          </a:p>
          <a:p>
            <a:r>
              <a:rPr lang="en" dirty="0"/>
              <a:t>Thanks to Web 2.0 and HTML5, no longer simplistic </a:t>
            </a:r>
            <a:r>
              <a:rPr lang="en" dirty="0" smtClean="0"/>
              <a:t>applications</a:t>
            </a:r>
            <a:endParaRPr lang="en-US" dirty="0" smtClean="0"/>
          </a:p>
          <a:p>
            <a:r>
              <a:rPr lang="en-US" dirty="0" smtClean="0"/>
              <a:t>Widely used </a:t>
            </a:r>
            <a:r>
              <a:rPr lang="en" dirty="0" smtClean="0"/>
              <a:t> 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58789412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7"/>
            <a:ext cx="6858000" cy="1143000"/>
          </a:xfrm>
        </p:spPr>
        <p:txBody>
          <a:bodyPr/>
          <a:lstStyle/>
          <a:p>
            <a:r>
              <a:rPr lang="en" dirty="0"/>
              <a:t>Javascript end to end?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erver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96775" cy="3048000"/>
          </a:xfrm>
          <a:prstGeom prst="rect">
            <a:avLst/>
          </a:prstGeom>
        </p:spPr>
      </p:pic>
      <p:sp>
        <p:nvSpPr>
          <p:cNvPr id="5" name="Shape 48"/>
          <p:cNvSpPr txBox="1">
            <a:spLocks/>
          </p:cNvSpPr>
          <p:nvPr/>
        </p:nvSpPr>
        <p:spPr>
          <a:xfrm>
            <a:off x="838200" y="4724400"/>
            <a:ext cx="7848600" cy="16147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742950" indent="4572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914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1371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One technology across the board</a:t>
            </a:r>
          </a:p>
          <a:p>
            <a:pPr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Lesser development complexity</a:t>
            </a:r>
          </a:p>
        </p:txBody>
      </p:sp>
    </p:spTree>
    <p:extLst>
      <p:ext uri="{BB962C8B-B14F-4D97-AF65-F5344CB8AC3E}">
        <p14:creationId xmlns:p14="http://schemas.microsoft.com/office/powerpoint/2010/main" val="107677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057400" y="152400"/>
            <a:ext cx="6019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 dirty="0" smtClean="0"/>
              <a:t>Javascript </a:t>
            </a:r>
            <a:r>
              <a:rPr lang="en" dirty="0"/>
              <a:t>end to end</a:t>
            </a:r>
            <a:r>
              <a:rPr lang="en" dirty="0" smtClean="0"/>
              <a:t>?</a:t>
            </a:r>
            <a:r>
              <a:rPr lang="en-US" dirty="0" smtClean="0"/>
              <a:t> 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269395" y="1371600"/>
            <a:ext cx="7848600" cy="496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 </a:t>
            </a:r>
            <a:r>
              <a:rPr lang="en" dirty="0"/>
              <a:t>complexities in data binding (UI to Business logic thanks to JSON)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serialization / de-serialization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Rich space with many common javascript libraries</a:t>
            </a:r>
          </a:p>
          <a:p>
            <a:pPr marL="457200" lvl="0" indent="-342900" rtl="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Rapid application development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No compiling, making &amp; building</a:t>
            </a:r>
          </a:p>
        </p:txBody>
      </p:sp>
    </p:spTree>
    <p:extLst>
      <p:ext uri="{BB962C8B-B14F-4D97-AF65-F5344CB8AC3E}">
        <p14:creationId xmlns:p14="http://schemas.microsoft.com/office/powerpoint/2010/main" val="78301726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6781800" cy="1143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None/>
            </a:pPr>
            <a:r>
              <a:rPr lang="en" dirty="0"/>
              <a:t>What are the JS end to end Options?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8229600" cy="47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chemeClr val="dk1"/>
              </a:buClr>
              <a:buSzPct val="166666"/>
            </a:pPr>
            <a:r>
              <a:rPr lang="en" dirty="0" smtClean="0"/>
              <a:t>NodeJS </a:t>
            </a:r>
            <a:r>
              <a:rPr lang="en" dirty="0"/>
              <a:t>-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Based on V8 </a:t>
            </a:r>
            <a:endParaRPr lang="en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event driven, non-blocking processing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Jaggery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Provided traditional development experience like in PHP/JSP 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/>
              <a:t>De-facto framework for all WSO2 user facing applications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88319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SO2Con2013-NormalScreen-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WSO2Con2013-NormalScreen-White.potx</Template>
  <TotalTime>256</TotalTime>
  <Words>465</Words>
  <Application>Microsoft Office PowerPoint</Application>
  <PresentationFormat>On-screen Show (4:3)</PresentationFormat>
  <Paragraphs>94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WSO2Con2013-NormalScreen-White</vt:lpstr>
      <vt:lpstr>1_WSO2Con2013-NormalScreen-White</vt:lpstr>
      <vt:lpstr>Javascript Everywhere: Backend to Web and to Mobile Apps</vt:lpstr>
      <vt:lpstr>Outline</vt:lpstr>
      <vt:lpstr>Reaching Out the Last Mile</vt:lpstr>
      <vt:lpstr>History of Web Applications</vt:lpstr>
      <vt:lpstr>Different types of Apps</vt:lpstr>
      <vt:lpstr>UI Technologies (Web Apps) </vt:lpstr>
      <vt:lpstr>Javascript end to end?</vt:lpstr>
      <vt:lpstr>Javascript end to end? </vt:lpstr>
      <vt:lpstr>What are the JS end to end Options?</vt:lpstr>
      <vt:lpstr>Introduction to Jaggery</vt:lpstr>
      <vt:lpstr>Install Jaggery</vt:lpstr>
      <vt:lpstr>Print Hello WSO2 Coffee Shop</vt:lpstr>
      <vt:lpstr>Database access </vt:lpstr>
      <vt:lpstr>Server APIs</vt:lpstr>
      <vt:lpstr>RESTful Service Composition</vt:lpstr>
      <vt:lpstr>Calling out http services</vt:lpstr>
      <vt:lpstr>Calling out a SOAP Service </vt:lpstr>
      <vt:lpstr>  Collect Coffee Stats</vt:lpstr>
      <vt:lpstr>Pushing messages</vt:lpstr>
      <vt:lpstr>Including 3rd party js libraries</vt:lpstr>
      <vt:lpstr>Visualization 1: Graphs and Plots</vt:lpstr>
      <vt:lpstr>Visualization 2: HTML5 Canvas</vt:lpstr>
      <vt:lpstr>Some utilities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Niroshika</dc:creator>
  <cp:lastModifiedBy>Windows User</cp:lastModifiedBy>
  <cp:revision>48</cp:revision>
  <dcterms:created xsi:type="dcterms:W3CDTF">2013-10-17T05:50:51Z</dcterms:created>
  <dcterms:modified xsi:type="dcterms:W3CDTF">2013-10-29T08:07:33Z</dcterms:modified>
</cp:coreProperties>
</file>