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57" r:id="rId3"/>
    <p:sldId id="284" r:id="rId4"/>
    <p:sldId id="261" r:id="rId5"/>
    <p:sldId id="262" r:id="rId6"/>
    <p:sldId id="283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6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87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9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837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1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36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Nuwan Bandara &amp; </a:t>
            </a:r>
          </a:p>
          <a:p>
            <a:r>
              <a:rPr lang="en-US" sz="2400" b="1" dirty="0" err="1" smtClean="0"/>
              <a:t>Srinath</a:t>
            </a:r>
            <a:r>
              <a:rPr lang="en-US" sz="2400" b="1" dirty="0" smtClean="0"/>
              <a:t> Perera</a:t>
            </a:r>
          </a:p>
          <a:p>
            <a:r>
              <a:rPr lang="en-US" sz="2400" b="1" dirty="0" smtClean="0"/>
              <a:t>WSO2 Inc.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JSP/ PHP, but user writes code completely in </a:t>
            </a:r>
            <a:r>
              <a:rPr lang="en-US" dirty="0" err="1" smtClean="0"/>
              <a:t>javascript</a:t>
            </a:r>
            <a:r>
              <a:rPr lang="en-US" dirty="0" smtClean="0"/>
              <a:t> (Data access / Business Logic / UI) </a:t>
            </a:r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Users, Web service calls, access to the registry, access OSGI services etc.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Nothing complex</a:t>
            </a:r>
          </a:p>
          <a:p>
            <a:pPr lvl="1"/>
            <a:r>
              <a:rPr lang="en-US" dirty="0" smtClean="0"/>
              <a:t>If you are familiar with WSO2 server runtimes, it’s the same thing</a:t>
            </a:r>
          </a:p>
          <a:p>
            <a:pPr lvl="1"/>
            <a:r>
              <a:rPr lang="en-US" dirty="0" smtClean="0"/>
              <a:t>Else extract the zip, run 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 /bin/server.sh</a:t>
            </a:r>
            <a:endParaRPr lang="en-US" u="sng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Pre-loaded with bunch of samples</a:t>
            </a:r>
          </a:p>
          <a:p>
            <a:r>
              <a:rPr lang="en-US" dirty="0" smtClean="0">
                <a:cs typeface="Courier New" pitchFamily="49" charset="0"/>
              </a:rPr>
              <a:t>/docs explains the API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7772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Most straight forward API method</a:t>
            </a:r>
          </a:p>
          <a:p>
            <a:r>
              <a:rPr lang="en-US" dirty="0" smtClean="0"/>
              <a:t>Open up a text editor</a:t>
            </a:r>
          </a:p>
          <a:p>
            <a:r>
              <a:rPr lang="en-US" dirty="0" smtClean="0"/>
              <a:t>Create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{JAGGERY_HOME}/apps/coffee/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hello.jag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Call it,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http://localhost:9763/coffee/hello.jag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553691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Database </a:t>
            </a:r>
            <a:r>
              <a:rPr lang="en" dirty="0"/>
              <a:t>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Create a DB connection</a:t>
            </a:r>
          </a:p>
          <a:p>
            <a:r>
              <a:rPr lang="en-US" dirty="0" smtClean="0"/>
              <a:t>Perform CRUD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 sent as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4650"/>
            <a:ext cx="86868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Server APIs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Bunch of methods exposed</a:t>
            </a:r>
          </a:p>
          <a:p>
            <a:pPr lvl="1"/>
            <a:r>
              <a:rPr lang="en" dirty="0" smtClean="0"/>
              <a:t>request / response / session / application</a:t>
            </a:r>
          </a:p>
          <a:p>
            <a:pPr lvl="1"/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0370"/>
            <a:ext cx="4267200" cy="343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RESTful Service Composition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URL Mapping</a:t>
            </a:r>
          </a:p>
          <a:p>
            <a:pPr lvl="1"/>
            <a:r>
              <a:rPr lang="en-US" dirty="0" smtClean="0"/>
              <a:t>U</a:t>
            </a:r>
            <a:r>
              <a:rPr lang="en" dirty="0" smtClean="0"/>
              <a:t>sing inbuilt jaggery.conf</a:t>
            </a:r>
          </a:p>
          <a:p>
            <a:pPr lvl="1"/>
            <a:r>
              <a:rPr lang="en" dirty="0" smtClean="0"/>
              <a:t>Usring goose.js</a:t>
            </a:r>
          </a:p>
          <a:p>
            <a:pPr lvl="1"/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66786"/>
            <a:ext cx="4724401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34" y="5181600"/>
            <a:ext cx="554476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http services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Easy http client calls (just like you do in the browser)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9" y="2895600"/>
            <a:ext cx="748336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a </a:t>
            </a:r>
            <a:r>
              <a:rPr lang="en" dirty="0"/>
              <a:t>SOAP Service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70233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		Collect </a:t>
            </a:r>
            <a:r>
              <a:rPr lang="en" dirty="0"/>
              <a:t>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71600" y="1447800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Seemless integration with json apis</a:t>
            </a:r>
          </a:p>
          <a:p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798879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4007512" cy="2380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Pushing messages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aka </a:t>
            </a:r>
            <a:r>
              <a:rPr lang="en-US" dirty="0" err="1" smtClean="0"/>
              <a:t>WebSockets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34899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39" t="20422" r="28496" b="934"/>
          <a:stretch/>
        </p:blipFill>
        <p:spPr>
          <a:xfrm>
            <a:off x="112059" y="1676400"/>
            <a:ext cx="4730817" cy="4419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0000"/>
                </a:solidFill>
              </a:rPr>
              <a:t>Outline</a:t>
            </a:r>
            <a:endParaRPr lang="en" sz="6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876800" y="1600200"/>
            <a:ext cx="38862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will mainly discuss about </a:t>
            </a:r>
            <a:r>
              <a:rPr lang="en-US" dirty="0" err="1" smtClean="0">
                <a:solidFill>
                  <a:schemeClr val="tx1"/>
                </a:solidFill>
              </a:rPr>
              <a:t>JaggeryJS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 with a high level discussion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Hands On 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53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Including 3</a:t>
            </a:r>
            <a:r>
              <a:rPr lang="en" baseline="30000" dirty="0" smtClean="0"/>
              <a:t>rd</a:t>
            </a:r>
            <a:r>
              <a:rPr lang="en" dirty="0" smtClean="0"/>
              <a:t> party js libraries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Some logic-less </a:t>
            </a:r>
            <a:r>
              <a:rPr lang="en-US" dirty="0" err="1" smtClean="0"/>
              <a:t>templating</a:t>
            </a:r>
            <a:r>
              <a:rPr lang="en-US" dirty="0" smtClean="0"/>
              <a:t> ?</a:t>
            </a:r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2" y="2590800"/>
            <a:ext cx="8193378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nb-NO" sz="1500" dirty="0">
                <a:latin typeface="Courier New"/>
                <a:cs typeface="Courier New"/>
              </a:rPr>
              <a:t>&lt;div&gt;</a:t>
            </a:r>
          </a:p>
          <a:p>
            <a:pPr marL="0" indent="0">
              <a:buNone/>
            </a:pPr>
            <a:r>
              <a:rPr lang="nb-NO" sz="1500" dirty="0">
                <a:latin typeface="Courier New"/>
                <a:cs typeface="Courier New"/>
              </a:rPr>
              <a:t>    &lt;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 id="chart1"&gt;&lt;/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b-NO" sz="1500" dirty="0">
                <a:latin typeface="Courier New"/>
                <a:cs typeface="Courier New"/>
              </a:rPr>
              <a:t>  &lt;/div</a:t>
            </a:r>
            <a:r>
              <a:rPr lang="nb-NO" sz="1500" dirty="0" smtClean="0">
                <a:latin typeface="Courier New"/>
                <a:cs typeface="Courier New"/>
              </a:rPr>
              <a:t>&gt;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</a:t>
            </a:r>
            <a:r>
              <a:rPr lang="fi-FI" sz="1500" dirty="0" err="1" smtClean="0">
                <a:latin typeface="Courier New"/>
                <a:cs typeface="Courier New"/>
              </a:rPr>
              <a:t>ata</a:t>
            </a:r>
            <a:r>
              <a:rPr lang="fi-FI" sz="1500" dirty="0" smtClean="0">
                <a:latin typeface="Courier New"/>
                <a:cs typeface="Courier New"/>
              </a:rPr>
              <a:t> = [{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	"</a:t>
            </a:r>
            <a:r>
              <a:rPr lang="fi-FI" sz="1500" dirty="0" err="1">
                <a:latin typeface="Courier New"/>
                <a:cs typeface="Courier New"/>
              </a:rPr>
              <a:t>key</a:t>
            </a:r>
            <a:r>
              <a:rPr lang="fi-FI" sz="1500" dirty="0">
                <a:latin typeface="Courier New"/>
                <a:cs typeface="Courier New"/>
              </a:rPr>
              <a:t>" : "</a:t>
            </a:r>
            <a:r>
              <a:rPr lang="fi-FI" sz="1500" dirty="0" err="1">
                <a:latin typeface="Courier New"/>
                <a:cs typeface="Courier New"/>
              </a:rPr>
              <a:t>latte</a:t>
            </a:r>
            <a:r>
              <a:rPr lang="fi-FI" sz="1500" dirty="0">
                <a:latin typeface="Courier New"/>
                <a:cs typeface="Courier New"/>
              </a:rPr>
              <a:t>", "</a:t>
            </a:r>
            <a:r>
              <a:rPr lang="fi-FI" sz="1500" dirty="0" err="1">
                <a:latin typeface="Courier New"/>
                <a:cs typeface="Courier New"/>
              </a:rPr>
              <a:t>values</a:t>
            </a:r>
            <a:r>
              <a:rPr lang="fi-FI" sz="1500" dirty="0">
                <a:latin typeface="Courier New"/>
                <a:cs typeface="Courier New"/>
              </a:rPr>
              <a:t>" : [[0.0, 658.0]</a:t>
            </a:r>
            <a:r>
              <a:rPr lang="fi-FI" sz="1500" dirty="0" smtClean="0">
                <a:latin typeface="Courier New"/>
                <a:cs typeface="Courier New"/>
              </a:rPr>
              <a:t>,..}</a:t>
            </a:r>
          </a:p>
          <a:p>
            <a:pPr marL="0" indent="0">
              <a:buNone/>
            </a:pPr>
            <a:r>
              <a:rPr lang="fi-FI" sz="1500" dirty="0" smtClean="0">
                <a:latin typeface="Courier New"/>
                <a:cs typeface="Courier New"/>
              </a:rPr>
              <a:t>	</a:t>
            </a: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..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}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chart;</a:t>
            </a:r>
          </a:p>
          <a:p>
            <a:pPr marL="0" indent="0">
              <a:buNone/>
            </a:pPr>
            <a:r>
              <a:rPr lang="en-US" sz="1500" dirty="0" err="1">
                <a:latin typeface="Courier New"/>
                <a:cs typeface="Courier New"/>
              </a:rPr>
              <a:t>nv.addGraph</a:t>
            </a:r>
            <a:r>
              <a:rPr lang="en-US" sz="1500" dirty="0">
                <a:latin typeface="Courier New"/>
                <a:cs typeface="Courier New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chart = </a:t>
            </a:r>
            <a:r>
              <a:rPr lang="en-US" sz="1500" dirty="0" err="1">
                <a:latin typeface="Courier New"/>
                <a:cs typeface="Courier New"/>
              </a:rPr>
              <a:t>nv.models.stackedAreaChart</a:t>
            </a:r>
            <a:r>
              <a:rPr lang="en-US" sz="15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	        </a:t>
            </a:r>
            <a:r>
              <a:rPr lang="en-US" sz="1500" dirty="0">
                <a:latin typeface="Courier New"/>
                <a:cs typeface="Courier New"/>
              </a:rPr>
              <a:t>.x(function(d) { return d[0]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.y(function(d) { return d[1]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.color(</a:t>
            </a:r>
            <a:r>
              <a:rPr lang="en-US" sz="1500" dirty="0" err="1">
                <a:latin typeface="Courier New"/>
                <a:cs typeface="Courier New"/>
              </a:rPr>
              <a:t>keyColor</a:t>
            </a:r>
            <a:r>
              <a:rPr lang="en-US" sz="15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</a:t>
            </a:r>
            <a:r>
              <a:rPr lang="en-US" sz="1500" dirty="0" err="1">
                <a:latin typeface="Courier New"/>
                <a:cs typeface="Courier New"/>
              </a:rPr>
              <a:t>transitionDuration</a:t>
            </a:r>
            <a:r>
              <a:rPr lang="en-US" sz="1500" dirty="0">
                <a:latin typeface="Courier New"/>
                <a:cs typeface="Courier New"/>
              </a:rPr>
              <a:t>(300);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d3</a:t>
            </a:r>
            <a:r>
              <a:rPr lang="en-US" sz="1500" dirty="0">
                <a:latin typeface="Courier New"/>
                <a:cs typeface="Courier New"/>
              </a:rPr>
              <a:t>.select('#chart1')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.datum(data)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.transition().duration(0)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.call(chart);</a:t>
            </a:r>
          </a:p>
          <a:p>
            <a:pPr marL="0" indent="0">
              <a:buNone/>
            </a:pP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&lt;canvas id="tree" width="500" height="500"&gt;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Please stop using IE8 and upgrade, already.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&lt;/canvas</a:t>
            </a:r>
            <a:r>
              <a:rPr lang="en-US" sz="15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Then later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paper = </a:t>
            </a:r>
            <a:r>
              <a:rPr lang="en-US" sz="1500" dirty="0" err="1" smtClean="0">
                <a:latin typeface="Courier New"/>
                <a:cs typeface="Courier New"/>
              </a:rPr>
              <a:t>document.getElementById</a:t>
            </a:r>
            <a:r>
              <a:rPr lang="en-US" sz="1500" dirty="0" smtClean="0">
                <a:latin typeface="Courier New"/>
                <a:cs typeface="Courier New"/>
              </a:rPr>
              <a:t>("tree");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context = </a:t>
            </a:r>
            <a:r>
              <a:rPr lang="en-US" sz="1500" dirty="0" err="1" smtClean="0">
                <a:latin typeface="Courier New"/>
                <a:cs typeface="Courier New"/>
              </a:rPr>
              <a:t>paper.getContext</a:t>
            </a:r>
            <a:r>
              <a:rPr lang="en-US" sz="1500" dirty="0" smtClean="0">
                <a:latin typeface="Courier New"/>
                <a:cs typeface="Courier New"/>
              </a:rPr>
              <a:t>("2d");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context.fillStyle</a:t>
            </a:r>
            <a:r>
              <a:rPr lang="en-US" sz="1500" dirty="0" smtClean="0">
                <a:latin typeface="Courier New"/>
                <a:cs typeface="Courier New"/>
              </a:rPr>
              <a:t> = "#0066CC";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context.fillRect</a:t>
            </a:r>
            <a:r>
              <a:rPr lang="en-US" sz="1500" dirty="0" smtClean="0">
                <a:latin typeface="Courier New"/>
                <a:cs typeface="Courier New"/>
              </a:rPr>
              <a:t>(10,10, 530, 700);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setInterval</a:t>
            </a:r>
            <a:r>
              <a:rPr lang="en-US" sz="1500" dirty="0" smtClean="0">
                <a:latin typeface="Courier New"/>
                <a:cs typeface="Courier New"/>
              </a:rPr>
              <a:t>(redraw, 1000);</a:t>
            </a:r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Some utilities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Process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Carbon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File Api / Email Api / Feed Api etc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3713"/>
            <a:ext cx="4213372" cy="105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4" y="3886200"/>
            <a:ext cx="8375246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iso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8"/>
            <a:ext cx="8610600" cy="5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Client </a:t>
            </a:r>
            <a:r>
              <a:rPr lang="en" dirty="0"/>
              <a:t>side </a:t>
            </a:r>
            <a:r>
              <a:rPr lang="en" dirty="0" smtClean="0"/>
              <a:t>(</a:t>
            </a:r>
            <a:r>
              <a:rPr lang="en-US" dirty="0" smtClean="0"/>
              <a:t>Static HTML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Client driven, blocking (old </a:t>
            </a:r>
            <a:r>
              <a:rPr lang="en-US" dirty="0" smtClean="0"/>
              <a:t>Forms </a:t>
            </a:r>
            <a:r>
              <a:rPr lang="en" dirty="0" smtClean="0"/>
              <a:t>based </a:t>
            </a:r>
            <a:r>
              <a:rPr lang="en" dirty="0"/>
              <a:t>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7940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</a:t>
            </a:r>
            <a:r>
              <a:rPr lang="en" dirty="0" smtClean="0"/>
              <a:t>Technologies</a:t>
            </a:r>
            <a:r>
              <a:rPr lang="en-US" dirty="0" smtClean="0"/>
              <a:t> (Web Apps)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Javascript </a:t>
            </a:r>
            <a:r>
              <a:rPr lang="en" dirty="0"/>
              <a:t>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"/>
            <a:ext cx="6858000" cy="1143000"/>
          </a:xfrm>
        </p:spPr>
        <p:txBody>
          <a:bodyPr/>
          <a:lstStyle/>
          <a:p>
            <a:r>
              <a:rPr lang="en" dirty="0"/>
              <a:t>Javascript end to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rver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96775" cy="3048000"/>
          </a:xfrm>
          <a:prstGeom prst="rect">
            <a:avLst/>
          </a:prstGeom>
        </p:spPr>
      </p:pic>
      <p:sp>
        <p:nvSpPr>
          <p:cNvPr id="5" name="Shape 48"/>
          <p:cNvSpPr txBox="1">
            <a:spLocks/>
          </p:cNvSpPr>
          <p:nvPr/>
        </p:nvSpPr>
        <p:spPr>
          <a:xfrm>
            <a:off x="838200" y="4724400"/>
            <a:ext cx="7848600" cy="161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One technology across the board</a:t>
            </a:r>
          </a:p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Lesser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7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019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</a:t>
            </a:r>
            <a:r>
              <a:rPr lang="en" dirty="0"/>
              <a:t>end to end</a:t>
            </a:r>
            <a:r>
              <a:rPr lang="en" dirty="0" smtClean="0"/>
              <a:t>?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9395" y="13716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</a:t>
            </a:r>
            <a:r>
              <a:rPr lang="en" dirty="0"/>
              <a:t>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82296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chemeClr val="dk1"/>
              </a:buClr>
              <a:buSzPct val="166666"/>
            </a:pPr>
            <a:r>
              <a:rPr lang="en" dirty="0" smtClean="0"/>
              <a:t>NodeJS </a:t>
            </a:r>
            <a:r>
              <a:rPr lang="en" dirty="0"/>
              <a:t>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Based on V8 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Provided traditional development experience like in PHP/JSP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De-facto framework for all WSO2 user facing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268</TotalTime>
  <Words>586</Words>
  <Application>Microsoft Macintosh PowerPoint</Application>
  <PresentationFormat>On-screen Show (4:3)</PresentationFormat>
  <Paragraphs>123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WSO2Con2013-NormalScreen-White</vt:lpstr>
      <vt:lpstr>1_WSO2Con2013-NormalScreen-White</vt:lpstr>
      <vt:lpstr>Javascript Everywhere: Backend to Web and to Mobile Apps</vt:lpstr>
      <vt:lpstr>Outline</vt:lpstr>
      <vt:lpstr>Reaching Out the Last Mile</vt:lpstr>
      <vt:lpstr>History of Web Applications</vt:lpstr>
      <vt:lpstr>Different types of Apps</vt:lpstr>
      <vt:lpstr>UI Technologies (Web Apps) </vt:lpstr>
      <vt:lpstr>Javascript end to end?</vt:lpstr>
      <vt:lpstr>Javascript end to end? </vt:lpstr>
      <vt:lpstr>What are the JS end to end Options?</vt:lpstr>
      <vt:lpstr>Introduction to Jaggery</vt:lpstr>
      <vt:lpstr>Install Jaggery</vt:lpstr>
      <vt:lpstr>Print Hello WSO2 Coffee Shop</vt:lpstr>
      <vt:lpstr>Database access </vt:lpstr>
      <vt:lpstr>Server APIs</vt:lpstr>
      <vt:lpstr>RESTful Service Composition</vt:lpstr>
      <vt:lpstr>Calling out http services</vt:lpstr>
      <vt:lpstr>Calling out a SOAP Service </vt:lpstr>
      <vt:lpstr>  Collect Coffee Stats</vt:lpstr>
      <vt:lpstr>Pushing messages</vt:lpstr>
      <vt:lpstr>Including 3rd party js libraries</vt:lpstr>
      <vt:lpstr>Visualization 1: Graphs and Plots</vt:lpstr>
      <vt:lpstr>Visualization 2: HTML5 Canvas</vt:lpstr>
      <vt:lpstr>Some utilities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Srinath Perera</cp:lastModifiedBy>
  <cp:revision>51</cp:revision>
  <dcterms:created xsi:type="dcterms:W3CDTF">2013-10-17T05:50:51Z</dcterms:created>
  <dcterms:modified xsi:type="dcterms:W3CDTF">2013-10-29T13:34:19Z</dcterms:modified>
</cp:coreProperties>
</file>