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27"/>
  </p:notesMasterIdLst>
  <p:sldIdLst>
    <p:sldId id="257" r:id="rId3"/>
    <p:sldId id="284" r:id="rId4"/>
    <p:sldId id="261" r:id="rId5"/>
    <p:sldId id="262" r:id="rId6"/>
    <p:sldId id="283" r:id="rId7"/>
    <p:sldId id="263" r:id="rId8"/>
    <p:sldId id="282" r:id="rId9"/>
    <p:sldId id="264" r:id="rId10"/>
    <p:sldId id="265" r:id="rId11"/>
    <p:sldId id="266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5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CA5DD-732B-DD4A-89D6-8440A9B03DF6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79A01-A588-1B44-B113-6570E652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9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30427"/>
            <a:ext cx="7086600" cy="1470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D7687376-0FDE-4161-992A-50C1D01EF749}" type="datetimeFigureOut">
              <a:rPr lang="en-US" smtClean="0"/>
              <a:pPr/>
              <a:t>10/29/13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2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319086"/>
            <a:ext cx="3008313" cy="1162050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319088"/>
            <a:ext cx="3733800" cy="5853113"/>
          </a:xfrm>
        </p:spPr>
        <p:txBody>
          <a:bodyPr/>
          <a:lstStyle>
            <a:lvl1pPr>
              <a:defRPr sz="2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1" y="1481138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41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7030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46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48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8870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30427"/>
            <a:ext cx="7086600" cy="1470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D7687376-0FDE-4161-992A-50C1D01EF749}" type="datetimeFigureOut">
              <a:rPr lang="en-US" smtClean="0"/>
              <a:pPr/>
              <a:t>10/29/13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03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2743200"/>
            <a:ext cx="4419600" cy="1470026"/>
          </a:xfrm>
        </p:spPr>
        <p:txBody>
          <a:bodyPr>
            <a:normAutofit/>
          </a:bodyPr>
          <a:lstStyle>
            <a:lvl1pPr algn="r">
              <a:defRPr sz="2400" baseline="0"/>
            </a:lvl1pPr>
          </a:lstStyle>
          <a:p>
            <a:r>
              <a:rPr lang="en-US" dirty="0" smtClean="0"/>
              <a:t>Title Line 01</a:t>
            </a:r>
            <a:br>
              <a:rPr lang="en-US" dirty="0" smtClean="0"/>
            </a:br>
            <a:r>
              <a:rPr lang="en-US" dirty="0" smtClean="0"/>
              <a:t>Title Line 02</a:t>
            </a:r>
            <a:br>
              <a:rPr lang="en-US" dirty="0" smtClean="0"/>
            </a:br>
            <a:r>
              <a:rPr lang="en-US" dirty="0" smtClean="0"/>
              <a:t>Title Line 03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33600" y="4648200"/>
            <a:ext cx="6400800" cy="1752600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aseline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&lt;Name&gt;</a:t>
            </a:r>
          </a:p>
          <a:p>
            <a:r>
              <a:rPr lang="en-US" dirty="0" smtClean="0"/>
              <a:t>&lt;Company Name&gt;</a:t>
            </a:r>
          </a:p>
          <a:p>
            <a:r>
              <a:rPr lang="en-US" dirty="0" smtClean="0"/>
              <a:t>&lt;Designation&gt;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865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2733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53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772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1"/>
            <a:ext cx="8153400" cy="4525964"/>
          </a:xfrm>
        </p:spPr>
        <p:txBody>
          <a:bodyPr/>
          <a:lstStyle>
            <a:lvl1pPr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3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2743200"/>
            <a:ext cx="4419600" cy="1470026"/>
          </a:xfrm>
        </p:spPr>
        <p:txBody>
          <a:bodyPr>
            <a:normAutofit/>
          </a:bodyPr>
          <a:lstStyle>
            <a:lvl1pPr algn="r">
              <a:defRPr sz="2400" baseline="0"/>
            </a:lvl1pPr>
          </a:lstStyle>
          <a:p>
            <a:r>
              <a:rPr lang="en-US" dirty="0" smtClean="0"/>
              <a:t>Title Line 01</a:t>
            </a:r>
            <a:br>
              <a:rPr lang="en-US" dirty="0" smtClean="0"/>
            </a:br>
            <a:r>
              <a:rPr lang="en-US" dirty="0" smtClean="0"/>
              <a:t>Title Line 02</a:t>
            </a:r>
            <a:br>
              <a:rPr lang="en-US" dirty="0" smtClean="0"/>
            </a:br>
            <a:r>
              <a:rPr lang="en-US" dirty="0" smtClean="0"/>
              <a:t>Title Line 03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33600" y="4648200"/>
            <a:ext cx="6400800" cy="1752600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aseline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&lt;Name&gt;</a:t>
            </a:r>
          </a:p>
          <a:p>
            <a:r>
              <a:rPr lang="en-US" dirty="0" smtClean="0"/>
              <a:t>&lt;Company Name&gt;</a:t>
            </a:r>
          </a:p>
          <a:p>
            <a:r>
              <a:rPr lang="en-US" dirty="0" smtClean="0"/>
              <a:t>&lt;Designation&gt;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500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94631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876800" y="34290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Thank 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138755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600201"/>
            <a:ext cx="3581400" cy="4525964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600201"/>
            <a:ext cx="3352800" cy="4525964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087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1581150"/>
            <a:ext cx="35067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0" y="2220912"/>
            <a:ext cx="35067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57801" y="1535113"/>
            <a:ext cx="3429001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1" y="2174875"/>
            <a:ext cx="34290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060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D7687376-0FDE-4161-992A-50C1D01EF749}" type="datetimeFigureOut">
              <a:rPr lang="en-US" smtClean="0"/>
              <a:pPr/>
              <a:t>10/29/13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374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319086"/>
            <a:ext cx="3008313" cy="1162050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319088"/>
            <a:ext cx="3733800" cy="5853113"/>
          </a:xfrm>
        </p:spPr>
        <p:txBody>
          <a:bodyPr/>
          <a:lstStyle>
            <a:lvl1pPr>
              <a:defRPr sz="2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1" y="1481138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69951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08372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119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270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918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8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848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7848600" cy="4525964"/>
          </a:xfrm>
        </p:spPr>
        <p:txBody>
          <a:bodyPr/>
          <a:lstStyle>
            <a:lvl1pPr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2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47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876800" y="34290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Thank 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7073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600201"/>
            <a:ext cx="3581400" cy="4525964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600201"/>
            <a:ext cx="3352800" cy="4525964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31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1581150"/>
            <a:ext cx="35067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0" y="2220912"/>
            <a:ext cx="35067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57801" y="1535113"/>
            <a:ext cx="3429001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1" y="2174875"/>
            <a:ext cx="34290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0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D7687376-0FDE-4161-992A-50C1D01EF749}" type="datetimeFigureOut">
              <a:rPr lang="en-US" smtClean="0"/>
              <a:pPr/>
              <a:t>10/29/13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3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9.xml"/><Relationship Id="rId16" Type="http://schemas.openxmlformats.org/officeDocument/2006/relationships/theme" Target="../theme/theme2.xml"/><Relationship Id="rId17" Type="http://schemas.openxmlformats.org/officeDocument/2006/relationships/image" Target="../media/image1.jp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0800" y="228600"/>
            <a:ext cx="609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600201"/>
            <a:ext cx="716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8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1" r:id="rId4"/>
    <p:sldLayoutId id="2147483651" r:id="rId5"/>
    <p:sldLayoutId id="2147483660" r:id="rId6"/>
    <p:sldLayoutId id="2147483652" r:id="rId7"/>
    <p:sldLayoutId id="2147483653" r:id="rId8"/>
    <p:sldLayoutId id="2147483654" r:id="rId9"/>
    <p:sldLayoutId id="2147483656" r:id="rId10"/>
    <p:sldLayoutId id="2147483657" r:id="rId11"/>
    <p:sldLayoutId id="2147483658" r:id="rId12"/>
    <p:sldLayoutId id="2147483659" r:id="rId13"/>
    <p:sldLayoutId id="2147483663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ysClr val="windowText" lastClr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ysClr val="windowText" lastClr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ysClr val="windowText" lastClr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ysClr val="windowText" lastClr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ysClr val="windowText" lastClr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0800" y="228600"/>
            <a:ext cx="609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600201"/>
            <a:ext cx="716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79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ysClr val="windowText" lastClr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ysClr val="windowText" lastClr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ysClr val="windowText" lastClr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ysClr val="windowText" lastClr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ysClr val="windowText" lastClr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localhost:9763/wso2coffeeshop/views/salesRealTime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localhost:9763/wso2coffeeshop/views/salesRealTime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472828" y="2590800"/>
            <a:ext cx="5410200" cy="1774826"/>
          </a:xfrm>
        </p:spPr>
        <p:txBody>
          <a:bodyPr>
            <a:noAutofit/>
          </a:bodyPr>
          <a:lstStyle/>
          <a:p>
            <a:r>
              <a:rPr lang="en" sz="3600" dirty="0">
                <a:latin typeface="Cambria"/>
                <a:ea typeface="Cambria"/>
                <a:cs typeface="Cambria"/>
                <a:sym typeface="Cambria"/>
              </a:rPr>
              <a:t>Javascript Everywhere: Backend to Web and to Mobile Apps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438400" y="51054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Nuwan Bandara &amp; </a:t>
            </a:r>
          </a:p>
          <a:p>
            <a:r>
              <a:rPr lang="en-US" sz="2400" b="1" dirty="0" err="1" smtClean="0"/>
              <a:t>Srinath</a:t>
            </a:r>
            <a:r>
              <a:rPr lang="en-US" sz="2400" b="1" dirty="0" smtClean="0"/>
              <a:t> Perera</a:t>
            </a:r>
          </a:p>
          <a:p>
            <a:r>
              <a:rPr lang="en-US" sz="2400" b="1" dirty="0" smtClean="0"/>
              <a:t>WSO2 Inc.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13613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057400" y="228600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Introduction to Jaggery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1143000" y="1600201"/>
            <a:ext cx="75438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Like JSP/ PHP, but user writes code completely in </a:t>
            </a:r>
            <a:r>
              <a:rPr lang="en-US" dirty="0" err="1" smtClean="0"/>
              <a:t>javascript</a:t>
            </a:r>
            <a:r>
              <a:rPr lang="en-US" dirty="0" smtClean="0"/>
              <a:t> (Data access / Business Logic / UI) </a:t>
            </a:r>
          </a:p>
          <a:p>
            <a:r>
              <a:rPr lang="en-US" dirty="0" smtClean="0"/>
              <a:t>Runs as a Web app (e.g. tomcat)</a:t>
            </a:r>
          </a:p>
          <a:p>
            <a:r>
              <a:rPr lang="en-US" dirty="0" smtClean="0"/>
              <a:t>Runs on top of Java </a:t>
            </a:r>
          </a:p>
          <a:p>
            <a:r>
              <a:rPr lang="en-US" dirty="0" smtClean="0"/>
              <a:t>Provides very close integration with WSO2 Products (e.g. Users, Web service calls, access to the registry, access OSGI services etc.  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31981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6705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Install Jaggery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143000" y="1600201"/>
            <a:ext cx="75438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Nothing complex</a:t>
            </a:r>
          </a:p>
          <a:p>
            <a:pPr lvl="1"/>
            <a:r>
              <a:rPr lang="en-US" dirty="0" smtClean="0"/>
              <a:t>If you are familiar with WSO2 server runtimes, it’s the same thing</a:t>
            </a:r>
          </a:p>
          <a:p>
            <a:pPr lvl="1"/>
            <a:r>
              <a:rPr lang="en-US" dirty="0" smtClean="0"/>
              <a:t>Else extract the zip, run </a:t>
            </a:r>
            <a:r>
              <a:rPr lang="en-US" sz="2000" u="sng" dirty="0" err="1" smtClean="0">
                <a:latin typeface="Courier New" pitchFamily="49" charset="0"/>
                <a:cs typeface="Courier New" pitchFamily="49" charset="0"/>
              </a:rPr>
              <a:t>sh</a:t>
            </a:r>
            <a:r>
              <a:rPr lang="en-US" sz="2000" u="sng" dirty="0" smtClean="0">
                <a:latin typeface="Courier New" pitchFamily="49" charset="0"/>
                <a:cs typeface="Courier New" pitchFamily="49" charset="0"/>
              </a:rPr>
              <a:t> /bin/server.sh</a:t>
            </a:r>
            <a:endParaRPr lang="en-US" u="sng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Pre-loaded with bunch of samples</a:t>
            </a:r>
          </a:p>
          <a:p>
            <a:r>
              <a:rPr lang="en-US" dirty="0" smtClean="0">
                <a:cs typeface="Courier New" pitchFamily="49" charset="0"/>
              </a:rPr>
              <a:t>/docs explains the API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0680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676400" y="274637"/>
            <a:ext cx="70104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sz="4000" dirty="0"/>
              <a:t>Print Hello WSO2 Coffee Shop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1143000" y="1600200"/>
            <a:ext cx="77724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Most straight forward API method</a:t>
            </a:r>
          </a:p>
          <a:p>
            <a:r>
              <a:rPr lang="en-US" dirty="0" smtClean="0"/>
              <a:t>Open up a text editor</a:t>
            </a:r>
          </a:p>
          <a:p>
            <a:r>
              <a:rPr lang="en-US" dirty="0" smtClean="0"/>
              <a:t>Create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{JAGGERY_HOME}/apps/coffee/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hello.jag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Call it,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http://localhost:9763/coffee/hello.jag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05200"/>
            <a:ext cx="3553691" cy="1447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5358653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828800" y="228600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Database </a:t>
            </a:r>
            <a:r>
              <a:rPr lang="en" dirty="0"/>
              <a:t>access 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1295400" y="1600201"/>
            <a:ext cx="73914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Create a DB connection</a:t>
            </a:r>
          </a:p>
          <a:p>
            <a:r>
              <a:rPr lang="en-US" dirty="0" smtClean="0"/>
              <a:t>Perform CRUD operations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Results sent as </a:t>
            </a:r>
            <a:r>
              <a:rPr lang="en-US" dirty="0" err="1" smtClean="0"/>
              <a:t>json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14650"/>
            <a:ext cx="8686800" cy="2266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128558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828800" y="274637"/>
            <a:ext cx="68580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Server APIs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71600" y="1600201"/>
            <a:ext cx="73152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Bunch of methods exposed</a:t>
            </a:r>
          </a:p>
          <a:p>
            <a:pPr lvl="1"/>
            <a:r>
              <a:rPr lang="en" dirty="0" smtClean="0"/>
              <a:t>request / response / session / application</a:t>
            </a:r>
          </a:p>
          <a:p>
            <a:pPr lvl="1"/>
            <a:endParaRPr lang="e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70370"/>
            <a:ext cx="4267200" cy="34352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483255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676400" y="274637"/>
            <a:ext cx="70104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RESTful Service Composition</a:t>
            </a:r>
            <a:endParaRPr lang="en"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295400" y="1600201"/>
            <a:ext cx="73914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URL Mapping</a:t>
            </a:r>
          </a:p>
          <a:p>
            <a:pPr lvl="1"/>
            <a:r>
              <a:rPr lang="en-US" dirty="0" smtClean="0"/>
              <a:t>U</a:t>
            </a:r>
            <a:r>
              <a:rPr lang="en" dirty="0" smtClean="0"/>
              <a:t>sing inbuilt jaggery.conf</a:t>
            </a:r>
          </a:p>
          <a:p>
            <a:pPr lvl="1"/>
            <a:r>
              <a:rPr lang="en" dirty="0" smtClean="0"/>
              <a:t>Usring goose.js</a:t>
            </a:r>
          </a:p>
          <a:p>
            <a:pPr lvl="1"/>
            <a:endParaRPr lang="e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66786"/>
            <a:ext cx="4724401" cy="138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634" y="5181600"/>
            <a:ext cx="5544766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5277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828800" y="274637"/>
            <a:ext cx="68580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Calling out http services</a:t>
            </a:r>
            <a:endParaRPr lang="en" dirty="0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1447800" y="1600201"/>
            <a:ext cx="72390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Easy http client calls (just like you do in the browser)</a:t>
            </a:r>
            <a:endParaRPr lang="e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279" y="2895600"/>
            <a:ext cx="7483366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28995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752600" y="274637"/>
            <a:ext cx="69342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Calling out a </a:t>
            </a:r>
            <a:r>
              <a:rPr lang="en" dirty="0"/>
              <a:t>SOAP Service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8170233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115500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		Collect </a:t>
            </a:r>
            <a:r>
              <a:rPr lang="en" dirty="0"/>
              <a:t>Coffee Stats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371600" y="1447800"/>
            <a:ext cx="73152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Seemless integration with json apis</a:t>
            </a:r>
          </a:p>
          <a:p>
            <a:endParaRPr lang="e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3600"/>
            <a:ext cx="6798879" cy="197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267200"/>
            <a:ext cx="4007512" cy="23804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75351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6705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Pushing messages</a:t>
            </a:r>
            <a:endParaRPr lang="en" dirty="0"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447800" y="1600201"/>
            <a:ext cx="72390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aka </a:t>
            </a:r>
            <a:r>
              <a:rPr lang="en-US" dirty="0" err="1" smtClean="0"/>
              <a:t>WebSockets</a:t>
            </a:r>
            <a:endParaRPr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38400"/>
            <a:ext cx="6348996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730017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5339" t="20422" r="28496" b="934"/>
          <a:stretch/>
        </p:blipFill>
        <p:spPr>
          <a:xfrm>
            <a:off x="112059" y="1676400"/>
            <a:ext cx="4730817" cy="4419600"/>
          </a:xfrm>
          <a:prstGeom prst="rect">
            <a:avLst/>
          </a:prstGeom>
        </p:spPr>
      </p:pic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-US" sz="6600" dirty="0" smtClean="0">
                <a:solidFill>
                  <a:srgbClr val="000000"/>
                </a:solidFill>
              </a:rPr>
              <a:t>Outline</a:t>
            </a:r>
            <a:endParaRPr lang="en" sz="6600" dirty="0">
              <a:solidFill>
                <a:srgbClr val="000000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idx="1"/>
          </p:nvPr>
        </p:nvSpPr>
        <p:spPr>
          <a:xfrm>
            <a:off x="4876800" y="1600200"/>
            <a:ext cx="3886200" cy="4648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We will mainly discuss about </a:t>
            </a:r>
            <a:r>
              <a:rPr lang="en-US" dirty="0" err="1" smtClean="0">
                <a:solidFill>
                  <a:schemeClr val="tx1"/>
                </a:solidFill>
              </a:rPr>
              <a:t>JaggeryJS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Start with a high level discussion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Then Hands On 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69533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752600" y="274637"/>
            <a:ext cx="69342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Including 3</a:t>
            </a:r>
            <a:r>
              <a:rPr lang="en" baseline="30000" dirty="0" smtClean="0"/>
              <a:t>rd</a:t>
            </a:r>
            <a:r>
              <a:rPr lang="en" dirty="0" smtClean="0"/>
              <a:t> party js libraries</a:t>
            </a:r>
            <a:endParaRPr lang="en" dirty="0"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1371600" y="1600201"/>
            <a:ext cx="73152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Some logic-less </a:t>
            </a:r>
            <a:r>
              <a:rPr lang="en-US" dirty="0" err="1" smtClean="0"/>
              <a:t>templating</a:t>
            </a:r>
            <a:r>
              <a:rPr lang="en-US" dirty="0" smtClean="0"/>
              <a:t> ?</a:t>
            </a:r>
          </a:p>
          <a:p>
            <a:endParaRPr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22" y="2590800"/>
            <a:ext cx="8193378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90594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1828800" y="274637"/>
            <a:ext cx="68580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Visualization 1: Graphs and Plots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1219200" y="1295400"/>
            <a:ext cx="75438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sz="1500" dirty="0">
                <a:latin typeface="Courier New"/>
                <a:cs typeface="Courier New"/>
                <a:hlinkClick r:id="rId3"/>
              </a:rPr>
              <a:t>http://localhost:9763/wso2coffeeshop/views/</a:t>
            </a:r>
            <a:r>
              <a:rPr lang="pt-BR" sz="1500" dirty="0" smtClean="0">
                <a:latin typeface="Courier New"/>
                <a:cs typeface="Courier New"/>
                <a:hlinkClick r:id="rId3"/>
              </a:rPr>
              <a:t>salesByCategory.html</a:t>
            </a:r>
            <a:endParaRPr lang="pt-BR" sz="15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nb-NO" sz="1500" dirty="0" smtClean="0">
                <a:latin typeface="Courier New"/>
                <a:cs typeface="Courier New"/>
              </a:rPr>
              <a:t>&lt;</a:t>
            </a:r>
            <a:r>
              <a:rPr lang="nb-NO" sz="1500" dirty="0">
                <a:latin typeface="Courier New"/>
                <a:cs typeface="Courier New"/>
              </a:rPr>
              <a:t>div&gt;</a:t>
            </a:r>
          </a:p>
          <a:p>
            <a:pPr marL="0" indent="0">
              <a:buNone/>
            </a:pPr>
            <a:r>
              <a:rPr lang="nb-NO" sz="1500" dirty="0">
                <a:latin typeface="Courier New"/>
                <a:cs typeface="Courier New"/>
              </a:rPr>
              <a:t>    &lt;</a:t>
            </a:r>
            <a:r>
              <a:rPr lang="nb-NO" sz="1500" dirty="0" err="1">
                <a:latin typeface="Courier New"/>
                <a:cs typeface="Courier New"/>
              </a:rPr>
              <a:t>svg</a:t>
            </a:r>
            <a:r>
              <a:rPr lang="nb-NO" sz="1500" dirty="0">
                <a:latin typeface="Courier New"/>
                <a:cs typeface="Courier New"/>
              </a:rPr>
              <a:t> id="chart1"&gt;&lt;/</a:t>
            </a:r>
            <a:r>
              <a:rPr lang="nb-NO" sz="1500" dirty="0" err="1">
                <a:latin typeface="Courier New"/>
                <a:cs typeface="Courier New"/>
              </a:rPr>
              <a:t>svg</a:t>
            </a:r>
            <a:r>
              <a:rPr lang="nb-NO" sz="15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nb-NO" sz="1500" dirty="0" smtClean="0">
                <a:latin typeface="Courier New"/>
                <a:cs typeface="Courier New"/>
              </a:rPr>
              <a:t>&lt;</a:t>
            </a:r>
            <a:r>
              <a:rPr lang="nb-NO" sz="1500" dirty="0">
                <a:latin typeface="Courier New"/>
                <a:cs typeface="Courier New"/>
              </a:rPr>
              <a:t>/div</a:t>
            </a:r>
            <a:r>
              <a:rPr lang="nb-NO" sz="1500" dirty="0" smtClean="0">
                <a:latin typeface="Courier New"/>
                <a:cs typeface="Courier New"/>
              </a:rPr>
              <a:t>&gt;</a:t>
            </a:r>
            <a:endParaRPr lang="en-US" sz="15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/>
                <a:cs typeface="Courier New"/>
              </a:rPr>
              <a:t>D</a:t>
            </a:r>
            <a:r>
              <a:rPr lang="fi-FI" sz="1500" dirty="0" err="1" smtClean="0">
                <a:latin typeface="Courier New"/>
                <a:cs typeface="Courier New"/>
              </a:rPr>
              <a:t>ata</a:t>
            </a:r>
            <a:r>
              <a:rPr lang="fi-FI" sz="1500" dirty="0" smtClean="0">
                <a:latin typeface="Courier New"/>
                <a:cs typeface="Courier New"/>
              </a:rPr>
              <a:t> = [{</a:t>
            </a:r>
          </a:p>
          <a:p>
            <a:pPr marL="0" indent="0">
              <a:buNone/>
            </a:pPr>
            <a:r>
              <a:rPr lang="fi-FI" sz="1500" dirty="0">
                <a:latin typeface="Courier New"/>
                <a:cs typeface="Courier New"/>
              </a:rPr>
              <a:t>	</a:t>
            </a:r>
            <a:r>
              <a:rPr lang="fi-FI" sz="1500" dirty="0" smtClean="0">
                <a:latin typeface="Courier New"/>
                <a:cs typeface="Courier New"/>
              </a:rPr>
              <a:t>	"</a:t>
            </a:r>
            <a:r>
              <a:rPr lang="fi-FI" sz="1500" dirty="0" err="1">
                <a:latin typeface="Courier New"/>
                <a:cs typeface="Courier New"/>
              </a:rPr>
              <a:t>key</a:t>
            </a:r>
            <a:r>
              <a:rPr lang="fi-FI" sz="1500" dirty="0">
                <a:latin typeface="Courier New"/>
                <a:cs typeface="Courier New"/>
              </a:rPr>
              <a:t>" : "</a:t>
            </a:r>
            <a:r>
              <a:rPr lang="fi-FI" sz="1500" dirty="0" err="1">
                <a:latin typeface="Courier New"/>
                <a:cs typeface="Courier New"/>
              </a:rPr>
              <a:t>latte</a:t>
            </a:r>
            <a:r>
              <a:rPr lang="fi-FI" sz="1500" dirty="0">
                <a:latin typeface="Courier New"/>
                <a:cs typeface="Courier New"/>
              </a:rPr>
              <a:t>", "</a:t>
            </a:r>
            <a:r>
              <a:rPr lang="fi-FI" sz="1500" dirty="0" err="1">
                <a:latin typeface="Courier New"/>
                <a:cs typeface="Courier New"/>
              </a:rPr>
              <a:t>values</a:t>
            </a:r>
            <a:r>
              <a:rPr lang="fi-FI" sz="1500" dirty="0">
                <a:latin typeface="Courier New"/>
                <a:cs typeface="Courier New"/>
              </a:rPr>
              <a:t>" : [[0.0, 658.0]</a:t>
            </a:r>
            <a:r>
              <a:rPr lang="fi-FI" sz="1500" dirty="0" smtClean="0">
                <a:latin typeface="Courier New"/>
                <a:cs typeface="Courier New"/>
              </a:rPr>
              <a:t>,..}</a:t>
            </a:r>
          </a:p>
          <a:p>
            <a:pPr marL="0" indent="0">
              <a:buNone/>
            </a:pPr>
            <a:r>
              <a:rPr lang="fi-FI" sz="1500" dirty="0" smtClean="0">
                <a:latin typeface="Courier New"/>
                <a:cs typeface="Courier New"/>
              </a:rPr>
              <a:t>	</a:t>
            </a:r>
            <a:r>
              <a:rPr lang="fi-FI" sz="1500" dirty="0">
                <a:latin typeface="Courier New"/>
                <a:cs typeface="Courier New"/>
              </a:rPr>
              <a:t>	</a:t>
            </a:r>
            <a:r>
              <a:rPr lang="fi-FI" sz="1500" dirty="0" smtClean="0">
                <a:latin typeface="Courier New"/>
                <a:cs typeface="Courier New"/>
              </a:rPr>
              <a:t>..</a:t>
            </a:r>
          </a:p>
          <a:p>
            <a:pPr marL="0" indent="0">
              <a:buNone/>
            </a:pPr>
            <a:r>
              <a:rPr lang="fi-FI" sz="1500" dirty="0">
                <a:latin typeface="Courier New"/>
                <a:cs typeface="Courier New"/>
              </a:rPr>
              <a:t>	</a:t>
            </a:r>
            <a:r>
              <a:rPr lang="fi-FI" sz="1500" dirty="0" smtClean="0">
                <a:latin typeface="Courier New"/>
                <a:cs typeface="Courier New"/>
              </a:rPr>
              <a:t>}</a:t>
            </a:r>
            <a:endParaRPr lang="en-US" sz="15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500" dirty="0" err="1" smtClean="0">
                <a:latin typeface="Courier New"/>
                <a:cs typeface="Courier New"/>
              </a:rPr>
              <a:t>var</a:t>
            </a:r>
            <a:r>
              <a:rPr lang="en-US" sz="1500" dirty="0" smtClean="0"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chart;</a:t>
            </a:r>
          </a:p>
          <a:p>
            <a:pPr marL="0" indent="0">
              <a:buNone/>
            </a:pPr>
            <a:r>
              <a:rPr lang="en-US" sz="1500" dirty="0" err="1">
                <a:latin typeface="Courier New"/>
                <a:cs typeface="Courier New"/>
              </a:rPr>
              <a:t>nv.addGraph</a:t>
            </a:r>
            <a:r>
              <a:rPr lang="en-US" sz="1500" dirty="0">
                <a:latin typeface="Courier New"/>
                <a:cs typeface="Courier New"/>
              </a:rPr>
              <a:t>(function() {</a:t>
            </a:r>
          </a:p>
          <a:p>
            <a:pPr marL="0" indent="0">
              <a:buNone/>
            </a:pPr>
            <a:r>
              <a:rPr lang="en-US" sz="1500" dirty="0">
                <a:latin typeface="Courier New"/>
                <a:cs typeface="Courier New"/>
              </a:rPr>
              <a:t>  chart = </a:t>
            </a:r>
            <a:r>
              <a:rPr lang="en-US" sz="1500" dirty="0" err="1">
                <a:latin typeface="Courier New"/>
                <a:cs typeface="Courier New"/>
              </a:rPr>
              <a:t>nv.models.stackedAreaChart</a:t>
            </a:r>
            <a:r>
              <a:rPr lang="en-US" sz="1500" dirty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sz="1500" dirty="0" smtClean="0">
                <a:latin typeface="Courier New"/>
                <a:cs typeface="Courier New"/>
              </a:rPr>
              <a:t>	        </a:t>
            </a:r>
            <a:r>
              <a:rPr lang="en-US" sz="1500" dirty="0">
                <a:latin typeface="Courier New"/>
                <a:cs typeface="Courier New"/>
              </a:rPr>
              <a:t>.x(function(d) { return d[0] })</a:t>
            </a:r>
          </a:p>
          <a:p>
            <a:pPr marL="0" indent="0">
              <a:buNone/>
            </a:pPr>
            <a:r>
              <a:rPr lang="en-US" sz="1500" dirty="0">
                <a:latin typeface="Courier New"/>
                <a:cs typeface="Courier New"/>
              </a:rPr>
              <a:t>                .y(function(d) { return d[1] })</a:t>
            </a:r>
          </a:p>
          <a:p>
            <a:pPr marL="0" indent="0">
              <a:buNone/>
            </a:pPr>
            <a:r>
              <a:rPr lang="en-US" sz="1500" dirty="0">
                <a:latin typeface="Courier New"/>
                <a:cs typeface="Courier New"/>
              </a:rPr>
              <a:t>                .color(</a:t>
            </a:r>
            <a:r>
              <a:rPr lang="en-US" sz="1500" dirty="0" err="1">
                <a:latin typeface="Courier New"/>
                <a:cs typeface="Courier New"/>
              </a:rPr>
              <a:t>keyColor</a:t>
            </a:r>
            <a:r>
              <a:rPr lang="en-US" sz="15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500" dirty="0">
                <a:latin typeface="Courier New"/>
                <a:cs typeface="Courier New"/>
              </a:rPr>
              <a:t>                .</a:t>
            </a:r>
            <a:r>
              <a:rPr lang="en-US" sz="1500" dirty="0" err="1">
                <a:latin typeface="Courier New"/>
                <a:cs typeface="Courier New"/>
              </a:rPr>
              <a:t>transitionDuration</a:t>
            </a:r>
            <a:r>
              <a:rPr lang="en-US" sz="1500" dirty="0">
                <a:latin typeface="Courier New"/>
                <a:cs typeface="Courier New"/>
              </a:rPr>
              <a:t>(300);</a:t>
            </a:r>
          </a:p>
          <a:p>
            <a:pPr marL="0" indent="0">
              <a:buNone/>
            </a:pPr>
            <a:r>
              <a:rPr lang="en-US" sz="1500" dirty="0" smtClean="0">
                <a:latin typeface="Courier New"/>
                <a:cs typeface="Courier New"/>
              </a:rPr>
              <a:t>d3</a:t>
            </a:r>
            <a:r>
              <a:rPr lang="en-US" sz="1500" dirty="0">
                <a:latin typeface="Courier New"/>
                <a:cs typeface="Courier New"/>
              </a:rPr>
              <a:t>.select('#chart1')</a:t>
            </a:r>
          </a:p>
          <a:p>
            <a:pPr marL="0" indent="0">
              <a:buNone/>
            </a:pPr>
            <a:r>
              <a:rPr lang="en-US" sz="1500" dirty="0">
                <a:latin typeface="Courier New"/>
                <a:cs typeface="Courier New"/>
              </a:rPr>
              <a:t>    .datum(data)</a:t>
            </a:r>
          </a:p>
          <a:p>
            <a:pPr marL="0" indent="0">
              <a:buNone/>
            </a:pPr>
            <a:r>
              <a:rPr lang="en-US" sz="1500" dirty="0">
                <a:latin typeface="Courier New"/>
                <a:cs typeface="Courier New"/>
              </a:rPr>
              <a:t>    .transition().duration(0)</a:t>
            </a:r>
          </a:p>
          <a:p>
            <a:pPr marL="0" indent="0">
              <a:buNone/>
            </a:pPr>
            <a:r>
              <a:rPr lang="en-US" sz="1500" dirty="0">
                <a:latin typeface="Courier New"/>
                <a:cs typeface="Courier New"/>
              </a:rPr>
              <a:t>    .call(chart)</a:t>
            </a:r>
            <a:r>
              <a:rPr lang="en-US" sz="15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5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sz="15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8450694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828800" y="274637"/>
            <a:ext cx="68580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/>
              <a:t>Visualization 2: HTML5 Canvas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1371600" y="1600201"/>
            <a:ext cx="73152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sz="1500" dirty="0">
                <a:latin typeface="Courier New"/>
                <a:cs typeface="Courier New"/>
                <a:hlinkClick r:id="rId3"/>
              </a:rPr>
              <a:t>http://localhost:9763/wso2coffeeshop/views/</a:t>
            </a:r>
            <a:r>
              <a:rPr lang="pt-BR" sz="1500" dirty="0" smtClean="0">
                <a:latin typeface="Courier New"/>
                <a:cs typeface="Courier New"/>
                <a:hlinkClick r:id="rId3"/>
              </a:rPr>
              <a:t>salesRealTime.html</a:t>
            </a:r>
            <a:endParaRPr lang="pt-BR" sz="15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5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/>
                <a:cs typeface="Courier New"/>
              </a:rPr>
              <a:t>&lt;</a:t>
            </a:r>
            <a:r>
              <a:rPr lang="en-US" sz="1500" dirty="0">
                <a:latin typeface="Courier New"/>
                <a:cs typeface="Courier New"/>
              </a:rPr>
              <a:t>canvas id="tree" width="500" height="500"&gt;</a:t>
            </a:r>
          </a:p>
          <a:p>
            <a:pPr marL="0" indent="0">
              <a:buNone/>
            </a:pPr>
            <a:r>
              <a:rPr lang="en-US" sz="1500" dirty="0">
                <a:latin typeface="Courier New"/>
                <a:cs typeface="Courier New"/>
              </a:rPr>
              <a:t>Please stop using IE8 and upgrade, already.</a:t>
            </a:r>
          </a:p>
          <a:p>
            <a:pPr marL="0" indent="0">
              <a:buNone/>
            </a:pPr>
            <a:r>
              <a:rPr lang="en-US" sz="1500" dirty="0">
                <a:latin typeface="Courier New"/>
                <a:cs typeface="Courier New"/>
              </a:rPr>
              <a:t>&lt;/canvas</a:t>
            </a:r>
            <a:r>
              <a:rPr lang="en-US" sz="15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endParaRPr lang="en-US" sz="15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/>
                <a:cs typeface="Courier New"/>
              </a:rPr>
              <a:t>Then later</a:t>
            </a:r>
            <a:endParaRPr lang="en-US" sz="15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5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500" dirty="0" err="1" smtClean="0">
                <a:latin typeface="Courier New"/>
                <a:cs typeface="Courier New"/>
              </a:rPr>
              <a:t>var</a:t>
            </a:r>
            <a:r>
              <a:rPr lang="en-US" sz="1500" dirty="0" smtClean="0">
                <a:latin typeface="Courier New"/>
                <a:cs typeface="Courier New"/>
              </a:rPr>
              <a:t> paper = </a:t>
            </a:r>
            <a:r>
              <a:rPr lang="en-US" sz="1500" dirty="0" err="1" smtClean="0">
                <a:latin typeface="Courier New"/>
                <a:cs typeface="Courier New"/>
              </a:rPr>
              <a:t>document.getElementById</a:t>
            </a:r>
            <a:r>
              <a:rPr lang="en-US" sz="1500" dirty="0" smtClean="0">
                <a:latin typeface="Courier New"/>
                <a:cs typeface="Courier New"/>
              </a:rPr>
              <a:t>("tree");</a:t>
            </a:r>
          </a:p>
          <a:p>
            <a:pPr marL="0" indent="0">
              <a:buNone/>
            </a:pPr>
            <a:r>
              <a:rPr lang="en-US" sz="1500" dirty="0" err="1" smtClean="0">
                <a:latin typeface="Courier New"/>
                <a:cs typeface="Courier New"/>
              </a:rPr>
              <a:t>var</a:t>
            </a:r>
            <a:r>
              <a:rPr lang="en-US" sz="1500" dirty="0" smtClean="0">
                <a:latin typeface="Courier New"/>
                <a:cs typeface="Courier New"/>
              </a:rPr>
              <a:t> context = </a:t>
            </a:r>
            <a:r>
              <a:rPr lang="en-US" sz="1500" dirty="0" err="1" smtClean="0">
                <a:latin typeface="Courier New"/>
                <a:cs typeface="Courier New"/>
              </a:rPr>
              <a:t>paper.getContext</a:t>
            </a:r>
            <a:r>
              <a:rPr lang="en-US" sz="1500" dirty="0" smtClean="0">
                <a:latin typeface="Courier New"/>
                <a:cs typeface="Courier New"/>
              </a:rPr>
              <a:t>("2d");</a:t>
            </a:r>
          </a:p>
          <a:p>
            <a:pPr marL="0" indent="0">
              <a:buNone/>
            </a:pPr>
            <a:r>
              <a:rPr lang="en-US" sz="1500" dirty="0" err="1" smtClean="0">
                <a:latin typeface="Courier New"/>
                <a:cs typeface="Courier New"/>
              </a:rPr>
              <a:t>context.fillStyle</a:t>
            </a:r>
            <a:r>
              <a:rPr lang="en-US" sz="1500" dirty="0" smtClean="0">
                <a:latin typeface="Courier New"/>
                <a:cs typeface="Courier New"/>
              </a:rPr>
              <a:t> = "#0066CC";</a:t>
            </a:r>
          </a:p>
          <a:p>
            <a:pPr marL="0" indent="0">
              <a:buNone/>
            </a:pPr>
            <a:r>
              <a:rPr lang="en-US" sz="1500" dirty="0" err="1" smtClean="0">
                <a:latin typeface="Courier New"/>
                <a:cs typeface="Courier New"/>
              </a:rPr>
              <a:t>context.fillRect</a:t>
            </a:r>
            <a:r>
              <a:rPr lang="en-US" sz="1500" dirty="0" smtClean="0">
                <a:latin typeface="Courier New"/>
                <a:cs typeface="Courier New"/>
              </a:rPr>
              <a:t>(10,10, 530, 700);</a:t>
            </a:r>
          </a:p>
          <a:p>
            <a:pPr marL="0" indent="0">
              <a:buNone/>
            </a:pPr>
            <a:r>
              <a:rPr lang="en-US" sz="1500" dirty="0" err="1" smtClean="0">
                <a:latin typeface="Courier New"/>
                <a:cs typeface="Courier New"/>
              </a:rPr>
              <a:t>setInterval</a:t>
            </a:r>
            <a:r>
              <a:rPr lang="en-US" sz="1500" dirty="0" smtClean="0">
                <a:latin typeface="Courier New"/>
                <a:cs typeface="Courier New"/>
              </a:rPr>
              <a:t>(redraw, 1000);</a:t>
            </a:r>
          </a:p>
        </p:txBody>
      </p:sp>
    </p:spTree>
    <p:extLst>
      <p:ext uri="{BB962C8B-B14F-4D97-AF65-F5344CB8AC3E}">
        <p14:creationId xmlns:p14="http://schemas.microsoft.com/office/powerpoint/2010/main" val="102084989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676400" y="274637"/>
            <a:ext cx="70104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Some utilities</a:t>
            </a:r>
            <a:endParaRPr lang="en" dirty="0"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219200" y="1295400"/>
            <a:ext cx="7467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45720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" dirty="0" smtClean="0"/>
              <a:t>Process module</a:t>
            </a:r>
          </a:p>
          <a:p>
            <a:pPr marL="571500" indent="-457200">
              <a:lnSpc>
                <a:spcPct val="150000"/>
              </a:lnSpc>
              <a:buClr>
                <a:schemeClr val="dk1"/>
              </a:buClr>
              <a:buSzPct val="100000"/>
            </a:pPr>
            <a:endParaRPr lang="en" dirty="0"/>
          </a:p>
          <a:p>
            <a:pPr marL="571500" indent="-45720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" dirty="0" smtClean="0"/>
              <a:t>Carbon module</a:t>
            </a:r>
          </a:p>
          <a:p>
            <a:pPr marL="571500" indent="-457200">
              <a:lnSpc>
                <a:spcPct val="150000"/>
              </a:lnSpc>
              <a:buClr>
                <a:schemeClr val="dk1"/>
              </a:buClr>
              <a:buSzPct val="100000"/>
            </a:pPr>
            <a:endParaRPr lang="en" dirty="0" smtClean="0"/>
          </a:p>
          <a:p>
            <a:pPr marL="571500" indent="-457200">
              <a:lnSpc>
                <a:spcPct val="150000"/>
              </a:lnSpc>
              <a:buClr>
                <a:schemeClr val="dk1"/>
              </a:buClr>
              <a:buSzPct val="100000"/>
            </a:pPr>
            <a:endParaRPr lang="en" dirty="0" smtClean="0"/>
          </a:p>
          <a:p>
            <a:pPr marL="571500" indent="-45720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" dirty="0" smtClean="0"/>
              <a:t>File Api / Email Api / Feed Api etc</a:t>
            </a:r>
          </a:p>
          <a:p>
            <a:pPr marL="571500" indent="-457200">
              <a:lnSpc>
                <a:spcPct val="150000"/>
              </a:lnSpc>
              <a:buClr>
                <a:schemeClr val="dk1"/>
              </a:buClr>
              <a:buSzPct val="100000"/>
            </a:pPr>
            <a:endParaRPr lang="en" dirty="0" smtClean="0"/>
          </a:p>
          <a:p>
            <a:pPr marL="571500" indent="-457200">
              <a:lnSpc>
                <a:spcPct val="150000"/>
              </a:lnSpc>
              <a:buClr>
                <a:schemeClr val="dk1"/>
              </a:buClr>
              <a:buSzPct val="100000"/>
            </a:pPr>
            <a:endParaRPr lang="en" dirty="0" smtClean="0"/>
          </a:p>
          <a:p>
            <a:pPr marL="457200" lvl="0" indent="-342900" rtl="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●"/>
            </a:pPr>
            <a:endParaRPr lang="e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43713"/>
            <a:ext cx="4213372" cy="1056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54" y="3886200"/>
            <a:ext cx="8375246" cy="1304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43725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22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752600" y="152400"/>
            <a:ext cx="66294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-US" dirty="0" smtClean="0"/>
              <a:t>Reaching Out the </a:t>
            </a:r>
            <a:r>
              <a:rPr lang="en" dirty="0" smtClean="0"/>
              <a:t>Last </a:t>
            </a:r>
            <a:r>
              <a:rPr lang="en" dirty="0"/>
              <a:t>Mile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646005" y="1316980"/>
            <a:ext cx="441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1" indent="-342900" rtl="0"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3200" dirty="0"/>
              <a:t>Users Interfaces (UIs) covers the last mile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3200" dirty="0"/>
              <a:t>Often decides the success and how much </a:t>
            </a:r>
            <a:r>
              <a:rPr lang="en-US" sz="3200" dirty="0" smtClean="0"/>
              <a:t>it </a:t>
            </a:r>
            <a:r>
              <a:rPr lang="en" sz="3200" dirty="0" smtClean="0"/>
              <a:t>will </a:t>
            </a:r>
            <a:r>
              <a:rPr lang="en" sz="3200" dirty="0"/>
              <a:t>integrate with the user’s lives.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1676400"/>
            <a:ext cx="4867352" cy="3234917"/>
          </a:xfrm>
          <a:prstGeom prst="rect">
            <a:avLst/>
          </a:prstGeom>
        </p:spPr>
      </p:pic>
      <p:sp>
        <p:nvSpPr>
          <p:cNvPr id="5" name="Shape 30"/>
          <p:cNvSpPr txBox="1">
            <a:spLocks/>
          </p:cNvSpPr>
          <p:nvPr/>
        </p:nvSpPr>
        <p:spPr>
          <a:xfrm>
            <a:off x="304800" y="5334000"/>
            <a:ext cx="8534400" cy="49675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742950" indent="4572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1143000" indent="9144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600200" indent="1371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342900"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3200" dirty="0" smtClean="0"/>
              <a:t>Users no longer accept average user experience 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200909519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752600" y="0"/>
            <a:ext cx="69342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History of Web Applications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Hisot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53548"/>
            <a:ext cx="8610600" cy="545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0951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752600" y="274637"/>
            <a:ext cx="69342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Different types of Apps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990600" y="1600201"/>
            <a:ext cx="76962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Client </a:t>
            </a:r>
            <a:r>
              <a:rPr lang="en" dirty="0"/>
              <a:t>side </a:t>
            </a:r>
            <a:r>
              <a:rPr lang="en" dirty="0" smtClean="0"/>
              <a:t>(</a:t>
            </a:r>
            <a:r>
              <a:rPr lang="en-US" dirty="0" smtClean="0"/>
              <a:t>Static HTML</a:t>
            </a:r>
            <a:r>
              <a:rPr lang="en" dirty="0" smtClean="0"/>
              <a:t>)</a:t>
            </a:r>
            <a:endParaRPr lang="en" dirty="0"/>
          </a:p>
          <a:p>
            <a:r>
              <a:rPr lang="en" dirty="0"/>
              <a:t>Client driven, blocking (old </a:t>
            </a:r>
            <a:r>
              <a:rPr lang="en-US" dirty="0" smtClean="0"/>
              <a:t>Forms </a:t>
            </a:r>
            <a:r>
              <a:rPr lang="en" dirty="0" smtClean="0"/>
              <a:t>based </a:t>
            </a:r>
            <a:r>
              <a:rPr lang="en" dirty="0"/>
              <a:t>submit )</a:t>
            </a:r>
          </a:p>
          <a:p>
            <a:r>
              <a:rPr lang="en" dirty="0"/>
              <a:t>Client driven, non blocking (AJAX)</a:t>
            </a:r>
          </a:p>
          <a:p>
            <a:r>
              <a:rPr lang="en" dirty="0"/>
              <a:t>Client and server driven, non-blocking (web sockets)</a:t>
            </a:r>
          </a:p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1279406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828800" y="274637"/>
            <a:ext cx="68580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UI </a:t>
            </a:r>
            <a:r>
              <a:rPr lang="en" dirty="0" smtClean="0"/>
              <a:t>Technologies</a:t>
            </a:r>
            <a:r>
              <a:rPr lang="en-US" dirty="0" smtClean="0"/>
              <a:t> (Web Apps)</a:t>
            </a:r>
            <a:r>
              <a:rPr lang="en" dirty="0" smtClean="0"/>
              <a:t> </a:t>
            </a:r>
            <a:endParaRPr lang="en" dirty="0"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219200" y="1600201"/>
            <a:ext cx="7467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Javascript </a:t>
            </a:r>
            <a:r>
              <a:rPr lang="en" dirty="0"/>
              <a:t>has become the defacto technology (except for Mobile apps)</a:t>
            </a:r>
          </a:p>
          <a:p>
            <a:r>
              <a:rPr lang="en" dirty="0"/>
              <a:t>Supported by all browsers</a:t>
            </a:r>
          </a:p>
          <a:p>
            <a:r>
              <a:rPr lang="en" dirty="0"/>
              <a:t>Thanks to Web 2.0 and HTML5, no longer simplistic </a:t>
            </a:r>
            <a:r>
              <a:rPr lang="en" dirty="0" smtClean="0"/>
              <a:t>applications</a:t>
            </a:r>
            <a:endParaRPr lang="en-US" dirty="0" smtClean="0"/>
          </a:p>
          <a:p>
            <a:r>
              <a:rPr lang="en-US" dirty="0" smtClean="0"/>
              <a:t>Widely used </a:t>
            </a:r>
            <a:r>
              <a:rPr lang="en" dirty="0" smtClean="0"/>
              <a:t> 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5878941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7"/>
            <a:ext cx="6858000" cy="1143000"/>
          </a:xfrm>
        </p:spPr>
        <p:txBody>
          <a:bodyPr/>
          <a:lstStyle/>
          <a:p>
            <a:r>
              <a:rPr lang="en" dirty="0"/>
              <a:t>Javascript end to end?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erver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8696775" cy="3048000"/>
          </a:xfrm>
          <a:prstGeom prst="rect">
            <a:avLst/>
          </a:prstGeom>
        </p:spPr>
      </p:pic>
      <p:sp>
        <p:nvSpPr>
          <p:cNvPr id="5" name="Shape 48"/>
          <p:cNvSpPr txBox="1">
            <a:spLocks/>
          </p:cNvSpPr>
          <p:nvPr/>
        </p:nvSpPr>
        <p:spPr>
          <a:xfrm>
            <a:off x="838200" y="4724400"/>
            <a:ext cx="7848600" cy="16147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742950" indent="4572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1143000" indent="9144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600200" indent="1371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One technology across the board</a:t>
            </a:r>
          </a:p>
          <a:p>
            <a:pPr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Lesser development complexity</a:t>
            </a:r>
          </a:p>
        </p:txBody>
      </p:sp>
    </p:spTree>
    <p:extLst>
      <p:ext uri="{BB962C8B-B14F-4D97-AF65-F5344CB8AC3E}">
        <p14:creationId xmlns:p14="http://schemas.microsoft.com/office/powerpoint/2010/main" val="107677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057400" y="152400"/>
            <a:ext cx="60198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Javascript </a:t>
            </a:r>
            <a:r>
              <a:rPr lang="en" dirty="0"/>
              <a:t>end to end</a:t>
            </a:r>
            <a:r>
              <a:rPr lang="en" dirty="0" smtClean="0"/>
              <a:t>?</a:t>
            </a:r>
            <a:r>
              <a:rPr lang="en-US" dirty="0" smtClean="0"/>
              <a:t> </a:t>
            </a:r>
            <a:endParaRPr lang="en" dirty="0"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269395" y="1371600"/>
            <a:ext cx="7848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No </a:t>
            </a:r>
            <a:r>
              <a:rPr lang="en" dirty="0"/>
              <a:t>complexities in data binding (UI to Business logic thanks to JSON)</a:t>
            </a:r>
          </a:p>
          <a:p>
            <a:pPr marL="457200" lvl="0" indent="-3429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No serialization / de-serialization</a:t>
            </a:r>
          </a:p>
          <a:p>
            <a:pPr marL="457200" lvl="0" indent="-3429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Rich space with many common javascript libraries</a:t>
            </a:r>
          </a:p>
          <a:p>
            <a:pPr marL="457200" lvl="0" indent="-3429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Rapid application development</a:t>
            </a:r>
          </a:p>
          <a:p>
            <a:pPr marL="457200" lvl="0" indent="-3429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No compiling, making &amp; building</a:t>
            </a:r>
          </a:p>
        </p:txBody>
      </p:sp>
    </p:spTree>
    <p:extLst>
      <p:ext uri="{BB962C8B-B14F-4D97-AF65-F5344CB8AC3E}">
        <p14:creationId xmlns:p14="http://schemas.microsoft.com/office/powerpoint/2010/main" val="78301726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905000" y="457200"/>
            <a:ext cx="67818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What are the JS end to end Options?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914400" y="1524000"/>
            <a:ext cx="8229600" cy="47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>
              <a:buClr>
                <a:schemeClr val="dk1"/>
              </a:buClr>
              <a:buSzPct val="166666"/>
            </a:pPr>
            <a:r>
              <a:rPr lang="en" dirty="0" smtClean="0"/>
              <a:t>NodeJS </a:t>
            </a:r>
            <a:r>
              <a:rPr lang="en" dirty="0"/>
              <a:t>- 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/>
              <a:t>Based on V8 </a:t>
            </a:r>
            <a:endParaRPr lang="en" dirty="0"/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event driven, non-blocking processing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Jaggery 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/>
              <a:t>Provided traditional development experience like in PHP/JSP 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 smtClean="0"/>
              <a:t>De-facto framework for all WSO2 user facing applications </a:t>
            </a:r>
          </a:p>
        </p:txBody>
      </p:sp>
    </p:spTree>
    <p:extLst>
      <p:ext uri="{BB962C8B-B14F-4D97-AF65-F5344CB8AC3E}">
        <p14:creationId xmlns:p14="http://schemas.microsoft.com/office/powerpoint/2010/main" val="212883198"/>
      </p:ext>
    </p:extLst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WSO2Con2013-NormalScreen-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WSO2Con2013-NormalScreen-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WSO2Con2013-NormalScreen-White.potx</Template>
  <TotalTime>271</TotalTime>
  <Words>611</Words>
  <Application>Microsoft Macintosh PowerPoint</Application>
  <PresentationFormat>On-screen Show (4:3)</PresentationFormat>
  <Paragraphs>126</Paragraphs>
  <Slides>24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WSO2Con2013-NormalScreen-White</vt:lpstr>
      <vt:lpstr>1_WSO2Con2013-NormalScreen-White</vt:lpstr>
      <vt:lpstr>Javascript Everywhere: Backend to Web and to Mobile Apps</vt:lpstr>
      <vt:lpstr>Outline</vt:lpstr>
      <vt:lpstr>Reaching Out the Last Mile</vt:lpstr>
      <vt:lpstr>History of Web Applications</vt:lpstr>
      <vt:lpstr>Different types of Apps</vt:lpstr>
      <vt:lpstr>UI Technologies (Web Apps) </vt:lpstr>
      <vt:lpstr>Javascript end to end?</vt:lpstr>
      <vt:lpstr>Javascript end to end? </vt:lpstr>
      <vt:lpstr>What are the JS end to end Options?</vt:lpstr>
      <vt:lpstr>Introduction to Jaggery</vt:lpstr>
      <vt:lpstr>Install Jaggery</vt:lpstr>
      <vt:lpstr>Print Hello WSO2 Coffee Shop</vt:lpstr>
      <vt:lpstr>Database access </vt:lpstr>
      <vt:lpstr>Server APIs</vt:lpstr>
      <vt:lpstr>RESTful Service Composition</vt:lpstr>
      <vt:lpstr>Calling out http services</vt:lpstr>
      <vt:lpstr>Calling out a SOAP Service </vt:lpstr>
      <vt:lpstr>  Collect Coffee Stats</vt:lpstr>
      <vt:lpstr>Pushing messages</vt:lpstr>
      <vt:lpstr>Including 3rd party js libraries</vt:lpstr>
      <vt:lpstr>Visualization 1: Graphs and Plots</vt:lpstr>
      <vt:lpstr>Visualization 2: HTML5 Canvas</vt:lpstr>
      <vt:lpstr>Some utilities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Niroshika</dc:creator>
  <cp:lastModifiedBy>Srinath Perera</cp:lastModifiedBy>
  <cp:revision>53</cp:revision>
  <dcterms:created xsi:type="dcterms:W3CDTF">2013-10-17T05:50:51Z</dcterms:created>
  <dcterms:modified xsi:type="dcterms:W3CDTF">2013-10-29T13:37:15Z</dcterms:modified>
</cp:coreProperties>
</file>