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99" r:id="rId19"/>
    <p:sldId id="300" r:id="rId20"/>
    <p:sldId id="301" r:id="rId21"/>
    <p:sldId id="302" r:id="rId22"/>
    <p:sldId id="295" r:id="rId23"/>
    <p:sldId id="296" r:id="rId24"/>
    <p:sldId id="297" r:id="rId25"/>
    <p:sldId id="298" r:id="rId26"/>
    <p:sldId id="284" r:id="rId27"/>
    <p:sldId id="282" r:id="rId28"/>
    <p:sldId id="283" r:id="rId29"/>
    <p:sldId id="303" r:id="rId30"/>
    <p:sldId id="304" r:id="rId31"/>
    <p:sldId id="305" r:id="rId32"/>
    <p:sldId id="306" r:id="rId33"/>
    <p:sldId id="307" r:id="rId34"/>
    <p:sldId id="290" r:id="rId35"/>
    <p:sldId id="291" r:id="rId36"/>
    <p:sldId id="294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22"/>
    <a:srgbClr val="14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74A48-139C-914F-BC52-40EB11725E0D}" v="23" dt="2025-04-02T10:34:47.9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/>
    <p:restoredTop sz="94800"/>
  </p:normalViewPr>
  <p:slideViewPr>
    <p:cSldViewPr snapToGrid="0">
      <p:cViewPr varScale="1">
        <p:scale>
          <a:sx n="68" d="100"/>
          <a:sy n="68" d="100"/>
        </p:scale>
        <p:origin x="1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wan Gunasekara" userId="2db9c47a-747b-4a1f-be0f-15dc10f831cb" providerId="ADAL" clId="{F6C25A6B-40BB-1E4E-B45F-79FF804F0852}"/>
    <pc:docChg chg="undo custSel delSld modSld">
      <pc:chgData name="Nuwan Gunasekara" userId="2db9c47a-747b-4a1f-be0f-15dc10f831cb" providerId="ADAL" clId="{F6C25A6B-40BB-1E4E-B45F-79FF804F0852}" dt="2025-03-31T11:11:29.256" v="180" actId="20577"/>
      <pc:docMkLst>
        <pc:docMk/>
      </pc:docMkLst>
      <pc:sldChg chg="addSp delSp modSp mod">
        <pc:chgData name="Nuwan Gunasekara" userId="2db9c47a-747b-4a1f-be0f-15dc10f831cb" providerId="ADAL" clId="{F6C25A6B-40BB-1E4E-B45F-79FF804F0852}" dt="2025-03-23T19:25:45.999" v="138" actId="20577"/>
        <pc:sldMkLst>
          <pc:docMk/>
          <pc:sldMk cId="0" sldId="256"/>
        </pc:sldMkLst>
        <pc:spChg chg="mod">
          <ac:chgData name="Nuwan Gunasekara" userId="2db9c47a-747b-4a1f-be0f-15dc10f831cb" providerId="ADAL" clId="{F6C25A6B-40BB-1E4E-B45F-79FF804F0852}" dt="2025-03-23T19:24:15.455" v="135" actId="20577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Nuwan Gunasekara" userId="2db9c47a-747b-4a1f-be0f-15dc10f831cb" providerId="ADAL" clId="{F6C25A6B-40BB-1E4E-B45F-79FF804F0852}" dt="2025-03-23T18:48:55.664" v="85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Nuwan Gunasekara" userId="2db9c47a-747b-4a1f-be0f-15dc10f831cb" providerId="ADAL" clId="{F6C25A6B-40BB-1E4E-B45F-79FF804F0852}" dt="2025-03-23T19:25:45.999" v="138" actId="20577"/>
          <ac:spMkLst>
            <pc:docMk/>
            <pc:sldMk cId="0" sldId="256"/>
            <ac:spMk id="180" creationId="{00000000-0000-0000-0000-000000000000}"/>
          </ac:spMkLst>
        </pc:spChg>
        <pc:picChg chg="add mod">
          <ac:chgData name="Nuwan Gunasekara" userId="2db9c47a-747b-4a1f-be0f-15dc10f831cb" providerId="ADAL" clId="{F6C25A6B-40BB-1E4E-B45F-79FF804F0852}" dt="2025-03-23T18:53:54.601" v="93" actId="1076"/>
          <ac:picMkLst>
            <pc:docMk/>
            <pc:sldMk cId="0" sldId="256"/>
            <ac:picMk id="4" creationId="{157A94CB-CE2B-865F-D819-82194F0299E0}"/>
          </ac:picMkLst>
        </pc:picChg>
        <pc:picChg chg="mod">
          <ac:chgData name="Nuwan Gunasekara" userId="2db9c47a-747b-4a1f-be0f-15dc10f831cb" providerId="ADAL" clId="{F6C25A6B-40BB-1E4E-B45F-79FF804F0852}" dt="2025-03-23T18:53:57.781" v="94" actId="1076"/>
          <ac:picMkLst>
            <pc:docMk/>
            <pc:sldMk cId="0" sldId="256"/>
            <ac:picMk id="17" creationId="{4D2E1871-8A0D-0BB4-E1B9-03C965A08DF2}"/>
          </ac:picMkLst>
        </pc:picChg>
      </pc:sldChg>
      <pc:sldChg chg="del">
        <pc:chgData name="Nuwan Gunasekara" userId="2db9c47a-747b-4a1f-be0f-15dc10f831cb" providerId="ADAL" clId="{F6C25A6B-40BB-1E4E-B45F-79FF804F0852}" dt="2025-03-31T11:07:28.891" v="139" actId="2696"/>
        <pc:sldMkLst>
          <pc:docMk/>
          <pc:sldMk cId="0" sldId="257"/>
        </pc:sldMkLst>
      </pc:sldChg>
      <pc:sldChg chg="addSp delSp modSp mod">
        <pc:chgData name="Nuwan Gunasekara" userId="2db9c47a-747b-4a1f-be0f-15dc10f831cb" providerId="ADAL" clId="{F6C25A6B-40BB-1E4E-B45F-79FF804F0852}" dt="2025-03-31T11:10:25.855" v="172" actId="1076"/>
        <pc:sldMkLst>
          <pc:docMk/>
          <pc:sldMk cId="0" sldId="261"/>
        </pc:sldMkLst>
        <pc:spChg chg="mod">
          <ac:chgData name="Nuwan Gunasekara" userId="2db9c47a-747b-4a1f-be0f-15dc10f831cb" providerId="ADAL" clId="{F6C25A6B-40BB-1E4E-B45F-79FF804F0852}" dt="2025-03-31T11:10:04.933" v="170" actId="27636"/>
          <ac:spMkLst>
            <pc:docMk/>
            <pc:sldMk cId="0" sldId="261"/>
            <ac:spMk id="211" creationId="{00000000-0000-0000-0000-000000000000}"/>
          </ac:spMkLst>
        </pc:spChg>
        <pc:spChg chg="mod">
          <ac:chgData name="Nuwan Gunasekara" userId="2db9c47a-747b-4a1f-be0f-15dc10f831cb" providerId="ADAL" clId="{F6C25A6B-40BB-1E4E-B45F-79FF804F0852}" dt="2025-03-31T11:10:25.855" v="172" actId="1076"/>
          <ac:spMkLst>
            <pc:docMk/>
            <pc:sldMk cId="0" sldId="261"/>
            <ac:spMk id="213" creationId="{00000000-0000-0000-0000-000000000000}"/>
          </ac:spMkLst>
        </pc:spChg>
        <pc:picChg chg="add mod">
          <ac:chgData name="Nuwan Gunasekara" userId="2db9c47a-747b-4a1f-be0f-15dc10f831cb" providerId="ADAL" clId="{F6C25A6B-40BB-1E4E-B45F-79FF804F0852}" dt="2025-03-23T18:54:49.088" v="97" actId="1076"/>
          <ac:picMkLst>
            <pc:docMk/>
            <pc:sldMk cId="0" sldId="261"/>
            <ac:picMk id="2" creationId="{C203159F-966A-DDC7-BAA9-C94CC8DB3F1F}"/>
          </ac:picMkLst>
        </pc:picChg>
      </pc:sldChg>
      <pc:sldChg chg="addSp delSp modSp mod">
        <pc:chgData name="Nuwan Gunasekara" userId="2db9c47a-747b-4a1f-be0f-15dc10f831cb" providerId="ADAL" clId="{F6C25A6B-40BB-1E4E-B45F-79FF804F0852}" dt="2025-03-23T19:20:31.459" v="119" actId="1076"/>
        <pc:sldMkLst>
          <pc:docMk/>
          <pc:sldMk cId="0" sldId="290"/>
        </pc:sldMkLst>
        <pc:picChg chg="add mod">
          <ac:chgData name="Nuwan Gunasekara" userId="2db9c47a-747b-4a1f-be0f-15dc10f831cb" providerId="ADAL" clId="{F6C25A6B-40BB-1E4E-B45F-79FF804F0852}" dt="2025-03-23T15:52:32.675" v="59" actId="1076"/>
          <ac:picMkLst>
            <pc:docMk/>
            <pc:sldMk cId="0" sldId="290"/>
            <ac:picMk id="2" creationId="{F9761077-F495-63CF-1434-E777CD4DE8A1}"/>
          </ac:picMkLst>
        </pc:picChg>
        <pc:picChg chg="add mod">
          <ac:chgData name="Nuwan Gunasekara" userId="2db9c47a-747b-4a1f-be0f-15dc10f831cb" providerId="ADAL" clId="{F6C25A6B-40BB-1E4E-B45F-79FF804F0852}" dt="2025-03-23T15:52:19.309" v="56" actId="1076"/>
          <ac:picMkLst>
            <pc:docMk/>
            <pc:sldMk cId="0" sldId="290"/>
            <ac:picMk id="3" creationId="{56BC26AF-A776-F185-7442-9CED8382906E}"/>
          </ac:picMkLst>
        </pc:picChg>
        <pc:picChg chg="add mod">
          <ac:chgData name="Nuwan Gunasekara" userId="2db9c47a-747b-4a1f-be0f-15dc10f831cb" providerId="ADAL" clId="{F6C25A6B-40BB-1E4E-B45F-79FF804F0852}" dt="2025-03-23T19:20:27.042" v="118" actId="1076"/>
          <ac:picMkLst>
            <pc:docMk/>
            <pc:sldMk cId="0" sldId="290"/>
            <ac:picMk id="4" creationId="{958CBC03-BE4A-E99E-C7ED-B321FF80AFBD}"/>
          </ac:picMkLst>
        </pc:picChg>
        <pc:picChg chg="add mod">
          <ac:chgData name="Nuwan Gunasekara" userId="2db9c47a-747b-4a1f-be0f-15dc10f831cb" providerId="ADAL" clId="{F6C25A6B-40BB-1E4E-B45F-79FF804F0852}" dt="2025-03-23T19:19:39.759" v="106" actId="1076"/>
          <ac:picMkLst>
            <pc:docMk/>
            <pc:sldMk cId="0" sldId="290"/>
            <ac:picMk id="5" creationId="{678574B9-D0F7-2057-9876-BB5F90DA5D79}"/>
          </ac:picMkLst>
        </pc:picChg>
        <pc:picChg chg="add mod">
          <ac:chgData name="Nuwan Gunasekara" userId="2db9c47a-747b-4a1f-be0f-15dc10f831cb" providerId="ADAL" clId="{F6C25A6B-40BB-1E4E-B45F-79FF804F0852}" dt="2025-03-23T15:52:49.492" v="62" actId="1076"/>
          <ac:picMkLst>
            <pc:docMk/>
            <pc:sldMk cId="0" sldId="290"/>
            <ac:picMk id="7" creationId="{2F266FC0-595C-A0AA-A51C-D1A812E1361C}"/>
          </ac:picMkLst>
        </pc:picChg>
        <pc:picChg chg="add mod">
          <ac:chgData name="Nuwan Gunasekara" userId="2db9c47a-747b-4a1f-be0f-15dc10f831cb" providerId="ADAL" clId="{F6C25A6B-40BB-1E4E-B45F-79FF804F0852}" dt="2025-03-23T19:20:31.459" v="119" actId="1076"/>
          <ac:picMkLst>
            <pc:docMk/>
            <pc:sldMk cId="0" sldId="290"/>
            <ac:picMk id="8" creationId="{D79CFF1F-2BB2-E592-C86B-202E04A20789}"/>
          </ac:picMkLst>
        </pc:picChg>
        <pc:picChg chg="add del mod">
          <ac:chgData name="Nuwan Gunasekara" userId="2db9c47a-747b-4a1f-be0f-15dc10f831cb" providerId="ADAL" clId="{F6C25A6B-40BB-1E4E-B45F-79FF804F0852}" dt="2025-03-23T19:20:10.409" v="115" actId="1076"/>
          <ac:picMkLst>
            <pc:docMk/>
            <pc:sldMk cId="0" sldId="290"/>
            <ac:picMk id="9" creationId="{83CD8944-2298-6C71-B527-F5ED4338058F}"/>
          </ac:picMkLst>
        </pc:picChg>
      </pc:sldChg>
      <pc:sldChg chg="modSp mod">
        <pc:chgData name="Nuwan Gunasekara" userId="2db9c47a-747b-4a1f-be0f-15dc10f831cb" providerId="ADAL" clId="{F6C25A6B-40BB-1E4E-B45F-79FF804F0852}" dt="2025-03-31T11:11:29.256" v="180" actId="20577"/>
        <pc:sldMkLst>
          <pc:docMk/>
          <pc:sldMk cId="0" sldId="291"/>
        </pc:sldMkLst>
        <pc:spChg chg="mod">
          <ac:chgData name="Nuwan Gunasekara" userId="2db9c47a-747b-4a1f-be0f-15dc10f831cb" providerId="ADAL" clId="{F6C25A6B-40BB-1E4E-B45F-79FF804F0852}" dt="2025-03-31T11:11:29.256" v="180" actId="20577"/>
          <ac:spMkLst>
            <pc:docMk/>
            <pc:sldMk cId="0" sldId="291"/>
            <ac:spMk id="425" creationId="{00000000-0000-0000-0000-000000000000}"/>
          </ac:spMkLst>
        </pc:spChg>
      </pc:sldChg>
      <pc:sldChg chg="modSp mod">
        <pc:chgData name="Nuwan Gunasekara" userId="2db9c47a-747b-4a1f-be0f-15dc10f831cb" providerId="ADAL" clId="{F6C25A6B-40BB-1E4E-B45F-79FF804F0852}" dt="2025-03-23T19:21:27.221" v="120"/>
        <pc:sldMkLst>
          <pc:docMk/>
          <pc:sldMk cId="0" sldId="294"/>
        </pc:sldMkLst>
        <pc:spChg chg="mod">
          <ac:chgData name="Nuwan Gunasekara" userId="2db9c47a-747b-4a1f-be0f-15dc10f831cb" providerId="ADAL" clId="{F6C25A6B-40BB-1E4E-B45F-79FF804F0852}" dt="2025-03-23T19:21:27.221" v="120"/>
          <ac:spMkLst>
            <pc:docMk/>
            <pc:sldMk cId="0" sldId="294"/>
            <ac:spMk id="408" creationId="{00000000-0000-0000-0000-000000000000}"/>
          </ac:spMkLst>
        </pc:spChg>
      </pc:sldChg>
    </pc:docChg>
  </pc:docChgLst>
  <pc:docChgLst>
    <pc:chgData name="Nuwan Gunasekara" userId="2db9c47a-747b-4a1f-be0f-15dc10f831cb" providerId="ADAL" clId="{4A274A48-139C-914F-BC52-40EB11725E0D}"/>
    <pc:docChg chg="undo custSel modSld">
      <pc:chgData name="Nuwan Gunasekara" userId="2db9c47a-747b-4a1f-be0f-15dc10f831cb" providerId="ADAL" clId="{4A274A48-139C-914F-BC52-40EB11725E0D}" dt="2025-04-02T10:35:21.667" v="110" actId="113"/>
      <pc:docMkLst>
        <pc:docMk/>
      </pc:docMkLst>
      <pc:sldChg chg="modSp mod">
        <pc:chgData name="Nuwan Gunasekara" userId="2db9c47a-747b-4a1f-be0f-15dc10f831cb" providerId="ADAL" clId="{4A274A48-139C-914F-BC52-40EB11725E0D}" dt="2025-03-16T10:58:14.664" v="30" actId="20577"/>
        <pc:sldMkLst>
          <pc:docMk/>
          <pc:sldMk cId="0" sldId="256"/>
        </pc:sldMkLst>
        <pc:spChg chg="mod">
          <ac:chgData name="Nuwan Gunasekara" userId="2db9c47a-747b-4a1f-be0f-15dc10f831cb" providerId="ADAL" clId="{4A274A48-139C-914F-BC52-40EB11725E0D}" dt="2025-03-16T10:58:14.664" v="30" actId="20577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Nuwan Gunasekara" userId="2db9c47a-747b-4a1f-be0f-15dc10f831cb" providerId="ADAL" clId="{4A274A48-139C-914F-BC52-40EB11725E0D}" dt="2025-03-16T10:57:27.011" v="21" actId="20577"/>
          <ac:spMkLst>
            <pc:docMk/>
            <pc:sldMk cId="0" sldId="256"/>
            <ac:spMk id="180" creationId="{00000000-0000-0000-0000-000000000000}"/>
          </ac:spMkLst>
        </pc:spChg>
      </pc:sldChg>
      <pc:sldChg chg="mod modShow">
        <pc:chgData name="Nuwan Gunasekara" userId="2db9c47a-747b-4a1f-be0f-15dc10f831cb" providerId="ADAL" clId="{4A274A48-139C-914F-BC52-40EB11725E0D}" dt="2025-03-24T08:28:34.360" v="50" actId="729"/>
        <pc:sldMkLst>
          <pc:docMk/>
          <pc:sldMk cId="0" sldId="257"/>
        </pc:sldMkLst>
      </pc:sldChg>
      <pc:sldChg chg="modSp mod">
        <pc:chgData name="Nuwan Gunasekara" userId="2db9c47a-747b-4a1f-be0f-15dc10f831cb" providerId="ADAL" clId="{4A274A48-139C-914F-BC52-40EB11725E0D}" dt="2025-03-17T08:22:18.835" v="49" actId="20577"/>
        <pc:sldMkLst>
          <pc:docMk/>
          <pc:sldMk cId="0" sldId="260"/>
        </pc:sldMkLst>
        <pc:spChg chg="mod">
          <ac:chgData name="Nuwan Gunasekara" userId="2db9c47a-747b-4a1f-be0f-15dc10f831cb" providerId="ADAL" clId="{4A274A48-139C-914F-BC52-40EB11725E0D}" dt="2025-03-17T08:22:18.835" v="49" actId="20577"/>
          <ac:spMkLst>
            <pc:docMk/>
            <pc:sldMk cId="0" sldId="260"/>
            <ac:spMk id="208" creationId="{00000000-0000-0000-0000-000000000000}"/>
          </ac:spMkLst>
        </pc:spChg>
      </pc:sldChg>
      <pc:sldChg chg="delSp modSp mod">
        <pc:chgData name="Nuwan Gunasekara" userId="2db9c47a-747b-4a1f-be0f-15dc10f831cb" providerId="ADAL" clId="{4A274A48-139C-914F-BC52-40EB11725E0D}" dt="2025-04-02T10:33:48.632" v="99" actId="207"/>
        <pc:sldMkLst>
          <pc:docMk/>
          <pc:sldMk cId="0" sldId="261"/>
        </pc:sldMkLst>
        <pc:spChg chg="mod">
          <ac:chgData name="Nuwan Gunasekara" userId="2db9c47a-747b-4a1f-be0f-15dc10f831cb" providerId="ADAL" clId="{4A274A48-139C-914F-BC52-40EB11725E0D}" dt="2025-04-02T10:33:48.632" v="99" actId="207"/>
          <ac:spMkLst>
            <pc:docMk/>
            <pc:sldMk cId="0" sldId="261"/>
            <ac:spMk id="211" creationId="{00000000-0000-0000-0000-000000000000}"/>
          </ac:spMkLst>
        </pc:spChg>
        <pc:spChg chg="mod">
          <ac:chgData name="Nuwan Gunasekara" userId="2db9c47a-747b-4a1f-be0f-15dc10f831cb" providerId="ADAL" clId="{4A274A48-139C-914F-BC52-40EB11725E0D}" dt="2025-03-16T11:00:49.137" v="46" actId="1076"/>
          <ac:spMkLst>
            <pc:docMk/>
            <pc:sldMk cId="0" sldId="261"/>
            <ac:spMk id="213" creationId="{00000000-0000-0000-0000-000000000000}"/>
          </ac:spMkLst>
        </pc:spChg>
        <pc:spChg chg="mod">
          <ac:chgData name="Nuwan Gunasekara" userId="2db9c47a-747b-4a1f-be0f-15dc10f831cb" providerId="ADAL" clId="{4A274A48-139C-914F-BC52-40EB11725E0D}" dt="2025-03-16T11:00:56.445" v="48" actId="14100"/>
          <ac:spMkLst>
            <pc:docMk/>
            <pc:sldMk cId="0" sldId="261"/>
            <ac:spMk id="215" creationId="{00000000-0000-0000-0000-000000000000}"/>
          </ac:spMkLst>
        </pc:spChg>
      </pc:sldChg>
      <pc:sldChg chg="modSp mod">
        <pc:chgData name="Nuwan Gunasekara" userId="2db9c47a-747b-4a1f-be0f-15dc10f831cb" providerId="ADAL" clId="{4A274A48-139C-914F-BC52-40EB11725E0D}" dt="2025-04-02T10:05:35.196" v="96" actId="313"/>
        <pc:sldMkLst>
          <pc:docMk/>
          <pc:sldMk cId="0" sldId="291"/>
        </pc:sldMkLst>
        <pc:spChg chg="mod">
          <ac:chgData name="Nuwan Gunasekara" userId="2db9c47a-747b-4a1f-be0f-15dc10f831cb" providerId="ADAL" clId="{4A274A48-139C-914F-BC52-40EB11725E0D}" dt="2025-04-02T10:05:35.196" v="96" actId="313"/>
          <ac:spMkLst>
            <pc:docMk/>
            <pc:sldMk cId="0" sldId="291"/>
            <ac:spMk id="425" creationId="{00000000-0000-0000-0000-000000000000}"/>
          </ac:spMkLst>
        </pc:spChg>
      </pc:sldChg>
      <pc:sldChg chg="addSp modSp mod">
        <pc:chgData name="Nuwan Gunasekara" userId="2db9c47a-747b-4a1f-be0f-15dc10f831cb" providerId="ADAL" clId="{4A274A48-139C-914F-BC52-40EB11725E0D}" dt="2025-04-02T10:35:21.667" v="110" actId="113"/>
        <pc:sldMkLst>
          <pc:docMk/>
          <pc:sldMk cId="0" sldId="294"/>
        </pc:sldMkLst>
        <pc:spChg chg="add mod">
          <ac:chgData name="Nuwan Gunasekara" userId="2db9c47a-747b-4a1f-be0f-15dc10f831cb" providerId="ADAL" clId="{4A274A48-139C-914F-BC52-40EB11725E0D}" dt="2025-04-02T10:35:13.476" v="109" actId="14100"/>
          <ac:spMkLst>
            <pc:docMk/>
            <pc:sldMk cId="0" sldId="294"/>
            <ac:spMk id="2" creationId="{4BA3273F-CD4F-581F-1982-8464F5EAF896}"/>
          </ac:spMkLst>
        </pc:spChg>
        <pc:spChg chg="add mod">
          <ac:chgData name="Nuwan Gunasekara" userId="2db9c47a-747b-4a1f-be0f-15dc10f831cb" providerId="ADAL" clId="{4A274A48-139C-914F-BC52-40EB11725E0D}" dt="2025-04-02T10:34:51.406" v="104" actId="1076"/>
          <ac:spMkLst>
            <pc:docMk/>
            <pc:sldMk cId="0" sldId="294"/>
            <ac:spMk id="4" creationId="{92DB2AC3-83AF-5365-C9FA-50294C56BA35}"/>
          </ac:spMkLst>
        </pc:spChg>
        <pc:spChg chg="mod">
          <ac:chgData name="Nuwan Gunasekara" userId="2db9c47a-747b-4a1f-be0f-15dc10f831cb" providerId="ADAL" clId="{4A274A48-139C-914F-BC52-40EB11725E0D}" dt="2025-04-02T10:35:21.667" v="110" actId="113"/>
          <ac:spMkLst>
            <pc:docMk/>
            <pc:sldMk cId="0" sldId="294"/>
            <ac:spMk id="408" creationId="{00000000-0000-0000-0000-000000000000}"/>
          </ac:spMkLst>
        </pc:spChg>
        <pc:picChg chg="add mod">
          <ac:chgData name="Nuwan Gunasekara" userId="2db9c47a-747b-4a1f-be0f-15dc10f831cb" providerId="ADAL" clId="{4A274A48-139C-914F-BC52-40EB11725E0D}" dt="2025-04-02T10:34:59.569" v="106" actId="1076"/>
          <ac:picMkLst>
            <pc:docMk/>
            <pc:sldMk cId="0" sldId="294"/>
            <ac:picMk id="3" creationId="{ED264C91-3AB7-32FA-6C2F-51E10199DD9A}"/>
          </ac:picMkLst>
        </pc:picChg>
      </pc:sldChg>
      <pc:sldChg chg="addSp delSp modSp mod">
        <pc:chgData name="Nuwan Gunasekara" userId="2db9c47a-747b-4a1f-be0f-15dc10f831cb" providerId="ADAL" clId="{4A274A48-139C-914F-BC52-40EB11725E0D}" dt="2025-04-02T10:02:31.671" v="95"/>
        <pc:sldMkLst>
          <pc:docMk/>
          <pc:sldMk cId="0" sldId="306"/>
        </pc:sldMkLst>
        <pc:spChg chg="add del mod">
          <ac:chgData name="Nuwan Gunasekara" userId="2db9c47a-747b-4a1f-be0f-15dc10f831cb" providerId="ADAL" clId="{4A274A48-139C-914F-BC52-40EB11725E0D}" dt="2025-04-02T10:02:31.671" v="95"/>
          <ac:spMkLst>
            <pc:docMk/>
            <pc:sldMk cId="0" sldId="306"/>
            <ac:spMk id="2" creationId="{8A2CFF8C-CE0A-C579-F8C2-9A364BE423FB}"/>
          </ac:spMkLst>
        </pc:spChg>
      </pc:sldChg>
      <pc:sldChg chg="modSp mod">
        <pc:chgData name="Nuwan Gunasekara" userId="2db9c47a-747b-4a1f-be0f-15dc10f831cb" providerId="ADAL" clId="{4A274A48-139C-914F-BC52-40EB11725E0D}" dt="2025-04-02T10:01:49.245" v="92" actId="20577"/>
        <pc:sldMkLst>
          <pc:docMk/>
          <pc:sldMk cId="0" sldId="307"/>
        </pc:sldMkLst>
        <pc:spChg chg="mod">
          <ac:chgData name="Nuwan Gunasekara" userId="2db9c47a-747b-4a1f-be0f-15dc10f831cb" providerId="ADAL" clId="{4A274A48-139C-914F-BC52-40EB11725E0D}" dt="2025-04-02T10:01:49.245" v="92" actId="20577"/>
          <ac:spMkLst>
            <pc:docMk/>
            <pc:sldMk cId="0" sldId="307"/>
            <ac:spMk id="40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sz="112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sz="11200" b="0" spc="0"/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338589" y="1982390"/>
            <a:ext cx="11706822" cy="2277071"/>
          </a:xfrm>
          <a:prstGeom prst="rect">
            <a:avLst/>
          </a:prstGeom>
        </p:spPr>
        <p:txBody>
          <a:bodyPr lIns="53578" tIns="53578" rIns="53578" bIns="53578" anchor="ctr"/>
          <a:lstStyle>
            <a:lvl1pPr algn="ctr" defTabSz="821531">
              <a:lnSpc>
                <a:spcPct val="100000"/>
              </a:lnSpc>
              <a:defRPr sz="108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446984"/>
            <a:ext cx="11706822" cy="6630295"/>
          </a:xfrm>
          <a:prstGeom prst="rect">
            <a:avLst/>
          </a:prstGeom>
        </p:spPr>
        <p:txBody>
          <a:bodyPr lIns="53578" tIns="53578" rIns="53578" bIns="53578" anchor="ctr"/>
          <a:lstStyle>
            <a:lvl1pPr marL="5834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1pPr>
            <a:lvl2pPr marL="10279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2pPr>
            <a:lvl3pPr marL="14724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3pPr>
            <a:lvl4pPr marL="19169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4pPr>
            <a:lvl5pPr marL="23614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398" y="11519296"/>
            <a:ext cx="374060" cy="379927"/>
          </a:xfrm>
          <a:prstGeom prst="rect">
            <a:avLst/>
          </a:prstGeom>
        </p:spPr>
        <p:txBody>
          <a:bodyPr lIns="53578" tIns="53578" rIns="53578" bIns="53578" anchor="t"/>
          <a:lstStyle>
            <a:lvl1pPr defTabSz="821531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wangunasekara.github.io/ijcai202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pymoa.org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adaptive-machine-learning/CapyMOA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wangunasekara.github.io/ijcai2024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ymoa.org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pymoa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uwangunasekara.github.io/ijcai202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achine Learning for Streaming Data…"/>
          <p:cNvSpPr txBox="1">
            <a:spLocks noGrp="1"/>
          </p:cNvSpPr>
          <p:nvPr>
            <p:ph type="ctrTitle"/>
          </p:nvPr>
        </p:nvSpPr>
        <p:spPr>
          <a:xfrm>
            <a:off x="1550661" y="1190820"/>
            <a:ext cx="21282678" cy="412655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NZ" sz="9000" dirty="0"/>
              <a:t>Introduction to Learning from Streaming Data</a:t>
            </a:r>
            <a:endParaRPr sz="9000" dirty="0"/>
          </a:p>
          <a:p>
            <a:pPr algn="ctr">
              <a:defRPr sz="6000" b="0" spc="-119"/>
            </a:pPr>
            <a:br>
              <a:rPr lang="en-US" dirty="0"/>
            </a:br>
            <a:r>
              <a:rPr lang="en-US" dirty="0"/>
              <a:t>KEEPER Workshop</a:t>
            </a:r>
            <a:r>
              <a:rPr dirty="0"/>
              <a:t> Tutorial 2024</a:t>
            </a:r>
          </a:p>
        </p:txBody>
      </p:sp>
      <p:sp>
        <p:nvSpPr>
          <p:cNvPr id="179" name="Heitor Murilo Gomes1*, Nuwan Gunasekara2…"/>
          <p:cNvSpPr txBox="1"/>
          <p:nvPr/>
        </p:nvSpPr>
        <p:spPr>
          <a:xfrm>
            <a:off x="5068064" y="6656041"/>
            <a:ext cx="142217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rPr lang="en-US" dirty="0"/>
              <a:t>Nuwan Gunasekara</a:t>
            </a:r>
            <a:r>
              <a:rPr baseline="31999" dirty="0"/>
              <a:t>*</a:t>
            </a:r>
            <a:r>
              <a:rPr lang="en-US" baseline="31999" dirty="0"/>
              <a:t>1</a:t>
            </a:r>
            <a:r>
              <a:rPr dirty="0"/>
              <a:t>, </a:t>
            </a:r>
            <a:r>
              <a:rPr lang="en-US" dirty="0"/>
              <a:t>Sepideh </a:t>
            </a:r>
            <a:r>
              <a:rPr lang="en-US" dirty="0" err="1"/>
              <a:t>Pashami</a:t>
            </a:r>
            <a:r>
              <a:rPr lang="en-NZ" baseline="31999"/>
              <a:t> 1,</a:t>
            </a:r>
            <a:endParaRPr baseline="31999"/>
          </a:p>
          <a:p>
            <a:pPr>
              <a:defRPr sz="4000">
                <a:solidFill>
                  <a:srgbClr val="000000"/>
                </a:solidFill>
              </a:defRPr>
            </a:pPr>
            <a:r>
              <a:rPr lang="en-NZ" sz="3200" u="sng">
                <a:hlinkClick r:id="rId3"/>
              </a:rPr>
              <a:t>https://nuwangunasekara.github.io/KEEPER2025/</a:t>
            </a:r>
            <a:endParaRPr sz="3200" u="sng">
              <a:hlinkClick r:id="rId3"/>
            </a:endParaRPr>
          </a:p>
        </p:txBody>
      </p:sp>
      <p:sp>
        <p:nvSpPr>
          <p:cNvPr id="180" name="[1] Victoria University of Wellington, New Zealand, [2] University of Waikato, New Zealand, [3] TELECOM Paris, LCTI, France."/>
          <p:cNvSpPr txBox="1"/>
          <p:nvPr/>
        </p:nvSpPr>
        <p:spPr>
          <a:xfrm>
            <a:off x="5070773" y="12878474"/>
            <a:ext cx="1383391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t>[1</a:t>
            </a:r>
            <a:r>
              <a:rPr lang="en-US"/>
              <a:t>] </a:t>
            </a:r>
            <a:r>
              <a:rPr lang="en-NZ" err="1">
                <a:solidFill>
                  <a:srgbClr val="000000"/>
                </a:solidFill>
                <a:effectLst/>
                <a:latin typeface="Helvetica" pitchFamily="2" charset="0"/>
              </a:rPr>
              <a:t>Center</a:t>
            </a:r>
            <a:r>
              <a:rPr lang="en-NZ">
                <a:solidFill>
                  <a:srgbClr val="000000"/>
                </a:solidFill>
                <a:effectLst/>
                <a:latin typeface="Helvetica" pitchFamily="2" charset="0"/>
              </a:rPr>
              <a:t> for Applied Intelligent Systems Research, Halmstad University, Sweden</a:t>
            </a:r>
          </a:p>
        </p:txBody>
      </p:sp>
      <p:sp>
        <p:nvSpPr>
          <p:cNvPr id="182" name="* Corresponding author: heitor.gomes@vuw.ac.nz"/>
          <p:cNvSpPr txBox="1"/>
          <p:nvPr/>
        </p:nvSpPr>
        <p:spPr>
          <a:xfrm>
            <a:off x="8507602" y="8274847"/>
            <a:ext cx="736879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r>
              <a:t>* Corresponding author: </a:t>
            </a:r>
            <a:r>
              <a:rPr err="1"/>
              <a:t>heitor.gomes@vuw.ac.nz</a:t>
            </a:r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E1871-8A0D-0BB4-E1B9-03C965A0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8714" y="12090962"/>
            <a:ext cx="3600000" cy="1373494"/>
          </a:xfrm>
          <a:prstGeom prst="rect">
            <a:avLst/>
          </a:prstGeom>
        </p:spPr>
      </p:pic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157A94CB-CE2B-865F-D819-82194F029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184" y="7408226"/>
            <a:ext cx="4657060" cy="46570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tream Learning: can’t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90086">
              <a:defRPr sz="9407"/>
            </a:pPr>
            <a:r>
              <a:t>Stream Learning: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can’t store</a:t>
            </a:r>
          </a:p>
        </p:txBody>
      </p:sp>
      <p:sp>
        <p:nvSpPr>
          <p:cNvPr id="236" name="Storing all the data may exceed the available storage capacity or cause practical limit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t>Storing all the data may </a:t>
            </a:r>
            <a:r>
              <a:rPr b="1" u="sng"/>
              <a:t>exceed the available storage</a:t>
            </a:r>
            <a:r>
              <a:t> capacity or cause practical limitations</a:t>
            </a:r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endParaRPr/>
          </a:p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t>The </a:t>
            </a:r>
            <a:r>
              <a:rPr b="1" u="sng"/>
              <a:t>volume or velocity</a:t>
            </a:r>
            <a:r>
              <a:t> of incoming data may be too high to store and process in its entirety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tream Learning: shouldn’t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90086">
              <a:defRPr sz="9407"/>
            </a:pPr>
            <a:r>
              <a:t>Stream Learning: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+mn-lt"/>
                <a:ea typeface="+mn-ea"/>
                <a:cs typeface="+mn-cs"/>
                <a:sym typeface="Helvetica Neue"/>
              </a:rPr>
              <a:t>shouldn’t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store</a:t>
            </a:r>
          </a:p>
        </p:txBody>
      </p:sp>
      <p:sp>
        <p:nvSpPr>
          <p:cNvPr id="239" name="Storing all the data may not be desirable due to privacy concerns, compliance requirements, or the nature of the proble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t>Storing all the data may not be desirable due to </a:t>
            </a:r>
            <a:r>
              <a:rPr b="1" u="sng"/>
              <a:t>privacy concerns</a:t>
            </a:r>
            <a:r>
              <a:t>, </a:t>
            </a:r>
            <a:r>
              <a:rPr b="1" u="sng"/>
              <a:t>compliance requirements</a:t>
            </a:r>
            <a:r>
              <a:t>, or </a:t>
            </a:r>
            <a:r>
              <a:rPr b="1" u="sng"/>
              <a:t>the nature of the problem</a:t>
            </a:r>
          </a:p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endParaRPr b="1" u="sng"/>
          </a:p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t>For example, if we are only interested in </a:t>
            </a:r>
            <a:r>
              <a:rPr b="1"/>
              <a:t>real-time analysis</a:t>
            </a:r>
            <a:r>
              <a:t> or </a:t>
            </a:r>
            <a:r>
              <a:rPr b="1"/>
              <a:t>immediate decision-making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tream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 Learning</a:t>
            </a:r>
          </a:p>
        </p:txBody>
      </p:sp>
      <p:sp>
        <p:nvSpPr>
          <p:cNvPr id="242" name="Using a stream abstraction, we can process the data incrementally, focusing on the most recent or relevant data points, and discard or aggregate the older data as needed"/>
          <p:cNvSpPr txBox="1">
            <a:spLocks noGrp="1"/>
          </p:cNvSpPr>
          <p:nvPr>
            <p:ph type="body" idx="1"/>
          </p:nvPr>
        </p:nvSpPr>
        <p:spPr>
          <a:xfrm>
            <a:off x="4387453" y="3652242"/>
            <a:ext cx="15609094" cy="8840391"/>
          </a:xfrm>
          <a:prstGeom prst="rect">
            <a:avLst/>
          </a:prstGeom>
        </p:spPr>
        <p:txBody>
          <a:bodyPr anchor="t"/>
          <a:lstStyle/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endParaRPr/>
          </a:p>
          <a:p>
            <a:pPr marL="440266" indent="-262466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t>Using a stream abstraction, we can process the data incrementally, </a:t>
            </a:r>
            <a:r>
              <a:rPr b="1"/>
              <a:t>focusing</a:t>
            </a:r>
            <a:r>
              <a:t> on the </a:t>
            </a:r>
            <a:r>
              <a:rPr b="1" u="sng"/>
              <a:t>most recent</a:t>
            </a:r>
            <a:r>
              <a:t> or </a:t>
            </a:r>
            <a:r>
              <a:rPr b="1" u="sng"/>
              <a:t>relevant</a:t>
            </a:r>
            <a:r>
              <a:t> data points, and </a:t>
            </a:r>
            <a:r>
              <a:rPr b="1" u="sng"/>
              <a:t>discard</a:t>
            </a:r>
            <a:r>
              <a:t> or </a:t>
            </a:r>
            <a:r>
              <a:rPr b="1" u="sng"/>
              <a:t>aggregate</a:t>
            </a:r>
            <a:r>
              <a:t> the older data as needed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tream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 Learning</a:t>
            </a:r>
          </a:p>
        </p:txBody>
      </p:sp>
      <p:sp>
        <p:nvSpPr>
          <p:cNvPr id="245" name="ML for Batch (“static”)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800" b="1"/>
            </a:pPr>
            <a:r>
              <a:rPr b="0"/>
              <a:t>ML for </a:t>
            </a:r>
            <a:r>
              <a:t>Batch (“static”)</a:t>
            </a:r>
            <a:r>
              <a:rPr b="0"/>
              <a:t> data</a:t>
            </a:r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800" b="1"/>
            </a:pPr>
            <a:endParaRPr b="0"/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7600" b="1"/>
            </a:pPr>
            <a:r>
              <a: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vs.</a:t>
            </a:r>
            <a:r>
              <a:rPr b="0"/>
              <a:t> </a:t>
            </a:r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800" b="1"/>
            </a:pPr>
            <a:endParaRPr b="0"/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800" b="1"/>
            </a:pPr>
            <a:r>
              <a:rPr b="0"/>
              <a:t>ML for </a:t>
            </a:r>
            <a:r>
              <a:t>Streaming (“online”)</a:t>
            </a:r>
            <a:r>
              <a:rPr b="0"/>
              <a:t> data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L for Batch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ML for Batch data</a:t>
            </a:r>
          </a:p>
        </p:txBody>
      </p:sp>
      <p:grpSp>
        <p:nvGrpSpPr>
          <p:cNvPr id="277" name="Group"/>
          <p:cNvGrpSpPr/>
          <p:nvPr/>
        </p:nvGrpSpPr>
        <p:grpSpPr>
          <a:xfrm>
            <a:off x="4347814" y="5034998"/>
            <a:ext cx="7125371" cy="6074879"/>
            <a:chOff x="0" y="0"/>
            <a:chExt cx="7125370" cy="6074878"/>
          </a:xfrm>
        </p:grpSpPr>
        <p:grpSp>
          <p:nvGrpSpPr>
            <p:cNvPr id="250" name="Group"/>
            <p:cNvGrpSpPr/>
            <p:nvPr/>
          </p:nvGrpSpPr>
          <p:grpSpPr>
            <a:xfrm>
              <a:off x="307187" y="289530"/>
              <a:ext cx="1849309" cy="982989"/>
              <a:chOff x="0" y="0"/>
              <a:chExt cx="1849308" cy="982988"/>
            </a:xfrm>
          </p:grpSpPr>
          <p:sp>
            <p:nvSpPr>
              <p:cNvPr id="248" name="X0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0</a:t>
                </a:r>
              </a:p>
            </p:txBody>
          </p:sp>
          <p:sp>
            <p:nvSpPr>
              <p:cNvPr id="249" name="y0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0</a:t>
                </a:r>
              </a:p>
            </p:txBody>
          </p:sp>
        </p:grpSp>
        <p:sp>
          <p:nvSpPr>
            <p:cNvPr id="251" name="Rectangle"/>
            <p:cNvSpPr/>
            <p:nvPr/>
          </p:nvSpPr>
          <p:spPr>
            <a:xfrm>
              <a:off x="0" y="0"/>
              <a:ext cx="7125371" cy="6074879"/>
            </a:xfrm>
            <a:prstGeom prst="rect">
              <a:avLst/>
            </a:prstGeom>
            <a:noFill/>
            <a:ln w="254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254" name="Group"/>
            <p:cNvGrpSpPr/>
            <p:nvPr/>
          </p:nvGrpSpPr>
          <p:grpSpPr>
            <a:xfrm>
              <a:off x="2638031" y="289530"/>
              <a:ext cx="1849309" cy="982989"/>
              <a:chOff x="0" y="0"/>
              <a:chExt cx="1849308" cy="982988"/>
            </a:xfrm>
          </p:grpSpPr>
          <p:sp>
            <p:nvSpPr>
              <p:cNvPr id="252" name="X1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1</a:t>
                </a:r>
              </a:p>
            </p:txBody>
          </p:sp>
          <p:sp>
            <p:nvSpPr>
              <p:cNvPr id="253" name="y1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1</a:t>
                </a:r>
              </a:p>
            </p:txBody>
          </p:sp>
        </p:grpSp>
        <p:grpSp>
          <p:nvGrpSpPr>
            <p:cNvPr id="257" name="Group"/>
            <p:cNvGrpSpPr/>
            <p:nvPr/>
          </p:nvGrpSpPr>
          <p:grpSpPr>
            <a:xfrm>
              <a:off x="4968874" y="289530"/>
              <a:ext cx="1849309" cy="982989"/>
              <a:chOff x="0" y="0"/>
              <a:chExt cx="1849308" cy="982988"/>
            </a:xfrm>
          </p:grpSpPr>
          <p:sp>
            <p:nvSpPr>
              <p:cNvPr id="255" name="X2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2</a:t>
                </a:r>
              </a:p>
            </p:txBody>
          </p:sp>
          <p:sp>
            <p:nvSpPr>
              <p:cNvPr id="256" name="y2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2</a:t>
                </a:r>
              </a:p>
            </p:txBody>
          </p:sp>
        </p:grpSp>
        <p:grpSp>
          <p:nvGrpSpPr>
            <p:cNvPr id="260" name="Group"/>
            <p:cNvGrpSpPr/>
            <p:nvPr/>
          </p:nvGrpSpPr>
          <p:grpSpPr>
            <a:xfrm>
              <a:off x="307187" y="1777429"/>
              <a:ext cx="1849309" cy="982990"/>
              <a:chOff x="0" y="0"/>
              <a:chExt cx="1849308" cy="982988"/>
            </a:xfrm>
          </p:grpSpPr>
          <p:sp>
            <p:nvSpPr>
              <p:cNvPr id="258" name="X3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3</a:t>
                </a:r>
              </a:p>
            </p:txBody>
          </p:sp>
          <p:sp>
            <p:nvSpPr>
              <p:cNvPr id="259" name="y3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3</a:t>
                </a:r>
              </a:p>
            </p:txBody>
          </p:sp>
        </p:grpSp>
        <p:grpSp>
          <p:nvGrpSpPr>
            <p:cNvPr id="263" name="Group"/>
            <p:cNvGrpSpPr/>
            <p:nvPr/>
          </p:nvGrpSpPr>
          <p:grpSpPr>
            <a:xfrm>
              <a:off x="2638031" y="1777429"/>
              <a:ext cx="1849309" cy="982990"/>
              <a:chOff x="0" y="0"/>
              <a:chExt cx="1849308" cy="982988"/>
            </a:xfrm>
          </p:grpSpPr>
          <p:sp>
            <p:nvSpPr>
              <p:cNvPr id="261" name="X4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4</a:t>
                </a:r>
              </a:p>
            </p:txBody>
          </p:sp>
          <p:sp>
            <p:nvSpPr>
              <p:cNvPr id="262" name="y4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4</a:t>
                </a:r>
              </a:p>
            </p:txBody>
          </p:sp>
        </p:grpSp>
        <p:grpSp>
          <p:nvGrpSpPr>
            <p:cNvPr id="266" name="Group"/>
            <p:cNvGrpSpPr/>
            <p:nvPr/>
          </p:nvGrpSpPr>
          <p:grpSpPr>
            <a:xfrm>
              <a:off x="4968874" y="1777429"/>
              <a:ext cx="1849309" cy="982990"/>
              <a:chOff x="0" y="0"/>
              <a:chExt cx="1849308" cy="982988"/>
            </a:xfrm>
          </p:grpSpPr>
          <p:sp>
            <p:nvSpPr>
              <p:cNvPr id="264" name="X5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5</a:t>
                </a:r>
              </a:p>
            </p:txBody>
          </p:sp>
          <p:sp>
            <p:nvSpPr>
              <p:cNvPr id="265" name="y5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5</a:t>
                </a:r>
              </a:p>
            </p:txBody>
          </p:sp>
        </p:grpSp>
        <p:grpSp>
          <p:nvGrpSpPr>
            <p:cNvPr id="269" name="Group"/>
            <p:cNvGrpSpPr/>
            <p:nvPr/>
          </p:nvGrpSpPr>
          <p:grpSpPr>
            <a:xfrm>
              <a:off x="307187" y="4753227"/>
              <a:ext cx="1849309" cy="982990"/>
              <a:chOff x="0" y="0"/>
              <a:chExt cx="1849308" cy="982988"/>
            </a:xfrm>
          </p:grpSpPr>
          <p:sp>
            <p:nvSpPr>
              <p:cNvPr id="267" name="Xk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k</a:t>
                </a:r>
              </a:p>
            </p:txBody>
          </p:sp>
          <p:sp>
            <p:nvSpPr>
              <p:cNvPr id="268" name="yk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k</a:t>
                </a:r>
              </a:p>
            </p:txBody>
          </p:sp>
        </p:grpSp>
        <p:grpSp>
          <p:nvGrpSpPr>
            <p:cNvPr id="272" name="Group"/>
            <p:cNvGrpSpPr/>
            <p:nvPr/>
          </p:nvGrpSpPr>
          <p:grpSpPr>
            <a:xfrm>
              <a:off x="4968874" y="4753227"/>
              <a:ext cx="1849309" cy="982990"/>
              <a:chOff x="0" y="0"/>
              <a:chExt cx="1849308" cy="982988"/>
            </a:xfrm>
          </p:grpSpPr>
          <p:sp>
            <p:nvSpPr>
              <p:cNvPr id="270" name="Xn"/>
              <p:cNvSpPr/>
              <p:nvPr/>
            </p:nvSpPr>
            <p:spPr>
              <a:xfrm>
                <a:off x="0" y="0"/>
                <a:ext cx="924586" cy="9829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X</a:t>
                </a:r>
                <a:r>
                  <a:rPr sz="2400" baseline="-33333"/>
                  <a:t>n</a:t>
                </a:r>
              </a:p>
            </p:txBody>
          </p:sp>
          <p:sp>
            <p:nvSpPr>
              <p:cNvPr id="271" name="yn"/>
              <p:cNvSpPr/>
              <p:nvPr/>
            </p:nvSpPr>
            <p:spPr>
              <a:xfrm>
                <a:off x="924722" y="0"/>
                <a:ext cx="924587" cy="982989"/>
              </a:xfrm>
              <a:prstGeom prst="rect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defTabSz="821531">
                  <a:defRPr sz="30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y</a:t>
                </a:r>
                <a:r>
                  <a:rPr sz="2400" baseline="-33333"/>
                  <a:t>n</a:t>
                </a:r>
              </a:p>
            </p:txBody>
          </p:sp>
        </p:grpSp>
        <p:sp>
          <p:nvSpPr>
            <p:cNvPr id="273" name="…"/>
            <p:cNvSpPr txBox="1"/>
            <p:nvPr/>
          </p:nvSpPr>
          <p:spPr>
            <a:xfrm>
              <a:off x="3281697" y="4764216"/>
              <a:ext cx="561976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 b="1">
                  <a:solidFill>
                    <a:srgbClr val="000000"/>
                  </a:solidFill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74" name="…"/>
            <p:cNvSpPr txBox="1"/>
            <p:nvPr/>
          </p:nvSpPr>
          <p:spPr>
            <a:xfrm>
              <a:off x="950854" y="3443629"/>
              <a:ext cx="561976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 b="1">
                  <a:solidFill>
                    <a:srgbClr val="000000"/>
                  </a:solidFill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75" name="…"/>
            <p:cNvSpPr txBox="1"/>
            <p:nvPr/>
          </p:nvSpPr>
          <p:spPr>
            <a:xfrm>
              <a:off x="3281697" y="3443629"/>
              <a:ext cx="561976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 b="1">
                  <a:solidFill>
                    <a:srgbClr val="000000"/>
                  </a:solidFill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276" name="…"/>
            <p:cNvSpPr txBox="1"/>
            <p:nvPr/>
          </p:nvSpPr>
          <p:spPr>
            <a:xfrm>
              <a:off x="5612540" y="3443629"/>
              <a:ext cx="561976" cy="6263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 b="1">
                  <a:solidFill>
                    <a:srgbClr val="000000"/>
                  </a:solidFill>
                </a:defRPr>
              </a:lvl1pPr>
            </a:lstStyle>
            <a:p>
              <a:r>
                <a:t>…</a:t>
              </a:r>
            </a:p>
          </p:txBody>
        </p:sp>
      </p:grpSp>
      <p:sp>
        <p:nvSpPr>
          <p:cNvPr id="278" name="Fixed size dataset…"/>
          <p:cNvSpPr txBox="1">
            <a:spLocks noGrp="1"/>
          </p:cNvSpPr>
          <p:nvPr>
            <p:ph type="body" sz="quarter" idx="1"/>
          </p:nvPr>
        </p:nvSpPr>
        <p:spPr>
          <a:xfrm>
            <a:off x="12479088" y="3652242"/>
            <a:ext cx="7517459" cy="8840391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/>
            </a:pPr>
            <a:r>
              <a:t>Fixed size dataset</a:t>
            </a:r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/>
            </a:pPr>
            <a:endParaRPr/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/>
            </a:pPr>
            <a:r>
              <a:t>Random access to any instance</a:t>
            </a:r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/>
            </a:pPr>
            <a:endParaRPr/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/>
            </a:pPr>
            <a:r>
              <a:t>Well-defined phases (Train, Validation, Test)</a:t>
            </a:r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/>
            </a:pPr>
            <a:endParaRPr/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95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Challenges </a:t>
            </a:r>
          </a:p>
          <a:p>
            <a:pPr marL="330200" indent="-196850" defTabSz="18288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200">
                <a:latin typeface="Arial"/>
                <a:ea typeface="Arial"/>
                <a:cs typeface="Arial"/>
                <a:sym typeface="Arial"/>
              </a:defRPr>
            </a:pPr>
            <a:r>
              <a:t>noise, missing data, imbalance, high dimensionality, …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ML for Streaming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ML for Streaming data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6918438" y="4631355"/>
            <a:ext cx="1849309" cy="982989"/>
            <a:chOff x="0" y="0"/>
            <a:chExt cx="1849308" cy="982988"/>
          </a:xfrm>
        </p:grpSpPr>
        <p:sp>
          <p:nvSpPr>
            <p:cNvPr id="281" name="X0"/>
            <p:cNvSpPr/>
            <p:nvPr/>
          </p:nvSpPr>
          <p:spPr>
            <a:xfrm>
              <a:off x="0" y="0"/>
              <a:ext cx="924586" cy="9829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X</a:t>
              </a:r>
              <a:r>
                <a:rPr sz="2400" baseline="-33333"/>
                <a:t>0</a:t>
              </a:r>
            </a:p>
          </p:txBody>
        </p:sp>
        <p:sp>
          <p:nvSpPr>
            <p:cNvPr id="282" name="y0"/>
            <p:cNvSpPr/>
            <p:nvPr/>
          </p:nvSpPr>
          <p:spPr>
            <a:xfrm>
              <a:off x="924722" y="0"/>
              <a:ext cx="924587" cy="982989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</a:t>
              </a:r>
              <a:r>
                <a:rPr sz="2400" baseline="-33333"/>
                <a:t>0</a:t>
              </a:r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6918438" y="6088473"/>
            <a:ext cx="1849309" cy="982989"/>
            <a:chOff x="0" y="0"/>
            <a:chExt cx="1849308" cy="982988"/>
          </a:xfrm>
        </p:grpSpPr>
        <p:sp>
          <p:nvSpPr>
            <p:cNvPr id="284" name="X1"/>
            <p:cNvSpPr/>
            <p:nvPr/>
          </p:nvSpPr>
          <p:spPr>
            <a:xfrm>
              <a:off x="0" y="0"/>
              <a:ext cx="924586" cy="9829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X</a:t>
              </a:r>
              <a:r>
                <a:rPr sz="2400" baseline="-33333"/>
                <a:t>1</a:t>
              </a:r>
            </a:p>
          </p:txBody>
        </p:sp>
        <p:sp>
          <p:nvSpPr>
            <p:cNvPr id="285" name="y1"/>
            <p:cNvSpPr/>
            <p:nvPr/>
          </p:nvSpPr>
          <p:spPr>
            <a:xfrm>
              <a:off x="924722" y="0"/>
              <a:ext cx="924587" cy="982989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</a:t>
              </a:r>
              <a:r>
                <a:rPr sz="2400" baseline="-33333"/>
                <a:t>1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6918438" y="7576372"/>
            <a:ext cx="1849309" cy="982989"/>
            <a:chOff x="0" y="0"/>
            <a:chExt cx="1849308" cy="982988"/>
          </a:xfrm>
        </p:grpSpPr>
        <p:sp>
          <p:nvSpPr>
            <p:cNvPr id="287" name="X2"/>
            <p:cNvSpPr/>
            <p:nvPr/>
          </p:nvSpPr>
          <p:spPr>
            <a:xfrm>
              <a:off x="0" y="0"/>
              <a:ext cx="924586" cy="9829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X</a:t>
              </a:r>
              <a:r>
                <a:rPr sz="2400" baseline="-33333"/>
                <a:t>2</a:t>
              </a:r>
            </a:p>
          </p:txBody>
        </p:sp>
        <p:sp>
          <p:nvSpPr>
            <p:cNvPr id="288" name="y2"/>
            <p:cNvSpPr/>
            <p:nvPr/>
          </p:nvSpPr>
          <p:spPr>
            <a:xfrm>
              <a:off x="924722" y="0"/>
              <a:ext cx="924587" cy="982989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</a:t>
              </a:r>
              <a:r>
                <a:rPr sz="2400" baseline="-33333"/>
                <a:t>2</a:t>
              </a:r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6918438" y="9401241"/>
            <a:ext cx="1849309" cy="982990"/>
            <a:chOff x="0" y="0"/>
            <a:chExt cx="1849308" cy="982988"/>
          </a:xfrm>
        </p:grpSpPr>
        <p:sp>
          <p:nvSpPr>
            <p:cNvPr id="290" name="Xk"/>
            <p:cNvSpPr/>
            <p:nvPr/>
          </p:nvSpPr>
          <p:spPr>
            <a:xfrm>
              <a:off x="0" y="0"/>
              <a:ext cx="924586" cy="9829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X</a:t>
              </a:r>
              <a:r>
                <a:rPr sz="2400" baseline="-33333"/>
                <a:t>k</a:t>
              </a:r>
            </a:p>
          </p:txBody>
        </p:sp>
        <p:sp>
          <p:nvSpPr>
            <p:cNvPr id="291" name="yk"/>
            <p:cNvSpPr/>
            <p:nvPr/>
          </p:nvSpPr>
          <p:spPr>
            <a:xfrm>
              <a:off x="924722" y="0"/>
              <a:ext cx="924587" cy="982989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</a:t>
              </a:r>
              <a:r>
                <a:rPr sz="2400" baseline="-33333"/>
                <a:t>k</a:t>
              </a:r>
            </a:p>
          </p:txBody>
        </p:sp>
      </p:grpSp>
      <p:grpSp>
        <p:nvGrpSpPr>
          <p:cNvPr id="295" name="Group"/>
          <p:cNvGrpSpPr/>
          <p:nvPr/>
        </p:nvGrpSpPr>
        <p:grpSpPr>
          <a:xfrm>
            <a:off x="6918438" y="11248181"/>
            <a:ext cx="1849309" cy="982989"/>
            <a:chOff x="0" y="0"/>
            <a:chExt cx="1849308" cy="982988"/>
          </a:xfrm>
        </p:grpSpPr>
        <p:sp>
          <p:nvSpPr>
            <p:cNvPr id="293" name="Xn"/>
            <p:cNvSpPr/>
            <p:nvPr/>
          </p:nvSpPr>
          <p:spPr>
            <a:xfrm>
              <a:off x="0" y="0"/>
              <a:ext cx="924586" cy="98298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X</a:t>
              </a:r>
              <a:r>
                <a:rPr sz="2400" baseline="-33333"/>
                <a:t>n</a:t>
              </a:r>
            </a:p>
          </p:txBody>
        </p:sp>
        <p:sp>
          <p:nvSpPr>
            <p:cNvPr id="294" name="yn"/>
            <p:cNvSpPr/>
            <p:nvPr/>
          </p:nvSpPr>
          <p:spPr>
            <a:xfrm>
              <a:off x="924722" y="0"/>
              <a:ext cx="924587" cy="982989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y</a:t>
              </a:r>
              <a:r>
                <a:rPr sz="2400" baseline="-33333"/>
                <a:t>n</a:t>
              </a:r>
            </a:p>
          </p:txBody>
        </p:sp>
      </p:grpSp>
      <p:sp>
        <p:nvSpPr>
          <p:cNvPr id="296" name="…"/>
          <p:cNvSpPr txBox="1"/>
          <p:nvPr/>
        </p:nvSpPr>
        <p:spPr>
          <a:xfrm>
            <a:off x="7562105" y="10395856"/>
            <a:ext cx="56197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97" name="…"/>
          <p:cNvSpPr txBox="1"/>
          <p:nvPr/>
        </p:nvSpPr>
        <p:spPr>
          <a:xfrm>
            <a:off x="7562105" y="8531057"/>
            <a:ext cx="56197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98" name="…"/>
          <p:cNvSpPr txBox="1"/>
          <p:nvPr/>
        </p:nvSpPr>
        <p:spPr>
          <a:xfrm>
            <a:off x="7562105" y="3778214"/>
            <a:ext cx="561976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99" name="…"/>
          <p:cNvSpPr txBox="1"/>
          <p:nvPr/>
        </p:nvSpPr>
        <p:spPr>
          <a:xfrm>
            <a:off x="7562105" y="12218735"/>
            <a:ext cx="561976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300" name="Continuous flow of data…"/>
          <p:cNvSpPr txBox="1">
            <a:spLocks noGrp="1"/>
          </p:cNvSpPr>
          <p:nvPr>
            <p:ph type="body" sz="half" idx="1"/>
          </p:nvPr>
        </p:nvSpPr>
        <p:spPr>
          <a:xfrm>
            <a:off x="12479088" y="3652242"/>
            <a:ext cx="7517459" cy="9167495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/>
            </a:pPr>
            <a:r>
              <a:t>Continuous flow of data</a:t>
            </a:r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/>
            </a:pPr>
            <a:endParaRPr/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/>
            </a:pPr>
            <a:r>
              <a:t>Limited time to inspect data points</a:t>
            </a:r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/>
            </a:pPr>
            <a:endParaRPr/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/>
            </a:pPr>
            <a:r>
              <a:rPr u="sng"/>
              <a:t>Interleaved</a:t>
            </a:r>
            <a:r>
              <a:t> phases </a:t>
            </a:r>
            <a:br>
              <a:rPr/>
            </a:br>
            <a:r>
              <a:t>(Train, Validation, Test)</a:t>
            </a:r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/>
            </a:pPr>
            <a:endParaRPr/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884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Challenges </a:t>
            </a:r>
          </a:p>
          <a:p>
            <a:pPr marL="325797" indent="-194225" defTabSz="1804416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4144">
                <a:latin typeface="Arial"/>
                <a:ea typeface="Arial"/>
                <a:cs typeface="Arial"/>
                <a:sym typeface="Arial"/>
              </a:defRPr>
            </a:pPr>
            <a:r>
              <a:t>Concept drifts, concept evolution, strict memory/processing requirements, may more and… </a:t>
            </a:r>
          </a:p>
        </p:txBody>
      </p:sp>
      <p:sp>
        <p:nvSpPr>
          <p:cNvPr id="301" name="Line"/>
          <p:cNvSpPr/>
          <p:nvPr/>
        </p:nvSpPr>
        <p:spPr>
          <a:xfrm flipH="1">
            <a:off x="6445735" y="4091784"/>
            <a:ext cx="1" cy="8840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2" name="Time"/>
          <p:cNvSpPr txBox="1"/>
          <p:nvPr/>
        </p:nvSpPr>
        <p:spPr>
          <a:xfrm rot="16200000">
            <a:off x="5368054" y="8198786"/>
            <a:ext cx="1110209" cy="62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 b="1">
                <a:solidFill>
                  <a:srgbClr val="000000"/>
                </a:solidFill>
              </a:defRPr>
            </a:lvl1pPr>
          </a:lstStyle>
          <a:p>
            <a:r>
              <a:t>Time</a:t>
            </a:r>
          </a:p>
        </p:txBody>
      </p:sp>
      <p:sp>
        <p:nvSpPr>
          <p:cNvPr id="303" name="inherit all those from batch"/>
          <p:cNvSpPr txBox="1"/>
          <p:nvPr/>
        </p:nvSpPr>
        <p:spPr>
          <a:xfrm>
            <a:off x="12906806" y="12592291"/>
            <a:ext cx="7042250" cy="75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marL="440266" indent="-262466" algn="l" defTabSz="2438400">
              <a:buClr>
                <a:srgbClr val="000000"/>
              </a:buClr>
              <a:buFont typeface="Arial"/>
              <a:defRPr sz="44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inherit all those from batch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Batch vs. Strea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 vs. Streaming</a:t>
            </a:r>
          </a:p>
        </p:txBody>
      </p:sp>
      <p:pic>
        <p:nvPicPr>
          <p:cNvPr id="30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70" y="5044361"/>
            <a:ext cx="11557799" cy="1080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69" y="9124857"/>
            <a:ext cx="11605847" cy="108891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extBox 4"/>
          <p:cNvSpPr txBox="1"/>
          <p:nvPr/>
        </p:nvSpPr>
        <p:spPr>
          <a:xfrm>
            <a:off x="10757268" y="4114049"/>
            <a:ext cx="3441894" cy="898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l" defTabSz="2438400">
              <a:defRPr sz="5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Batch data</a:t>
            </a:r>
          </a:p>
        </p:txBody>
      </p:sp>
      <p:sp>
        <p:nvSpPr>
          <p:cNvPr id="309" name="TextBox 9"/>
          <p:cNvSpPr txBox="1"/>
          <p:nvPr/>
        </p:nvSpPr>
        <p:spPr>
          <a:xfrm>
            <a:off x="10217053" y="8256003"/>
            <a:ext cx="4782898" cy="898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tIns="91439" bIns="91439">
            <a:spAutoFit/>
          </a:bodyPr>
          <a:lstStyle>
            <a:lvl1pPr algn="l" defTabSz="2438400">
              <a:defRPr sz="5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Streaming data</a:t>
            </a:r>
          </a:p>
        </p:txBody>
      </p:sp>
      <p:sp>
        <p:nvSpPr>
          <p:cNvPr id="310" name="TextBox 10"/>
          <p:cNvSpPr txBox="1"/>
          <p:nvPr/>
        </p:nvSpPr>
        <p:spPr>
          <a:xfrm>
            <a:off x="6391069" y="10514033"/>
            <a:ext cx="11557799" cy="898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defTabSz="2438400"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output is a </a:t>
            </a:r>
            <a:r>
              <a:rPr b="1" u="sng"/>
              <a:t>trainable</a:t>
            </a:r>
            <a:r>
              <a:rPr b="1"/>
              <a:t> model </a:t>
            </a:r>
          </a:p>
        </p:txBody>
      </p:sp>
      <p:sp>
        <p:nvSpPr>
          <p:cNvPr id="311" name="TextBox 13"/>
          <p:cNvSpPr txBox="1"/>
          <p:nvPr/>
        </p:nvSpPr>
        <p:spPr>
          <a:xfrm>
            <a:off x="6391069" y="6335507"/>
            <a:ext cx="11557798" cy="898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defTabSz="2438400">
              <a:defRPr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output is a </a:t>
            </a:r>
            <a:r>
              <a:rPr b="1"/>
              <a:t>trained model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he Learning Cycle"/>
          <p:cNvSpPr txBox="1">
            <a:spLocks noGrp="1"/>
          </p:cNvSpPr>
          <p:nvPr>
            <p:ph type="title"/>
          </p:nvPr>
        </p:nvSpPr>
        <p:spPr>
          <a:xfrm>
            <a:off x="4387453" y="5339953"/>
            <a:ext cx="15609094" cy="3036094"/>
          </a:xfrm>
          <a:prstGeom prst="rect">
            <a:avLst/>
          </a:prstGeom>
        </p:spPr>
        <p:txBody>
          <a:bodyPr/>
          <a:lstStyle/>
          <a:p>
            <a:r>
              <a:t>The Learning Cycle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he Learning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Learning Cycle</a:t>
            </a:r>
          </a:p>
        </p:txBody>
      </p:sp>
      <p:sp>
        <p:nvSpPr>
          <p:cNvPr id="315" name="Process an example at a time,  and inspect it only once (at most)…"/>
          <p:cNvSpPr txBox="1">
            <a:spLocks noGrp="1"/>
          </p:cNvSpPr>
          <p:nvPr>
            <p:ph type="body" idx="1"/>
          </p:nvPr>
        </p:nvSpPr>
        <p:spPr>
          <a:xfrm>
            <a:off x="4217338" y="3643312"/>
            <a:ext cx="15609095" cy="8840392"/>
          </a:xfrm>
          <a:prstGeom prst="rect">
            <a:avLst/>
          </a:prstGeom>
        </p:spPr>
        <p:txBody>
          <a:bodyPr/>
          <a:lstStyle/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Process an example at a time, </a:t>
            </a:r>
            <a:br>
              <a:rPr/>
            </a:br>
            <a:r>
              <a:t>and </a:t>
            </a:r>
            <a:r>
              <a:rPr b="1"/>
              <a:t>inspect it only once</a:t>
            </a:r>
            <a:r>
              <a:t> (at most)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Use a </a:t>
            </a:r>
            <a:r>
              <a:rPr b="1"/>
              <a:t>limited</a:t>
            </a:r>
            <a:r>
              <a:t> amount of </a:t>
            </a:r>
            <a:r>
              <a:rPr b="1"/>
              <a:t>memory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Work in a </a:t>
            </a:r>
            <a:r>
              <a:rPr b="1"/>
              <a:t>limited</a:t>
            </a:r>
            <a:r>
              <a:t> amount of </a:t>
            </a:r>
            <a:r>
              <a:rPr b="1"/>
              <a:t>time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Be </a:t>
            </a:r>
            <a:r>
              <a:rPr b="1"/>
              <a:t>ready to predict at any point</a:t>
            </a:r>
          </a:p>
        </p:txBody>
      </p:sp>
      <p:pic>
        <p:nvPicPr>
          <p:cNvPr id="316" name="image43.png" descr="image43.png"/>
          <p:cNvPicPr>
            <a:picLocks noChangeAspect="1"/>
          </p:cNvPicPr>
          <p:nvPr/>
        </p:nvPicPr>
        <p:blipFill>
          <a:blip r:embed="rId2"/>
          <a:srcRect l="5909" t="15372" r="9401" b="13854"/>
          <a:stretch>
            <a:fillRect/>
          </a:stretch>
        </p:blipFill>
        <p:spPr>
          <a:xfrm>
            <a:off x="13346195" y="3643312"/>
            <a:ext cx="7474849" cy="8840552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Bifet, A., Gavalda, R., Holmes, G., &amp; Pfahringer, B. (2017). Machine learning for data streams: with practical examples in MOA. MIT press."/>
          <p:cNvSpPr txBox="1"/>
          <p:nvPr/>
        </p:nvSpPr>
        <p:spPr>
          <a:xfrm>
            <a:off x="5029653" y="13038806"/>
            <a:ext cx="14073201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800" i="1">
                <a:solidFill>
                  <a:srgbClr val="222222"/>
                </a:solidFill>
              </a:defRPr>
            </a:pPr>
            <a:r>
              <a:rPr i="0"/>
              <a:t>Bifet, A., Gavalda, R., Holmes, G., &amp; Pfahringer, B. (2017). </a:t>
            </a:r>
            <a:r>
              <a:t>Machine learning for data streams: with practical examples in MOA</a:t>
            </a:r>
            <a:r>
              <a:rPr i="0"/>
              <a:t>. MIT press.</a:t>
            </a:r>
          </a:p>
        </p:txBody>
      </p:sp>
      <p:sp>
        <p:nvSpPr>
          <p:cNvPr id="318" name="Requirements"/>
          <p:cNvSpPr txBox="1"/>
          <p:nvPr/>
        </p:nvSpPr>
        <p:spPr>
          <a:xfrm>
            <a:off x="6613346" y="5186055"/>
            <a:ext cx="35001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Requirements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he Learning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Learning Cycle</a:t>
            </a:r>
          </a:p>
        </p:txBody>
      </p:sp>
      <p:sp>
        <p:nvSpPr>
          <p:cNvPr id="321" name="Process an example at a time,  and inspect it only once (at most)…"/>
          <p:cNvSpPr txBox="1">
            <a:spLocks noGrp="1"/>
          </p:cNvSpPr>
          <p:nvPr>
            <p:ph type="body" idx="1"/>
          </p:nvPr>
        </p:nvSpPr>
        <p:spPr>
          <a:xfrm>
            <a:off x="4217338" y="3643312"/>
            <a:ext cx="15609095" cy="8840392"/>
          </a:xfrm>
          <a:prstGeom prst="rect">
            <a:avLst/>
          </a:prstGeom>
        </p:spPr>
        <p:txBody>
          <a:bodyPr/>
          <a:lstStyle/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Process an example at a time, </a:t>
            </a:r>
            <a:br>
              <a:rPr/>
            </a:br>
            <a:r>
              <a:t>and </a:t>
            </a:r>
            <a:r>
              <a:rPr b="1"/>
              <a:t>inspect it only once</a:t>
            </a:r>
            <a:r>
              <a:t> (at most)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Use a </a:t>
            </a:r>
            <a:r>
              <a:rPr b="1"/>
              <a:t>limited</a:t>
            </a:r>
            <a:r>
              <a:t> amount of </a:t>
            </a:r>
            <a:r>
              <a:rPr b="1"/>
              <a:t>memory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Work in a </a:t>
            </a:r>
            <a:r>
              <a:rPr b="1"/>
              <a:t>limited</a:t>
            </a:r>
            <a:r>
              <a:t> amount of </a:t>
            </a:r>
            <a:r>
              <a:rPr b="1"/>
              <a:t>time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Be </a:t>
            </a:r>
            <a:r>
              <a:rPr b="1"/>
              <a:t>ready to predict at any point</a:t>
            </a:r>
          </a:p>
        </p:txBody>
      </p:sp>
      <p:pic>
        <p:nvPicPr>
          <p:cNvPr id="322" name="image43.png" descr="image43.png"/>
          <p:cNvPicPr>
            <a:picLocks noChangeAspect="1"/>
          </p:cNvPicPr>
          <p:nvPr/>
        </p:nvPicPr>
        <p:blipFill>
          <a:blip r:embed="rId2"/>
          <a:srcRect l="5909" t="15372" r="9401" b="13854"/>
          <a:stretch>
            <a:fillRect/>
          </a:stretch>
        </p:blipFill>
        <p:spPr>
          <a:xfrm>
            <a:off x="13346195" y="3643312"/>
            <a:ext cx="7474849" cy="8840552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Bifet, A., Gavalda, R., Holmes, G., &amp; Pfahringer, B. (2017). Machine learning for data streams: with practical examples in MOA. MIT press."/>
          <p:cNvSpPr txBox="1"/>
          <p:nvPr/>
        </p:nvSpPr>
        <p:spPr>
          <a:xfrm>
            <a:off x="5029653" y="13038806"/>
            <a:ext cx="14073201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800" i="1">
                <a:solidFill>
                  <a:srgbClr val="222222"/>
                </a:solidFill>
              </a:defRPr>
            </a:pPr>
            <a:r>
              <a:rPr i="0"/>
              <a:t>Bifet, A., Gavalda, R., Holmes, G., &amp; Pfahringer, B. (2017). </a:t>
            </a:r>
            <a:r>
              <a:t>Machine learning for data streams: with practical examples in MOA</a:t>
            </a:r>
            <a:r>
              <a:rPr i="0"/>
              <a:t>. MIT press.</a:t>
            </a:r>
          </a:p>
        </p:txBody>
      </p:sp>
      <p:sp>
        <p:nvSpPr>
          <p:cNvPr id="324" name="Rectangle"/>
          <p:cNvSpPr/>
          <p:nvPr/>
        </p:nvSpPr>
        <p:spPr>
          <a:xfrm>
            <a:off x="13242556" y="3748085"/>
            <a:ext cx="3863896" cy="3803996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5" name="Rectangle"/>
          <p:cNvSpPr/>
          <p:nvPr/>
        </p:nvSpPr>
        <p:spPr>
          <a:xfrm>
            <a:off x="4081120" y="6039992"/>
            <a:ext cx="9167614" cy="150423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6" name="Requirements"/>
          <p:cNvSpPr txBox="1"/>
          <p:nvPr/>
        </p:nvSpPr>
        <p:spPr>
          <a:xfrm>
            <a:off x="6613346" y="5186055"/>
            <a:ext cx="35001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Requirements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bout this tutorial"/>
          <p:cNvSpPr txBox="1">
            <a:spLocks noGrp="1"/>
          </p:cNvSpPr>
          <p:nvPr>
            <p:ph type="title"/>
          </p:nvPr>
        </p:nvSpPr>
        <p:spPr>
          <a:xfrm>
            <a:off x="3769066" y="492202"/>
            <a:ext cx="16845868" cy="2214563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/>
          </a:lstStyle>
          <a:p>
            <a:r>
              <a:rPr lang="en-US"/>
              <a:t>Our goals</a:t>
            </a:r>
            <a:endParaRPr/>
          </a:p>
        </p:txBody>
      </p:sp>
      <p:sp>
        <p:nvSpPr>
          <p:cNvPr id="208" name="Our goal: Introduce attendees to diverse machine-learning tasks for streaming data applications…"/>
          <p:cNvSpPr txBox="1">
            <a:spLocks noGrp="1"/>
          </p:cNvSpPr>
          <p:nvPr>
            <p:ph type="body" idx="1"/>
          </p:nvPr>
        </p:nvSpPr>
        <p:spPr>
          <a:xfrm>
            <a:off x="4387453" y="2829951"/>
            <a:ext cx="15609094" cy="9842319"/>
          </a:xfrm>
          <a:prstGeom prst="rect">
            <a:avLst/>
          </a:prstGeom>
        </p:spPr>
        <p:txBody>
          <a:bodyPr lIns="71437" tIns="71437" rIns="71437" bIns="71437">
            <a:normAutofit/>
          </a:bodyPr>
          <a:lstStyle/>
          <a:p>
            <a:pPr marL="731519" indent="-731519" defTabSz="1039750">
              <a:lnSpc>
                <a:spcPct val="100000"/>
              </a:lnSpc>
              <a:spcBef>
                <a:spcPts val="7400"/>
              </a:spcBef>
              <a:defRPr sz="5760"/>
            </a:pPr>
            <a:r>
              <a:t>Introduce attendees to </a:t>
            </a:r>
            <a:r>
              <a:rPr lang="en-US"/>
              <a:t>several</a:t>
            </a:r>
            <a:r>
              <a:t> machine-learning tasks for streaming data</a:t>
            </a:r>
            <a:r>
              <a:rPr lang="en-US"/>
              <a:t>, such as: </a:t>
            </a:r>
            <a:endParaRPr lang="en-NZ"/>
          </a:p>
          <a:p>
            <a:pPr marL="548640" lvl="1" indent="0" defTabSz="1039750">
              <a:lnSpc>
                <a:spcPct val="100000"/>
              </a:lnSpc>
              <a:spcBef>
                <a:spcPts val="7400"/>
              </a:spcBef>
              <a:buNone/>
              <a:defRPr sz="4050"/>
            </a:pPr>
            <a:r>
              <a:rPr lang="en-NZ"/>
              <a:t>Classification, regression, concept drifts, anomaly detection</a:t>
            </a:r>
          </a:p>
          <a:p>
            <a:pPr marL="731519" marR="0" lvl="0" indent="-731519" algn="l" defTabSz="1039750" rtl="0" eaLnBrk="1" fontAlgn="auto" latinLnBrk="0" hangingPunct="1">
              <a:lnSpc>
                <a:spcPct val="100000"/>
              </a:lnSpc>
              <a:spcBef>
                <a:spcPts val="74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5760"/>
            </a:pPr>
            <a:r>
              <a:rPr lang="en-NZ"/>
              <a:t>Enable attendees to </a:t>
            </a:r>
            <a:r>
              <a:rPr lang="en-NZ" b="1"/>
              <a:t>apply</a:t>
            </a:r>
            <a:r>
              <a:rPr lang="en-NZ"/>
              <a:t> and </a:t>
            </a:r>
            <a:r>
              <a:rPr lang="en-NZ" b="1"/>
              <a:t>extend</a:t>
            </a:r>
            <a:r>
              <a:rPr lang="en-NZ"/>
              <a:t> the concepts demonstrated using Python and </a:t>
            </a:r>
            <a:r>
              <a:rPr lang="en-NZ" b="1" i="1" err="1"/>
              <a:t>capymoa</a:t>
            </a:r>
            <a:endParaRPr lang="en-NZ" b="1" i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he Learning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Learning Cycle</a:t>
            </a:r>
          </a:p>
        </p:txBody>
      </p:sp>
      <p:sp>
        <p:nvSpPr>
          <p:cNvPr id="329" name="Process an example at a time,  and inspect it only once (at most)…"/>
          <p:cNvSpPr txBox="1">
            <a:spLocks noGrp="1"/>
          </p:cNvSpPr>
          <p:nvPr>
            <p:ph type="body" idx="1"/>
          </p:nvPr>
        </p:nvSpPr>
        <p:spPr>
          <a:xfrm>
            <a:off x="4217338" y="3643312"/>
            <a:ext cx="15609095" cy="8840392"/>
          </a:xfrm>
          <a:prstGeom prst="rect">
            <a:avLst/>
          </a:prstGeom>
        </p:spPr>
        <p:txBody>
          <a:bodyPr/>
          <a:lstStyle/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Process an example at a time, </a:t>
            </a:r>
            <a:br>
              <a:rPr/>
            </a:br>
            <a:r>
              <a:t>and </a:t>
            </a:r>
            <a:r>
              <a:rPr b="1"/>
              <a:t>inspect it only once</a:t>
            </a:r>
            <a:r>
              <a:t> (at most)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Use a </a:t>
            </a:r>
            <a:r>
              <a:rPr b="1"/>
              <a:t>limited</a:t>
            </a:r>
            <a:r>
              <a:t> amount of </a:t>
            </a:r>
            <a:r>
              <a:rPr b="1"/>
              <a:t>memory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Work in a </a:t>
            </a:r>
            <a:r>
              <a:rPr b="1"/>
              <a:t>limited</a:t>
            </a:r>
            <a:r>
              <a:t> amount of </a:t>
            </a:r>
            <a:r>
              <a:rPr b="1"/>
              <a:t>time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Be </a:t>
            </a:r>
            <a:r>
              <a:rPr b="1"/>
              <a:t>ready to predict at any point</a:t>
            </a:r>
          </a:p>
        </p:txBody>
      </p:sp>
      <p:pic>
        <p:nvPicPr>
          <p:cNvPr id="330" name="image43.png" descr="image43.png"/>
          <p:cNvPicPr>
            <a:picLocks noChangeAspect="1"/>
          </p:cNvPicPr>
          <p:nvPr/>
        </p:nvPicPr>
        <p:blipFill>
          <a:blip r:embed="rId2"/>
          <a:srcRect l="5909" t="15372" r="9401" b="13854"/>
          <a:stretch>
            <a:fillRect/>
          </a:stretch>
        </p:blipFill>
        <p:spPr>
          <a:xfrm>
            <a:off x="13346195" y="3643312"/>
            <a:ext cx="7474849" cy="884055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Bifet, A., Gavalda, R., Holmes, G., &amp; Pfahringer, B. (2017). Machine learning for data streams: with practical examples in MOA. MIT press."/>
          <p:cNvSpPr txBox="1"/>
          <p:nvPr/>
        </p:nvSpPr>
        <p:spPr>
          <a:xfrm>
            <a:off x="5029653" y="13038806"/>
            <a:ext cx="14073201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800" i="1">
                <a:solidFill>
                  <a:srgbClr val="222222"/>
                </a:solidFill>
              </a:defRPr>
            </a:pPr>
            <a:r>
              <a:rPr i="0"/>
              <a:t>Bifet, A., Gavalda, R., Holmes, G., &amp; Pfahringer, B. (2017). </a:t>
            </a:r>
            <a:r>
              <a:t>Machine learning for data streams: with practical examples in MOA</a:t>
            </a:r>
            <a:r>
              <a:rPr i="0"/>
              <a:t>. MIT press.</a:t>
            </a:r>
          </a:p>
        </p:txBody>
      </p:sp>
      <p:sp>
        <p:nvSpPr>
          <p:cNvPr id="332" name="Rectangle"/>
          <p:cNvSpPr/>
          <p:nvPr/>
        </p:nvSpPr>
        <p:spPr>
          <a:xfrm>
            <a:off x="17781874" y="5571270"/>
            <a:ext cx="3863896" cy="2120281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4042975" y="7584886"/>
            <a:ext cx="9167614" cy="150423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Requirements"/>
          <p:cNvSpPr txBox="1"/>
          <p:nvPr/>
        </p:nvSpPr>
        <p:spPr>
          <a:xfrm>
            <a:off x="6613346" y="5186055"/>
            <a:ext cx="35001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Requirements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he Learning 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Learning Cycle</a:t>
            </a:r>
          </a:p>
        </p:txBody>
      </p:sp>
      <p:sp>
        <p:nvSpPr>
          <p:cNvPr id="337" name="Process an example at a time,  and inspect it only once (at most)…"/>
          <p:cNvSpPr txBox="1">
            <a:spLocks noGrp="1"/>
          </p:cNvSpPr>
          <p:nvPr>
            <p:ph type="body" idx="1"/>
          </p:nvPr>
        </p:nvSpPr>
        <p:spPr>
          <a:xfrm>
            <a:off x="4217338" y="3643312"/>
            <a:ext cx="15609095" cy="8840392"/>
          </a:xfrm>
          <a:prstGeom prst="rect">
            <a:avLst/>
          </a:prstGeom>
        </p:spPr>
        <p:txBody>
          <a:bodyPr/>
          <a:lstStyle/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Process an example at a time, </a:t>
            </a:r>
            <a:br>
              <a:rPr/>
            </a:br>
            <a:r>
              <a:t>and </a:t>
            </a:r>
            <a:r>
              <a:rPr b="1"/>
              <a:t>inspect it only once</a:t>
            </a:r>
            <a:r>
              <a:t> (at most)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Use a </a:t>
            </a:r>
            <a:r>
              <a:rPr b="1"/>
              <a:t>limited</a:t>
            </a:r>
            <a:r>
              <a:t> amount of </a:t>
            </a:r>
            <a:r>
              <a:rPr b="1"/>
              <a:t>memory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Work in a </a:t>
            </a:r>
            <a:r>
              <a:rPr b="1"/>
              <a:t>limited</a:t>
            </a:r>
            <a:r>
              <a:t> amount of </a:t>
            </a:r>
            <a:r>
              <a:rPr b="1"/>
              <a:t>time</a:t>
            </a:r>
          </a:p>
          <a:p>
            <a:pPr marL="666750" indent="-666750" defTabSz="1828800">
              <a:lnSpc>
                <a:spcPct val="90000"/>
              </a:lnSpc>
              <a:spcBef>
                <a:spcPts val="2000"/>
              </a:spcBef>
              <a:buSzPct val="100000"/>
              <a:buAutoNum type="arabicPeriod"/>
              <a:defRPr sz="4200"/>
            </a:pPr>
            <a:r>
              <a:t>Be </a:t>
            </a:r>
            <a:r>
              <a:rPr b="1"/>
              <a:t>ready to predict at any point</a:t>
            </a:r>
          </a:p>
        </p:txBody>
      </p:sp>
      <p:pic>
        <p:nvPicPr>
          <p:cNvPr id="338" name="image43.png" descr="image43.png"/>
          <p:cNvPicPr>
            <a:picLocks noChangeAspect="1"/>
          </p:cNvPicPr>
          <p:nvPr/>
        </p:nvPicPr>
        <p:blipFill>
          <a:blip r:embed="rId2"/>
          <a:srcRect l="5909" t="15372" r="9401" b="13854"/>
          <a:stretch>
            <a:fillRect/>
          </a:stretch>
        </p:blipFill>
        <p:spPr>
          <a:xfrm>
            <a:off x="13346195" y="3643312"/>
            <a:ext cx="7474849" cy="884055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Bifet, A., Gavalda, R., Holmes, G., &amp; Pfahringer, B. (2017). Machine learning for data streams: with practical examples in MOA. MIT press."/>
          <p:cNvSpPr txBox="1"/>
          <p:nvPr/>
        </p:nvSpPr>
        <p:spPr>
          <a:xfrm>
            <a:off x="5029653" y="13038806"/>
            <a:ext cx="14073201" cy="415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642937">
              <a:defRPr sz="1800" i="1">
                <a:solidFill>
                  <a:srgbClr val="222222"/>
                </a:solidFill>
              </a:defRPr>
            </a:pPr>
            <a:r>
              <a:rPr i="0"/>
              <a:t>Bifet, A., Gavalda, R., Holmes, G., &amp; Pfahringer, B. (2017). </a:t>
            </a:r>
            <a:r>
              <a:t>Machine learning for data streams: with practical examples in MOA</a:t>
            </a:r>
            <a:r>
              <a:rPr i="0"/>
              <a:t>. MIT press.</a:t>
            </a:r>
          </a:p>
        </p:txBody>
      </p:sp>
      <p:sp>
        <p:nvSpPr>
          <p:cNvPr id="340" name="Rectangle"/>
          <p:cNvSpPr/>
          <p:nvPr/>
        </p:nvSpPr>
        <p:spPr>
          <a:xfrm>
            <a:off x="15454997" y="8669177"/>
            <a:ext cx="4454705" cy="4049535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1" name="Rectangle"/>
          <p:cNvSpPr/>
          <p:nvPr/>
        </p:nvSpPr>
        <p:spPr>
          <a:xfrm>
            <a:off x="4062048" y="8977198"/>
            <a:ext cx="9167614" cy="1504238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Requirements"/>
          <p:cNvSpPr txBox="1"/>
          <p:nvPr/>
        </p:nvSpPr>
        <p:spPr>
          <a:xfrm>
            <a:off x="6613346" y="5186055"/>
            <a:ext cx="350012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rgbClr val="000000"/>
                </a:solidFill>
              </a:defRPr>
            </a:lvl1pPr>
          </a:lstStyle>
          <a:p>
            <a:r>
              <a:t>Requirements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Evaluation"/>
          <p:cNvSpPr txBox="1">
            <a:spLocks noGrp="1"/>
          </p:cNvSpPr>
          <p:nvPr>
            <p:ph type="title"/>
          </p:nvPr>
        </p:nvSpPr>
        <p:spPr>
          <a:xfrm>
            <a:off x="4387453" y="5339953"/>
            <a:ext cx="15609094" cy="3036094"/>
          </a:xfrm>
          <a:prstGeom prst="rect">
            <a:avLst/>
          </a:prstGeom>
        </p:spPr>
        <p:txBody>
          <a:bodyPr/>
          <a:lstStyle/>
          <a:p>
            <a:r>
              <a:t>Evaluation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Evaluation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overview</a:t>
            </a:r>
          </a:p>
        </p:txBody>
      </p:sp>
      <p:sp>
        <p:nvSpPr>
          <p:cNvPr id="347" name="Aspects concerning predictive performance evaluation:…"/>
          <p:cNvSpPr txBox="1">
            <a:spLocks noGrp="1"/>
          </p:cNvSpPr>
          <p:nvPr>
            <p:ph type="body" idx="1"/>
          </p:nvPr>
        </p:nvSpPr>
        <p:spPr>
          <a:xfrm>
            <a:off x="4387453" y="3652242"/>
            <a:ext cx="15609094" cy="88403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Aspects concerning </a:t>
            </a:r>
            <a:r>
              <a:rPr b="1" u="sng"/>
              <a:t>predictive performance</a:t>
            </a:r>
            <a:r>
              <a:t> evaluation: </a:t>
            </a:r>
          </a:p>
          <a:p>
            <a:pPr marL="0" lvl="1" indent="0">
              <a:buSzTx/>
              <a:buNone/>
            </a:pPr>
            <a:r>
              <a:t>- </a:t>
            </a:r>
            <a:r>
              <a:rPr b="1"/>
              <a:t>Evaluation metrics:</a:t>
            </a:r>
            <a:r>
              <a:t> How errors are considered?</a:t>
            </a:r>
          </a:p>
          <a:p>
            <a:pPr marL="0" lvl="1" indent="0">
              <a:buSzTx/>
              <a:buNone/>
            </a:pPr>
            <a:r>
              <a:t>- </a:t>
            </a:r>
            <a:r>
              <a:rPr b="1"/>
              <a:t>Evaluation framework:</a:t>
            </a:r>
            <a:r>
              <a:t> How past predictions influence the current metric? </a:t>
            </a:r>
          </a:p>
          <a:p>
            <a:pPr marL="0" lvl="1" indent="0">
              <a:buSzTx/>
              <a:buNone/>
            </a:pPr>
            <a:r>
              <a:t>Other measurements (e.g. wall-clock time, CPU time, …)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Evaluation Frame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Framework</a:t>
            </a:r>
          </a:p>
        </p:txBody>
      </p:sp>
      <p:sp>
        <p:nvSpPr>
          <p:cNvPr id="350" name="Cumulative (test-then-train): At any point during execution, we observe the average over all instances seen so far…"/>
          <p:cNvSpPr txBox="1">
            <a:spLocks noGrp="1"/>
          </p:cNvSpPr>
          <p:nvPr>
            <p:ph type="body" idx="1"/>
          </p:nvPr>
        </p:nvSpPr>
        <p:spPr>
          <a:xfrm>
            <a:off x="4387453" y="3652242"/>
            <a:ext cx="15609094" cy="884039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200" b="1"/>
            </a:pPr>
            <a:r>
              <a:t>Cumulative</a:t>
            </a:r>
            <a:r>
              <a:rPr b="0"/>
              <a:t> </a:t>
            </a:r>
            <a:r>
              <a:t>(test-then-train):</a:t>
            </a:r>
            <a:r>
              <a:rPr b="0"/>
              <a:t> At any point during execution, we observe the average over all instances seen so far</a:t>
            </a:r>
          </a:p>
          <a:p>
            <a:pPr marL="0" indent="0">
              <a:buSzTx/>
              <a:buNone/>
              <a:defRPr sz="4200" b="1"/>
            </a:pPr>
            <a:r>
              <a:t>Windowed (prequential): </a:t>
            </a:r>
            <a:r>
              <a:rPr b="0"/>
              <a:t>Similar to cumulative, but we observe the metrics over a </a:t>
            </a:r>
            <a:r>
              <a:rPr b="0" u="sng"/>
              <a:t>window</a:t>
            </a:r>
            <a:r>
              <a:rPr b="0"/>
              <a:t> of the latest instances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Evaluation Framework (example)"/>
          <p:cNvSpPr txBox="1">
            <a:spLocks noGrp="1"/>
          </p:cNvSpPr>
          <p:nvPr>
            <p:ph type="title"/>
          </p:nvPr>
        </p:nvSpPr>
        <p:spPr>
          <a:xfrm>
            <a:off x="2564584" y="273269"/>
            <a:ext cx="19254832" cy="3036095"/>
          </a:xfrm>
          <a:prstGeom prst="rect">
            <a:avLst/>
          </a:prstGeom>
        </p:spPr>
        <p:txBody>
          <a:bodyPr/>
          <a:lstStyle>
            <a:lvl1pPr defTabSz="731162">
              <a:defRPr sz="9968"/>
            </a:lvl1pPr>
          </a:lstStyle>
          <a:p>
            <a:r>
              <a:t>Evaluation Framework (example)</a:t>
            </a:r>
          </a:p>
        </p:txBody>
      </p:sp>
      <p:sp>
        <p:nvSpPr>
          <p:cNvPr id="353" name="In capymoa prequential_evaluation(…) will return both results"/>
          <p:cNvSpPr txBox="1">
            <a:spLocks noGrp="1"/>
          </p:cNvSpPr>
          <p:nvPr>
            <p:ph type="body" sz="half" idx="1"/>
          </p:nvPr>
        </p:nvSpPr>
        <p:spPr>
          <a:xfrm>
            <a:off x="4387453" y="3405623"/>
            <a:ext cx="15609094" cy="8471611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4200" b="1"/>
            </a:pPr>
            <a:r>
              <a:rPr b="0"/>
              <a:t>In</a:t>
            </a:r>
            <a:r>
              <a:t> </a:t>
            </a:r>
            <a:r>
              <a:rPr i="1"/>
              <a:t>capymoa</a:t>
            </a:r>
            <a:r>
              <a:t> </a:t>
            </a:r>
            <a:r>
              <a:rPr b="0"/>
              <a:t>prequential_evaluation(…) will return both results</a:t>
            </a:r>
          </a:p>
          <a:p>
            <a:pPr marL="0" indent="0">
              <a:buSzTx/>
              <a:buNone/>
              <a:defRPr sz="4200" b="1"/>
            </a:pPr>
            <a:endParaRPr b="0"/>
          </a:p>
          <a:p>
            <a:pPr marL="0" indent="0">
              <a:buSzTx/>
              <a:buNone/>
              <a:defRPr sz="4200" b="1"/>
            </a:pPr>
            <a:endParaRPr b="0"/>
          </a:p>
          <a:p>
            <a:pPr marL="0" indent="0">
              <a:buSzTx/>
              <a:buNone/>
              <a:defRPr sz="4200" b="1"/>
            </a:pPr>
            <a:endParaRPr b="0"/>
          </a:p>
        </p:txBody>
      </p:sp>
      <p:graphicFrame>
        <p:nvGraphicFramePr>
          <p:cNvPr id="354" name="Table 1"/>
          <p:cNvGraphicFramePr/>
          <p:nvPr/>
        </p:nvGraphicFramePr>
        <p:xfrm>
          <a:off x="1016810" y="7217750"/>
          <a:ext cx="7514254" cy="293216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432">
                <a:tc>
                  <a:txBody>
                    <a:bodyPr/>
                    <a:lstStyle/>
                    <a:p>
                      <a:pPr algn="r" defTabSz="914400"/>
                      <a:r>
                        <a:rPr sz="3300"/>
                        <a:t>Algorithm</a:t>
                      </a:r>
                    </a:p>
                  </a:txBody>
                  <a:tcPr marL="63500" marR="63500" marT="0" marB="0" anchor="ctr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Accuracy (cumulative)</a:t>
                      </a:r>
                    </a:p>
                  </a:txBody>
                  <a:tcPr marL="63500" marR="63500" marT="0" marB="0" anchor="ctr" horzOverflow="overflow"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HoeffdingAdapt.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300">
                          <a:solidFill>
                            <a:srgbClr val="3E77B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84.6861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HoeffdingTree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300">
                          <a:solidFill>
                            <a:srgbClr val="EF8636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81.6604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AdaptiveRand.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300">
                          <a:solidFill>
                            <a:srgbClr val="519E3E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81.9076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32">
                <a:tc>
                  <a:txBody>
                    <a:bodyPr/>
                    <a:lstStyle/>
                    <a:p>
                      <a:pPr algn="r" defTabSz="457200"/>
                      <a:r>
                        <a:rPr sz="33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PassiveAggr.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3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85.2445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55" name="accuracy_HoeffdingAdaptiveTree_HoeffdingTree_AdaptiveRandomForestMB_PassiveAggressiveClassifier().pdf" descr="accuracy_HoeffdingAdaptiveTree_HoeffdingTree_AdaptiveRandomForestMB_PassiveAggressiveClassifier().pdf"/>
          <p:cNvPicPr>
            <a:picLocks noChangeAspect="1"/>
          </p:cNvPicPr>
          <p:nvPr/>
        </p:nvPicPr>
        <p:blipFill>
          <a:blip r:embed="rId2"/>
          <a:srcRect l="7877" t="11411" r="9273"/>
          <a:stretch>
            <a:fillRect/>
          </a:stretch>
        </p:blipFill>
        <p:spPr>
          <a:xfrm>
            <a:off x="9382346" y="5580903"/>
            <a:ext cx="14783540" cy="6586500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Cumulative"/>
          <p:cNvSpPr txBox="1"/>
          <p:nvPr/>
        </p:nvSpPr>
        <p:spPr>
          <a:xfrm>
            <a:off x="3489434" y="4939987"/>
            <a:ext cx="256900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Cumulative</a:t>
            </a:r>
          </a:p>
        </p:txBody>
      </p:sp>
      <p:sp>
        <p:nvSpPr>
          <p:cNvPr id="357" name="Windowed"/>
          <p:cNvSpPr txBox="1"/>
          <p:nvPr/>
        </p:nvSpPr>
        <p:spPr>
          <a:xfrm>
            <a:off x="15570334" y="4884042"/>
            <a:ext cx="240761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Windowed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apyMOA…"/>
          <p:cNvSpPr txBox="1">
            <a:spLocks noGrp="1"/>
          </p:cNvSpPr>
          <p:nvPr>
            <p:ph type="ctrTitle"/>
          </p:nvPr>
        </p:nvSpPr>
        <p:spPr>
          <a:xfrm>
            <a:off x="1849910" y="1229746"/>
            <a:ext cx="7209340" cy="4636418"/>
          </a:xfrm>
          <a:prstGeom prst="rect">
            <a:avLst/>
          </a:prstGeom>
        </p:spPr>
        <p:txBody>
          <a:bodyPr/>
          <a:lstStyle/>
          <a:p>
            <a:r>
              <a:t>CapyMOA</a:t>
            </a:r>
          </a:p>
          <a:p>
            <a:pPr>
              <a:defRPr sz="6000" spc="-119"/>
            </a:pPr>
            <a:endParaRPr/>
          </a:p>
          <a:p>
            <a:pPr>
              <a:defRPr sz="6000" spc="-119"/>
            </a:pPr>
            <a:r>
              <a:t>Machine learning for data streams</a:t>
            </a:r>
          </a:p>
        </p:txBody>
      </p:sp>
      <p:pic>
        <p:nvPicPr>
          <p:cNvPr id="343" name="CapyMOA.jpeg" descr="CapyMO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044" y="0"/>
            <a:ext cx="13716001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https://capymoa.org/"/>
          <p:cNvSpPr txBox="1"/>
          <p:nvPr/>
        </p:nvSpPr>
        <p:spPr>
          <a:xfrm>
            <a:off x="1849910" y="6221900"/>
            <a:ext cx="7209340" cy="67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900" u="sng">
                <a:solidFill>
                  <a:srgbClr val="000000"/>
                </a:solidFill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https://capymoa.org/</a:t>
            </a:r>
          </a:p>
        </p:txBody>
      </p:sp>
      <p:sp>
        <p:nvSpPr>
          <p:cNvPr id="345" name="https://github.com/adaptive-machine-learning/CapyMOA"/>
          <p:cNvSpPr txBox="1"/>
          <p:nvPr/>
        </p:nvSpPr>
        <p:spPr>
          <a:xfrm>
            <a:off x="1849910" y="7249568"/>
            <a:ext cx="7209340" cy="125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900" u="sng">
                <a:solidFill>
                  <a:srgbClr val="000000"/>
                </a:solidFill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https://github.com/adaptive-machine-learning/CapyMOA</a:t>
            </a:r>
          </a:p>
        </p:txBody>
      </p:sp>
      <p:pic>
        <p:nvPicPr>
          <p:cNvPr id="346" name="Image Gallery" descr="Image Gallery"/>
          <p:cNvPicPr>
            <a:picLocks noChangeAspect="1"/>
          </p:cNvPicPr>
          <p:nvPr/>
        </p:nvPicPr>
        <p:blipFill>
          <a:blip r:embed="rId5"/>
          <a:srcRect t="6070" b="6070"/>
          <a:stretch>
            <a:fillRect/>
          </a:stretch>
        </p:blipFill>
        <p:spPr>
          <a:xfrm>
            <a:off x="2772061" y="8861437"/>
            <a:ext cx="4125723" cy="3624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apyMOA"/>
          <p:cNvSpPr txBox="1">
            <a:spLocks noGrp="1"/>
          </p:cNvSpPr>
          <p:nvPr>
            <p:ph type="title"/>
          </p:nvPr>
        </p:nvSpPr>
        <p:spPr>
          <a:xfrm>
            <a:off x="1206500" y="786817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CapyMOA</a:t>
            </a:r>
          </a:p>
        </p:txBody>
      </p:sp>
      <p:sp>
        <p:nvSpPr>
          <p:cNvPr id="367" name="A machine learning library for streaming data based on three pillars:…"/>
          <p:cNvSpPr txBox="1">
            <a:spLocks noGrp="1"/>
          </p:cNvSpPr>
          <p:nvPr>
            <p:ph type="body" idx="1"/>
          </p:nvPr>
        </p:nvSpPr>
        <p:spPr>
          <a:xfrm>
            <a:off x="1206500" y="2444405"/>
            <a:ext cx="21971000" cy="9779884"/>
          </a:xfrm>
          <a:prstGeom prst="rect">
            <a:avLst/>
          </a:prstGeom>
        </p:spPr>
        <p:txBody>
          <a:bodyPr/>
          <a:lstStyle/>
          <a:p>
            <a:pPr marL="0" indent="0" defTabSz="2218888">
              <a:spcBef>
                <a:spcPts val="4000"/>
              </a:spcBef>
              <a:buSzTx/>
              <a:buNone/>
              <a:defRPr sz="4368"/>
            </a:pPr>
            <a:endParaRPr/>
          </a:p>
          <a:p>
            <a:pPr marL="0" indent="0" defTabSz="2218888">
              <a:spcBef>
                <a:spcPts val="4000"/>
              </a:spcBef>
              <a:buSzTx/>
              <a:buNone/>
              <a:defRPr sz="4368"/>
            </a:pPr>
            <a:r>
              <a:t>A machine learning library for streaming data based on three pillars: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rPr b="1"/>
              <a:t>Efficiency</a:t>
            </a:r>
          </a:p>
          <a:p>
            <a:pPr marL="554736" indent="-554736" defTabSz="2218888">
              <a:spcBef>
                <a:spcPts val="4000"/>
              </a:spcBef>
              <a:defRPr sz="4368" b="1"/>
            </a:pPr>
            <a:r>
              <a:t>Interoperability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r>
              <a:rPr b="1"/>
              <a:t>Accessibility</a:t>
            </a:r>
          </a:p>
          <a:p>
            <a:pPr marL="554736" indent="-554736" defTabSz="2218888">
              <a:spcBef>
                <a:spcPts val="4000"/>
              </a:spcBef>
              <a:defRPr sz="4368"/>
            </a:pPr>
            <a:endParaRPr b="1"/>
          </a:p>
          <a:p>
            <a:pPr marL="0" indent="0" defTabSz="2218888">
              <a:spcBef>
                <a:spcPts val="4000"/>
              </a:spcBef>
              <a:buSzTx/>
              <a:buNone/>
              <a:defRPr sz="4368"/>
            </a:pPr>
            <a:r>
              <a:rPr b="1" i="1"/>
              <a:t>capymoa</a:t>
            </a:r>
            <a:r>
              <a:t> is open-source and it was first publicly available on May 03, 2024</a:t>
            </a:r>
          </a:p>
          <a:p>
            <a:pPr marL="0" indent="0" defTabSz="2218888">
              <a:spcBef>
                <a:spcPts val="4000"/>
              </a:spcBef>
              <a:buSzTx/>
              <a:buNone/>
              <a:defRPr sz="4368"/>
            </a:pPr>
            <a:r>
              <a:t>Other frameworks: </a:t>
            </a:r>
            <a:r>
              <a:rPr b="1"/>
              <a:t>MOA</a:t>
            </a:r>
            <a:r>
              <a:t> (java)</a:t>
            </a:r>
            <a:r>
              <a:rPr baseline="31999"/>
              <a:t>1</a:t>
            </a:r>
            <a:r>
              <a:t>, </a:t>
            </a:r>
            <a:r>
              <a:rPr b="1"/>
              <a:t>river</a:t>
            </a:r>
            <a:r>
              <a:t> (python)</a:t>
            </a:r>
            <a:r>
              <a:rPr baseline="31999"/>
              <a:t>2</a:t>
            </a:r>
            <a:r>
              <a:t> and </a:t>
            </a:r>
            <a:r>
              <a:rPr b="1"/>
              <a:t>scikit-multiflow</a:t>
            </a:r>
            <a:r>
              <a:t> (python)</a:t>
            </a:r>
            <a:r>
              <a:rPr baseline="31999"/>
              <a:t>3</a:t>
            </a:r>
          </a:p>
        </p:txBody>
      </p:sp>
      <p:sp>
        <p:nvSpPr>
          <p:cNvPr id="368" name="[1] Bifet, A., Holmes, G., Pfahringer, B., Kranen, P., Kremer, H., Jansen, T., &amp; Seidl, T. (2010). Moa: Massive online analysis, a framework for stream classification and clustering. In Workshop on applications of pattern analysis (pp. 44-50). PMLR."/>
          <p:cNvSpPr txBox="1"/>
          <p:nvPr/>
        </p:nvSpPr>
        <p:spPr>
          <a:xfrm>
            <a:off x="1892839" y="11801162"/>
            <a:ext cx="18491930" cy="62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[1] Bifet, A., Holmes, G., Pfahringer, B., Kranen, P., Kremer, H., Jansen, T., &amp; Seidl, T. (2010). Moa: Massive online analysis, a framework for stream classification and clustering. In </a:t>
            </a:r>
            <a:r>
              <a:rPr i="1"/>
              <a:t>Workshop on applications of pattern analysis</a:t>
            </a:r>
            <a:r>
              <a:t> (pp. 44-50). PMLR.</a:t>
            </a:r>
          </a:p>
        </p:txBody>
      </p:sp>
      <p:sp>
        <p:nvSpPr>
          <p:cNvPr id="369" name="[3] Montiel, J., Read, J., Bifet, A., &amp; Abdessalem, T. (2018). Scikit-multiflow: A multi-output streaming framework. Journal of Machine Learning Research, 19(72), 1-5."/>
          <p:cNvSpPr txBox="1"/>
          <p:nvPr/>
        </p:nvSpPr>
        <p:spPr>
          <a:xfrm>
            <a:off x="1874250" y="13096265"/>
            <a:ext cx="17555714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[3] Montiel, J., Read, J., Bifet, A., &amp; Abdessalem, T. (2018). Scikit-multiflow: A multi-output streaming framework. </a:t>
            </a:r>
            <a:r>
              <a:rPr i="1"/>
              <a:t>Journal of Machine Learning Research</a:t>
            </a:r>
            <a:r>
              <a:t>, </a:t>
            </a:r>
            <a:r>
              <a:rPr i="1"/>
              <a:t>19</a:t>
            </a:r>
            <a:r>
              <a:t>(72), 1-5.</a:t>
            </a:r>
          </a:p>
        </p:txBody>
      </p:sp>
      <p:sp>
        <p:nvSpPr>
          <p:cNvPr id="370" name="[2] Montiel, J., Halford, M., Mastelini, S.M., Bolmier, G., Sourty, R., Vaysse, R., Zouitine, A., Gomes, H.M., Read, J., Abdessalem, T. and Bifet, A., 2021.  River: machine learning for streaming data in python.  Journal of Machine Learning Research, 22("/>
          <p:cNvSpPr txBox="1"/>
          <p:nvPr/>
        </p:nvSpPr>
        <p:spPr>
          <a:xfrm>
            <a:off x="1874250" y="12448714"/>
            <a:ext cx="17555714" cy="62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[2] Montiel, J., Halford, M., Mastelini, S.M., Bolmier, G., Sourty, R., Vaysse, R., Zouitine, A., Gomes, H.M., Read, J., Abdessalem, T. and Bifet, A., 2021. </a:t>
            </a:r>
            <a:br>
              <a:rPr/>
            </a:br>
            <a:r>
              <a:t>River: machine learning for streaming data in python.  </a:t>
            </a:r>
            <a:r>
              <a:rPr i="1"/>
              <a:t>Journal of Machine Learning Research</a:t>
            </a:r>
            <a:r>
              <a:t>, </a:t>
            </a:r>
            <a:r>
              <a:rPr i="1"/>
              <a:t>22</a:t>
            </a:r>
            <a:r>
              <a:t>(110), pp.1-8.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Why? Efficiency"/>
          <p:cNvSpPr txBox="1">
            <a:spLocks noGrp="1"/>
          </p:cNvSpPr>
          <p:nvPr>
            <p:ph type="title"/>
          </p:nvPr>
        </p:nvSpPr>
        <p:spPr>
          <a:xfrm>
            <a:off x="1206500" y="561676"/>
            <a:ext cx="21971000" cy="143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Why? </a:t>
            </a:r>
            <a:r>
              <a:rPr b="0"/>
              <a:t>Efficiency</a:t>
            </a:r>
          </a:p>
        </p:txBody>
      </p:sp>
      <p:sp>
        <p:nvSpPr>
          <p:cNvPr id="373" name="Slide bullet text"/>
          <p:cNvSpPr txBox="1">
            <a:spLocks noGrp="1"/>
          </p:cNvSpPr>
          <p:nvPr>
            <p:ph type="body" idx="1"/>
          </p:nvPr>
        </p:nvSpPr>
        <p:spPr>
          <a:xfrm>
            <a:off x="1206500" y="2724631"/>
            <a:ext cx="21971000" cy="977988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5100" b="1"/>
            </a:pPr>
            <a:endParaRPr/>
          </a:p>
          <a:p>
            <a:pPr marL="0" indent="0">
              <a:buSzTx/>
              <a:buNone/>
              <a:defRPr sz="5100"/>
            </a:pPr>
            <a:endParaRPr/>
          </a:p>
        </p:txBody>
      </p:sp>
      <p:sp>
        <p:nvSpPr>
          <p:cNvPr id="374" name="Reproducibility: https://github.com/adaptive-machine-learning/CapyMOA/blob/main/notebooks/benchmarking.py"/>
          <p:cNvSpPr txBox="1"/>
          <p:nvPr/>
        </p:nvSpPr>
        <p:spPr>
          <a:xfrm>
            <a:off x="3755529" y="13159805"/>
            <a:ext cx="16872942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>
                <a:solidFill>
                  <a:srgbClr val="FFFFFF"/>
                </a:solidFill>
              </a:defRPr>
            </a:lvl1pPr>
          </a:lstStyle>
          <a:p>
            <a:r>
              <a:t>Reproducibility: https://github.com/adaptive-machine-learning/CapyMOA/blob/main/notebooks/benchmarking.py</a:t>
            </a:r>
          </a:p>
        </p:txBody>
      </p:sp>
      <p:pic>
        <p:nvPicPr>
          <p:cNvPr id="375" name="arf100_cpu_time_dark.png" descr="arf100_cpu_time_d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75" y="3357193"/>
            <a:ext cx="22168250" cy="7001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Why? Accessibility"/>
          <p:cNvSpPr txBox="1">
            <a:spLocks noGrp="1"/>
          </p:cNvSpPr>
          <p:nvPr>
            <p:ph type="title"/>
          </p:nvPr>
        </p:nvSpPr>
        <p:spPr>
          <a:xfrm>
            <a:off x="1206500" y="561676"/>
            <a:ext cx="21971000" cy="143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Why? </a:t>
            </a:r>
            <a:r>
              <a:rPr b="0"/>
              <a:t>Accessibility</a:t>
            </a:r>
          </a:p>
        </p:txBody>
      </p:sp>
      <p:sp>
        <p:nvSpPr>
          <p:cNvPr id="387" name="Easy to configure and execute complex experiments…"/>
          <p:cNvSpPr txBox="1"/>
          <p:nvPr/>
        </p:nvSpPr>
        <p:spPr>
          <a:xfrm>
            <a:off x="1166962" y="2241430"/>
            <a:ext cx="21416207" cy="10506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endParaRPr/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Easy to configure and execute complex experiments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endParaRPr/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Code in Python, but take advantage of MOA (Java) objects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endParaRPr/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Allows access to existing and future MOA implementations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endParaRPr/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Integrate stream simulation with evaluation and visualisation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utline"/>
          <p:cNvSpPr txBox="1">
            <a:spLocks noGrp="1"/>
          </p:cNvSpPr>
          <p:nvPr>
            <p:ph type="title"/>
          </p:nvPr>
        </p:nvSpPr>
        <p:spPr>
          <a:xfrm>
            <a:off x="1206500" y="786817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Outline</a:t>
            </a:r>
          </a:p>
        </p:txBody>
      </p:sp>
      <p:sp>
        <p:nvSpPr>
          <p:cNvPr id="211" name="Machine Learning for Streaming Data (intro) IJCAI_2024_introduction.ipynb…"/>
          <p:cNvSpPr txBox="1">
            <a:spLocks noGrp="1"/>
          </p:cNvSpPr>
          <p:nvPr>
            <p:ph type="body" sz="half" idx="1"/>
          </p:nvPr>
        </p:nvSpPr>
        <p:spPr>
          <a:xfrm>
            <a:off x="1206500" y="2724631"/>
            <a:ext cx="10651728" cy="105235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 b="1" dirty="0"/>
              <a:t>Machine Learning for Streaming Data (intro)</a:t>
            </a:r>
            <a:endParaRPr dirty="0">
              <a:solidFill>
                <a:schemeClr val="accent1">
                  <a:lumOff val="-13575"/>
                </a:schemeClr>
              </a:solidFill>
            </a:endParaRP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dirty="0"/>
              <a:t>Learning cycle 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dirty="0"/>
              <a:t>Evaluation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en-US" dirty="0"/>
              <a:t>C</a:t>
            </a:r>
            <a:r>
              <a:rPr dirty="0"/>
              <a:t>apy</a:t>
            </a:r>
            <a:r>
              <a:rPr lang="en-US" dirty="0"/>
              <a:t>MOA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en-NZ" dirty="0">
                <a:solidFill>
                  <a:schemeClr val="accent1"/>
                </a:solidFill>
              </a:rPr>
              <a:t>01_KEEPER2025_introduction.ipynb</a:t>
            </a:r>
            <a:endParaRPr dirty="0">
              <a:solidFill>
                <a:schemeClr val="accent1"/>
              </a:solidFill>
            </a:endParaRPr>
          </a:p>
          <a:p>
            <a:pPr marL="469391" indent="-469391" defTabSz="1877520">
              <a:spcBef>
                <a:spcPts val="3400"/>
              </a:spcBef>
              <a:defRPr sz="3696" b="1"/>
            </a:pPr>
            <a:r>
              <a:rPr lang="en-NZ" dirty="0"/>
              <a:t>Supervised Learning</a:t>
            </a:r>
            <a:endParaRPr lang="en-NZ" sz="3696" dirty="0"/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en-NZ" sz="3696" dirty="0"/>
              <a:t>Classification 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en-NZ" dirty="0"/>
              <a:t>Regression</a:t>
            </a:r>
          </a:p>
          <a:p>
            <a:pPr marL="938783" lvl="1" indent="-469391" defTabSz="1877520">
              <a:spcBef>
                <a:spcPts val="3400"/>
              </a:spcBef>
              <a:defRPr sz="3696"/>
            </a:pPr>
            <a:r>
              <a:rPr lang="en-NZ" dirty="0">
                <a:solidFill>
                  <a:schemeClr val="accent1"/>
                </a:solidFill>
              </a:rPr>
              <a:t>02_KEEPER2025_supervised.ipynb</a:t>
            </a:r>
          </a:p>
          <a:p>
            <a:pPr marL="445008" indent="-445008" algn="l" defTabSz="1779987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rPr lang="en-US" b="1" dirty="0"/>
              <a:t>Unsupervised Learning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rPr lang="en-US" dirty="0"/>
              <a:t>Anomaly detection</a:t>
            </a:r>
          </a:p>
          <a:p>
            <a:pPr marL="890016" lvl="1" indent="-445008" algn="l" defTabSz="1779987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sz="3504">
                <a:solidFill>
                  <a:srgbClr val="000000"/>
                </a:solidFill>
              </a:defRPr>
            </a:pPr>
            <a:r>
              <a:rPr lang="en-NZ" dirty="0">
                <a:solidFill>
                  <a:schemeClr val="accent1"/>
                </a:solidFill>
              </a:rPr>
              <a:t>03_KEEPER2025_anomaly_detection.ipynb</a:t>
            </a:r>
            <a:endParaRPr lang="en-US" dirty="0">
              <a:solidFill>
                <a:schemeClr val="accent1"/>
              </a:solidFill>
            </a:endParaRPr>
          </a:p>
          <a:p>
            <a:pPr marL="938783" lvl="1" indent="-469391" defTabSz="1877520">
              <a:spcBef>
                <a:spcPts val="3400"/>
              </a:spcBef>
              <a:defRPr sz="3696"/>
            </a:pPr>
            <a:endParaRPr lang="en-US" b="1" dirty="0"/>
          </a:p>
        </p:txBody>
      </p:sp>
      <p:sp>
        <p:nvSpPr>
          <p:cNvPr id="213" name="Notebooks: https://nuwangunasekara.github.io/ijcai2024/"/>
          <p:cNvSpPr txBox="1"/>
          <p:nvPr/>
        </p:nvSpPr>
        <p:spPr>
          <a:xfrm>
            <a:off x="14164700" y="9687609"/>
            <a:ext cx="90128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rPr b="1" dirty="0"/>
              <a:t>Notebooks:</a:t>
            </a:r>
            <a:r>
              <a:rPr dirty="0"/>
              <a:t> </a:t>
            </a:r>
            <a:r>
              <a:rPr lang="en-NZ" u="sng" dirty="0">
                <a:hlinkClick r:id="rId2"/>
              </a:rPr>
              <a:t>https://nuwangunasekara.github.io/KEEPER2025/</a:t>
            </a:r>
          </a:p>
        </p:txBody>
      </p:sp>
      <p:sp>
        <p:nvSpPr>
          <p:cNvPr id="215" name="Line"/>
          <p:cNvSpPr/>
          <p:nvPr/>
        </p:nvSpPr>
        <p:spPr>
          <a:xfrm flipV="1">
            <a:off x="18510069" y="6986948"/>
            <a:ext cx="1175657" cy="270066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" name="Picture 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203159F-966A-DDC7-BAA9-C94CC8DB3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30" y="3170831"/>
            <a:ext cx="4657060" cy="46570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Why? Accessibility"/>
          <p:cNvSpPr txBox="1">
            <a:spLocks noGrp="1"/>
          </p:cNvSpPr>
          <p:nvPr>
            <p:ph type="title"/>
          </p:nvPr>
        </p:nvSpPr>
        <p:spPr>
          <a:xfrm>
            <a:off x="1206500" y="561676"/>
            <a:ext cx="21971000" cy="143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Why? </a:t>
            </a:r>
            <a:r>
              <a:rPr b="0"/>
              <a:t>Accessibility</a:t>
            </a:r>
          </a:p>
        </p:txBody>
      </p:sp>
      <p:sp>
        <p:nvSpPr>
          <p:cNvPr id="390" name="from capymoa.stream.generator import SEA…"/>
          <p:cNvSpPr txBox="1">
            <a:spLocks noGrp="1"/>
          </p:cNvSpPr>
          <p:nvPr>
            <p:ph type="body" idx="1"/>
          </p:nvPr>
        </p:nvSpPr>
        <p:spPr>
          <a:xfrm>
            <a:off x="11238180" y="1986337"/>
            <a:ext cx="12643257" cy="11016606"/>
          </a:xfrm>
          <a:prstGeom prst="rect">
            <a:avLst/>
          </a:prstGeom>
          <a:solidFill>
            <a:srgbClr val="1E1E22"/>
          </a:solidFill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capymoa.stream.generator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SEA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capymoa.stream.drift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DriftStream, AbruptDrift, GradualDrift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capymoa.classifier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AdaptiveRandomForestClassifier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 err="1"/>
              <a:t>capymoa.evaluation</a:t>
            </a:r>
            <a:r>
              <a:rPr dirty="0"/>
              <a:t>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 err="1"/>
              <a:t>prequential_evaluation</a:t>
            </a: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capymoa.evaluation.visualization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 err="1"/>
              <a:t>plot_windowed_results</a:t>
            </a: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SEA3drifts = DriftStream(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=[SEA(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10000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2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GradualDrift(</a:t>
            </a:r>
            <a:r>
              <a:rPr dirty="0">
                <a:solidFill>
                  <a:srgbClr val="AA4926"/>
                </a:solidFill>
              </a:rPr>
              <a:t>start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20000</a:t>
            </a:r>
            <a:r>
              <a:rPr dirty="0"/>
              <a:t>, </a:t>
            </a:r>
          </a:p>
          <a:p>
            <a:pPr marL="0" lvl="8" indent="2267711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AA4926"/>
                </a:solidFill>
              </a:rPr>
              <a:t>end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25000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3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45000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)])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arf = AdaptiveRandomForestClassifier(</a:t>
            </a:r>
            <a:r>
              <a:rPr dirty="0">
                <a:solidFill>
                  <a:srgbClr val="AA4926"/>
                </a:solidFill>
              </a:rPr>
              <a:t>schema</a:t>
            </a:r>
            <a:r>
              <a:rPr dirty="0"/>
              <a:t>=SEA3drifts.get_schema(),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 err="1">
                <a:solidFill>
                  <a:srgbClr val="AA4926"/>
                </a:solidFill>
              </a:rPr>
              <a:t>ensemble_size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 err="1">
                <a:solidFill>
                  <a:srgbClr val="AA4926"/>
                </a:solidFill>
              </a:rPr>
              <a:t>number_of_jobs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4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results = </a:t>
            </a:r>
            <a:r>
              <a:rPr dirty="0" err="1"/>
              <a:t>prequential_evaluation</a:t>
            </a:r>
            <a:r>
              <a:rPr dirty="0"/>
              <a:t>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=SEA3drifts,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learner</a:t>
            </a:r>
            <a:r>
              <a:rPr dirty="0"/>
              <a:t>=arf,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 err="1">
                <a:solidFill>
                  <a:srgbClr val="AA4926"/>
                </a:solidFill>
              </a:rPr>
              <a:t>window_size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 err="1">
                <a:solidFill>
                  <a:srgbClr val="AA4926"/>
                </a:solidFill>
              </a:rPr>
              <a:t>max_instances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50000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 err="1"/>
              <a:t>f"Cumulative</a:t>
            </a:r>
            <a:r>
              <a:rPr dirty="0"/>
              <a:t> accuracy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'cumulative'</a:t>
            </a:r>
            <a:r>
              <a:rPr dirty="0">
                <a:solidFill>
                  <a:srgbClr val="BCBEC4"/>
                </a:solidFill>
              </a:rPr>
              <a:t>].accuracy()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/>
              <a:t>f"wallclock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'wallclock'</a:t>
            </a:r>
            <a:r>
              <a:rPr dirty="0">
                <a:solidFill>
                  <a:srgbClr val="BCBEC4"/>
                </a:solidFill>
              </a:rPr>
              <a:t>]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 seconds"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display(results[</a:t>
            </a:r>
            <a:r>
              <a:rPr dirty="0">
                <a:solidFill>
                  <a:srgbClr val="6AAB73"/>
                </a:solidFill>
              </a:rPr>
              <a:t>'windowed'</a:t>
            </a:r>
            <a:r>
              <a:rPr dirty="0"/>
              <a:t>].</a:t>
            </a:r>
            <a:r>
              <a:rPr dirty="0" err="1"/>
              <a:t>metrics_per_window</a:t>
            </a:r>
            <a:r>
              <a:rPr dirty="0"/>
              <a:t>())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plot_windowed_results</a:t>
            </a:r>
            <a:r>
              <a:rPr dirty="0"/>
              <a:t>(results, </a:t>
            </a:r>
            <a:r>
              <a:rPr dirty="0" err="1">
                <a:solidFill>
                  <a:srgbClr val="AA4926"/>
                </a:solidFill>
              </a:rPr>
              <a:t>ylabel</a:t>
            </a:r>
            <a:r>
              <a:rPr dirty="0"/>
              <a:t>=</a:t>
            </a:r>
            <a:r>
              <a:rPr dirty="0">
                <a:solidFill>
                  <a:srgbClr val="6AAB73"/>
                </a:solidFill>
              </a:rPr>
              <a:t>‘Accuracy'</a:t>
            </a:r>
            <a:r>
              <a:rPr dirty="0"/>
              <a:t>)</a:t>
            </a:r>
          </a:p>
        </p:txBody>
      </p:sp>
      <p:sp>
        <p:nvSpPr>
          <p:cNvPr id="391" name="Simulate a data stream with 3 concepts drifts"/>
          <p:cNvSpPr txBox="1"/>
          <p:nvPr/>
        </p:nvSpPr>
        <p:spPr>
          <a:xfrm>
            <a:off x="1194812" y="5110799"/>
            <a:ext cx="9383918" cy="2023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Simulate a data stream with 3 concepts drifts</a:t>
            </a:r>
          </a:p>
        </p:txBody>
      </p:sp>
      <p:sp>
        <p:nvSpPr>
          <p:cNvPr id="392" name="Rectangle"/>
          <p:cNvSpPr/>
          <p:nvPr/>
        </p:nvSpPr>
        <p:spPr>
          <a:xfrm>
            <a:off x="11139242" y="4468417"/>
            <a:ext cx="11476560" cy="3308746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Why? Accessibility"/>
          <p:cNvSpPr txBox="1">
            <a:spLocks noGrp="1"/>
          </p:cNvSpPr>
          <p:nvPr>
            <p:ph type="title"/>
          </p:nvPr>
        </p:nvSpPr>
        <p:spPr>
          <a:xfrm>
            <a:off x="1206500" y="561676"/>
            <a:ext cx="21971000" cy="143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Why? </a:t>
            </a:r>
            <a:r>
              <a:rPr b="0"/>
              <a:t>Accessibility</a:t>
            </a:r>
          </a:p>
        </p:txBody>
      </p:sp>
      <p:sp>
        <p:nvSpPr>
          <p:cNvPr id="395" name="from capymoa.stream.generator import SEA…"/>
          <p:cNvSpPr txBox="1">
            <a:spLocks noGrp="1"/>
          </p:cNvSpPr>
          <p:nvPr>
            <p:ph type="body" idx="1"/>
          </p:nvPr>
        </p:nvSpPr>
        <p:spPr>
          <a:xfrm>
            <a:off x="11238180" y="1986337"/>
            <a:ext cx="12643257" cy="11016606"/>
          </a:xfrm>
          <a:prstGeom prst="rect">
            <a:avLst/>
          </a:prstGeom>
          <a:solidFill>
            <a:srgbClr val="1E1E22"/>
          </a:solidFill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capymoa.stream.generator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SEA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capymoa.stream.drift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DriftStream, AbruptDrift, GradualDrift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capymoa.classifier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AdaptiveRandomForestClassifier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 err="1"/>
              <a:t>capymoa.evaluation</a:t>
            </a:r>
            <a:r>
              <a:rPr dirty="0"/>
              <a:t>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 err="1"/>
              <a:t>prequential_evaluation</a:t>
            </a: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capymoa.evaluation.visualization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 err="1"/>
              <a:t>plot_windowed_results</a:t>
            </a: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SEA3drifts = DriftStream(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=[SEA(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10000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2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GradualDrift(</a:t>
            </a:r>
            <a:r>
              <a:rPr dirty="0">
                <a:solidFill>
                  <a:srgbClr val="AA4926"/>
                </a:solidFill>
              </a:rPr>
              <a:t>start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20000</a:t>
            </a:r>
            <a:r>
              <a:rPr dirty="0"/>
              <a:t>, </a:t>
            </a:r>
          </a:p>
          <a:p>
            <a:pPr marL="0" lvl="8" indent="2267711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AA4926"/>
                </a:solidFill>
              </a:rPr>
              <a:t>end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25000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3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45000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)])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arf = AdaptiveRandomForestClassifier(</a:t>
            </a:r>
            <a:r>
              <a:rPr dirty="0">
                <a:solidFill>
                  <a:srgbClr val="AA4926"/>
                </a:solidFill>
              </a:rPr>
              <a:t>schema</a:t>
            </a:r>
            <a:r>
              <a:rPr dirty="0"/>
              <a:t>=SEA3drifts.get_schema(),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 err="1">
                <a:solidFill>
                  <a:srgbClr val="AA4926"/>
                </a:solidFill>
              </a:rPr>
              <a:t>ensemble_size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 err="1">
                <a:solidFill>
                  <a:srgbClr val="AA4926"/>
                </a:solidFill>
              </a:rPr>
              <a:t>number_of_jobs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4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results = </a:t>
            </a:r>
            <a:r>
              <a:rPr dirty="0" err="1"/>
              <a:t>prequential_evaluation</a:t>
            </a:r>
            <a:r>
              <a:rPr dirty="0"/>
              <a:t>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=SEA3drifts,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learner</a:t>
            </a:r>
            <a:r>
              <a:rPr dirty="0"/>
              <a:t>=arf,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 err="1">
                <a:solidFill>
                  <a:srgbClr val="AA4926"/>
                </a:solidFill>
              </a:rPr>
              <a:t>window_size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 err="1">
                <a:solidFill>
                  <a:srgbClr val="AA4926"/>
                </a:solidFill>
              </a:rPr>
              <a:t>max_instances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50000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 err="1"/>
              <a:t>f"Cumulative</a:t>
            </a:r>
            <a:r>
              <a:rPr dirty="0"/>
              <a:t> accuracy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'cumulative'</a:t>
            </a:r>
            <a:r>
              <a:rPr dirty="0">
                <a:solidFill>
                  <a:srgbClr val="BCBEC4"/>
                </a:solidFill>
              </a:rPr>
              <a:t>].accuracy()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/>
              <a:t>f"wallclock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'wallclock'</a:t>
            </a:r>
            <a:r>
              <a:rPr dirty="0">
                <a:solidFill>
                  <a:srgbClr val="BCBEC4"/>
                </a:solidFill>
              </a:rPr>
              <a:t>]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 seconds"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display(results[</a:t>
            </a:r>
            <a:r>
              <a:rPr dirty="0">
                <a:solidFill>
                  <a:srgbClr val="6AAB73"/>
                </a:solidFill>
              </a:rPr>
              <a:t>'windowed'</a:t>
            </a:r>
            <a:r>
              <a:rPr dirty="0"/>
              <a:t>].</a:t>
            </a:r>
            <a:r>
              <a:rPr dirty="0" err="1"/>
              <a:t>metrics_per_window</a:t>
            </a:r>
            <a:r>
              <a:rPr dirty="0"/>
              <a:t>())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plot_windowed_results</a:t>
            </a:r>
            <a:r>
              <a:rPr dirty="0"/>
              <a:t>(results, </a:t>
            </a:r>
            <a:r>
              <a:rPr dirty="0" err="1">
                <a:solidFill>
                  <a:srgbClr val="AA4926"/>
                </a:solidFill>
              </a:rPr>
              <a:t>ylabel</a:t>
            </a:r>
            <a:r>
              <a:rPr dirty="0"/>
              <a:t>=</a:t>
            </a:r>
            <a:r>
              <a:rPr dirty="0">
                <a:solidFill>
                  <a:srgbClr val="6AAB73"/>
                </a:solidFill>
              </a:rPr>
              <a:t>‘Accuracy'</a:t>
            </a:r>
            <a:r>
              <a:rPr dirty="0"/>
              <a:t>)</a:t>
            </a:r>
          </a:p>
        </p:txBody>
      </p:sp>
      <p:sp>
        <p:nvSpPr>
          <p:cNvPr id="396" name="Configure an ensemble with 100 learners and 4 jobs (multithreaded)"/>
          <p:cNvSpPr txBox="1"/>
          <p:nvPr/>
        </p:nvSpPr>
        <p:spPr>
          <a:xfrm>
            <a:off x="944158" y="7512846"/>
            <a:ext cx="9383917" cy="2023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2389572">
              <a:lnSpc>
                <a:spcPct val="90000"/>
              </a:lnSpc>
              <a:spcBef>
                <a:spcPts val="4400"/>
              </a:spcBef>
              <a:defRPr sz="4704">
                <a:solidFill>
                  <a:srgbClr val="FFFFFF"/>
                </a:solidFill>
              </a:defRPr>
            </a:lvl1pPr>
          </a:lstStyle>
          <a:p>
            <a:r>
              <a:t>Configure an ensemble with 100 learners and 4 jobs (multithreaded)</a:t>
            </a:r>
          </a:p>
        </p:txBody>
      </p:sp>
      <p:sp>
        <p:nvSpPr>
          <p:cNvPr id="397" name="Rectangle"/>
          <p:cNvSpPr/>
          <p:nvPr/>
        </p:nvSpPr>
        <p:spPr>
          <a:xfrm>
            <a:off x="11139242" y="7700265"/>
            <a:ext cx="12031721" cy="1649146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Why? Accessibility"/>
          <p:cNvSpPr txBox="1">
            <a:spLocks noGrp="1"/>
          </p:cNvSpPr>
          <p:nvPr>
            <p:ph type="title"/>
          </p:nvPr>
        </p:nvSpPr>
        <p:spPr>
          <a:xfrm>
            <a:off x="1206500" y="561676"/>
            <a:ext cx="21971000" cy="143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Why? </a:t>
            </a:r>
            <a:r>
              <a:rPr b="0" dirty="0"/>
              <a:t>Accessibility</a:t>
            </a:r>
          </a:p>
        </p:txBody>
      </p:sp>
      <p:sp>
        <p:nvSpPr>
          <p:cNvPr id="400" name="from capymoa.stream.generator import SEA…"/>
          <p:cNvSpPr txBox="1">
            <a:spLocks noGrp="1"/>
          </p:cNvSpPr>
          <p:nvPr>
            <p:ph type="body" idx="1"/>
          </p:nvPr>
        </p:nvSpPr>
        <p:spPr>
          <a:xfrm>
            <a:off x="11238180" y="1986337"/>
            <a:ext cx="12643257" cy="11016606"/>
          </a:xfrm>
          <a:prstGeom prst="rect">
            <a:avLst/>
          </a:prstGeom>
          <a:solidFill>
            <a:srgbClr val="1E1E22"/>
          </a:solidFill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capymoa.stream.generator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SEA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capymoa.stream.drift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DriftStream, AbruptDrift, GradualDrift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capymoa.classifier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AdaptiveRandomForestClassifier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capymoa.evaluation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prequential_evaluation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capymoa.evaluation.visualization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plot_windowed_results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SEA3drifts = DriftStream(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=[SEA(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10000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2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GradualDrift(</a:t>
            </a:r>
            <a:r>
              <a:rPr dirty="0">
                <a:solidFill>
                  <a:srgbClr val="AA4926"/>
                </a:solidFill>
              </a:rPr>
              <a:t>start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20000</a:t>
            </a:r>
            <a:r>
              <a:rPr dirty="0"/>
              <a:t>, </a:t>
            </a:r>
          </a:p>
          <a:p>
            <a:pPr marL="0" lvl="8" indent="2267711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AA4926"/>
                </a:solidFill>
              </a:rPr>
              <a:t>end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25000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3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45000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)])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arf = AdaptiveRandomForestClassifier(</a:t>
            </a:r>
            <a:r>
              <a:rPr dirty="0">
                <a:solidFill>
                  <a:srgbClr val="AA4926"/>
                </a:solidFill>
              </a:rPr>
              <a:t>schema</a:t>
            </a:r>
            <a:r>
              <a:rPr dirty="0"/>
              <a:t>=SEA3drifts.get_schema(),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>
                <a:solidFill>
                  <a:srgbClr val="AA4926"/>
                </a:solidFill>
              </a:rPr>
              <a:t>ensemble_size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>
                <a:solidFill>
                  <a:srgbClr val="AA4926"/>
                </a:solidFill>
              </a:rPr>
              <a:t>number_of_jobs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4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results = prequential_evaluation(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=SEA3drifts,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learner</a:t>
            </a:r>
            <a:r>
              <a:rPr dirty="0"/>
              <a:t>=arf,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window_size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max_instances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50000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/>
              <a:t>f"Cumulative accuracy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'cumulative'</a:t>
            </a:r>
            <a:r>
              <a:rPr dirty="0">
                <a:solidFill>
                  <a:srgbClr val="BCBEC4"/>
                </a:solidFill>
              </a:rPr>
              <a:t>].accuracy()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/>
              <a:t>f"wallclock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'wallclock'</a:t>
            </a:r>
            <a:r>
              <a:rPr dirty="0">
                <a:solidFill>
                  <a:srgbClr val="BCBEC4"/>
                </a:solidFill>
              </a:rPr>
              <a:t>]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 seconds"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display(results[</a:t>
            </a:r>
            <a:r>
              <a:rPr dirty="0">
                <a:solidFill>
                  <a:srgbClr val="6AAB73"/>
                </a:solidFill>
              </a:rPr>
              <a:t>'windowed'</a:t>
            </a:r>
            <a:r>
              <a:rPr dirty="0"/>
              <a:t>].metrics_per_window())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plot_windowed_results(results, </a:t>
            </a:r>
            <a:r>
              <a:rPr dirty="0" err="1">
                <a:solidFill>
                  <a:srgbClr val="AA4926"/>
                </a:solidFill>
              </a:rPr>
              <a:t>ylabel</a:t>
            </a:r>
            <a:r>
              <a:rPr dirty="0"/>
              <a:t>=</a:t>
            </a:r>
            <a:r>
              <a:rPr dirty="0">
                <a:solidFill>
                  <a:srgbClr val="6AAB73"/>
                </a:solidFill>
              </a:rPr>
              <a:t>‘Accuracy'</a:t>
            </a:r>
            <a:r>
              <a:rPr dirty="0"/>
              <a:t>)</a:t>
            </a:r>
          </a:p>
        </p:txBody>
      </p:sp>
      <p:sp>
        <p:nvSpPr>
          <p:cNvPr id="401" name="Calculate cumulative and windowed metrics"/>
          <p:cNvSpPr txBox="1"/>
          <p:nvPr/>
        </p:nvSpPr>
        <p:spPr>
          <a:xfrm>
            <a:off x="860606" y="8766119"/>
            <a:ext cx="9383918" cy="2023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t>Calculate </a:t>
            </a:r>
            <a:r>
              <a:rPr b="1"/>
              <a:t>cumulative</a:t>
            </a:r>
            <a:r>
              <a:t> and </a:t>
            </a:r>
            <a:r>
              <a:rPr b="1"/>
              <a:t>windowed</a:t>
            </a:r>
            <a:r>
              <a:t> metrics</a:t>
            </a:r>
          </a:p>
        </p:txBody>
      </p:sp>
      <p:sp>
        <p:nvSpPr>
          <p:cNvPr id="402" name="Rectangle"/>
          <p:cNvSpPr/>
          <p:nvPr/>
        </p:nvSpPr>
        <p:spPr>
          <a:xfrm>
            <a:off x="11167092" y="9268878"/>
            <a:ext cx="10282252" cy="1547580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Why? Accessibility"/>
          <p:cNvSpPr txBox="1">
            <a:spLocks noGrp="1"/>
          </p:cNvSpPr>
          <p:nvPr>
            <p:ph type="title"/>
          </p:nvPr>
        </p:nvSpPr>
        <p:spPr>
          <a:xfrm>
            <a:off x="1206500" y="561676"/>
            <a:ext cx="21971000" cy="1433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Why? </a:t>
            </a:r>
            <a:r>
              <a:rPr b="0"/>
              <a:t>Accessibility</a:t>
            </a:r>
          </a:p>
        </p:txBody>
      </p:sp>
      <p:sp>
        <p:nvSpPr>
          <p:cNvPr id="405" name="from capymoa.stream.generator import SEA…"/>
          <p:cNvSpPr txBox="1">
            <a:spLocks noGrp="1"/>
          </p:cNvSpPr>
          <p:nvPr>
            <p:ph type="body" idx="1"/>
          </p:nvPr>
        </p:nvSpPr>
        <p:spPr>
          <a:xfrm>
            <a:off x="11238180" y="1986337"/>
            <a:ext cx="12643257" cy="11016606"/>
          </a:xfrm>
          <a:prstGeom prst="rect">
            <a:avLst/>
          </a:prstGeom>
          <a:solidFill>
            <a:srgbClr val="1E1E22"/>
          </a:solidFill>
        </p:spPr>
        <p:txBody>
          <a:bodyPr/>
          <a:lstStyle/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capymoa.stream.generator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SEA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capymoa.stream.drift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DriftStream, AbruptDrift, GradualDrift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capymoa.classifier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AdaptiveRandomForestClassifier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capymoa.evaluation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prequential_evaluation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CF8E6D"/>
                </a:solidFill>
              </a:rPr>
              <a:t>from </a:t>
            </a:r>
            <a:r>
              <a:rPr dirty="0"/>
              <a:t>capymoa.evaluation.visualization </a:t>
            </a:r>
            <a:r>
              <a:rPr dirty="0">
                <a:solidFill>
                  <a:srgbClr val="CF8E6D"/>
                </a:solidFill>
              </a:rPr>
              <a:t>import </a:t>
            </a:r>
            <a:r>
              <a:rPr dirty="0"/>
              <a:t>plot_windowed_results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SEA3drifts = DriftStream(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=[SEA(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10000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2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GradualDrift(</a:t>
            </a:r>
            <a:r>
              <a:rPr dirty="0">
                <a:solidFill>
                  <a:srgbClr val="AA4926"/>
                </a:solidFill>
              </a:rPr>
              <a:t>start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20000</a:t>
            </a:r>
            <a:r>
              <a:rPr dirty="0"/>
              <a:t>, </a:t>
            </a:r>
          </a:p>
          <a:p>
            <a:pPr marL="0" lvl="8" indent="2267711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AA4926"/>
                </a:solidFill>
              </a:rPr>
              <a:t>end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25000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3</a:t>
            </a:r>
            <a:r>
              <a:rPr dirty="0"/>
              <a:t>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AbruptDrift(</a:t>
            </a:r>
            <a:r>
              <a:rPr dirty="0">
                <a:solidFill>
                  <a:srgbClr val="2AACB8"/>
                </a:solidFill>
              </a:rPr>
              <a:t>45000</a:t>
            </a:r>
            <a:r>
              <a:rPr dirty="0"/>
              <a:t>),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SEA(</a:t>
            </a:r>
            <a:r>
              <a:rPr dirty="0">
                <a:solidFill>
                  <a:srgbClr val="2AACB8"/>
                </a:solidFill>
              </a:rPr>
              <a:t>1</a:t>
            </a:r>
            <a:r>
              <a:rPr dirty="0"/>
              <a:t>)])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arf = AdaptiveRandomForestClassifier(</a:t>
            </a:r>
            <a:r>
              <a:rPr dirty="0">
                <a:solidFill>
                  <a:srgbClr val="AA4926"/>
                </a:solidFill>
              </a:rPr>
              <a:t>schema</a:t>
            </a:r>
            <a:r>
              <a:rPr dirty="0"/>
              <a:t>=SEA3drifts.get_schema(),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>
                <a:solidFill>
                  <a:srgbClr val="AA4926"/>
                </a:solidFill>
              </a:rPr>
              <a:t>ensemble_size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    </a:t>
            </a:r>
            <a:r>
              <a:rPr dirty="0">
                <a:solidFill>
                  <a:srgbClr val="AA4926"/>
                </a:solidFill>
              </a:rPr>
              <a:t>number_of_jobs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4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results = prequential_evaluation(</a:t>
            </a:r>
            <a:r>
              <a:rPr dirty="0">
                <a:solidFill>
                  <a:srgbClr val="AA4926"/>
                </a:solidFill>
              </a:rPr>
              <a:t>stream</a:t>
            </a:r>
            <a:r>
              <a:rPr dirty="0"/>
              <a:t>=SEA3drifts,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learner</a:t>
            </a:r>
            <a:r>
              <a:rPr dirty="0"/>
              <a:t>=arf,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window_size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1000</a:t>
            </a:r>
            <a:r>
              <a:rPr dirty="0"/>
              <a:t>, 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AA4926"/>
                </a:solidFill>
              </a:rPr>
              <a:t>max_instances</a:t>
            </a:r>
            <a:r>
              <a:rPr dirty="0"/>
              <a:t>=</a:t>
            </a:r>
            <a:r>
              <a:rPr dirty="0">
                <a:solidFill>
                  <a:srgbClr val="2AACB8"/>
                </a:solidFill>
              </a:rPr>
              <a:t>50000</a:t>
            </a:r>
            <a:r>
              <a:rPr dirty="0"/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/>
              <a:t>f"Cumulative accuracy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'cumulative'</a:t>
            </a:r>
            <a:r>
              <a:rPr dirty="0">
                <a:solidFill>
                  <a:srgbClr val="BCBEC4"/>
                </a:solidFill>
              </a:rPr>
              <a:t>].accuracy()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6AAB7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8888C6"/>
                </a:solidFill>
              </a:rPr>
              <a:t>print</a:t>
            </a:r>
            <a:r>
              <a:rPr dirty="0">
                <a:solidFill>
                  <a:srgbClr val="BCBEC4"/>
                </a:solidFill>
              </a:rPr>
              <a:t>(</a:t>
            </a:r>
            <a:r>
              <a:rPr dirty="0"/>
              <a:t>f"wallclock = </a:t>
            </a:r>
            <a:r>
              <a:rPr dirty="0">
                <a:solidFill>
                  <a:srgbClr val="CF8E6D"/>
                </a:solidFill>
              </a:rPr>
              <a:t>{</a:t>
            </a:r>
            <a:r>
              <a:rPr dirty="0">
                <a:solidFill>
                  <a:srgbClr val="BCBEC4"/>
                </a:solidFill>
              </a:rPr>
              <a:t>results[</a:t>
            </a:r>
            <a:r>
              <a:rPr dirty="0"/>
              <a:t>'wallclock'</a:t>
            </a:r>
            <a:r>
              <a:rPr dirty="0">
                <a:solidFill>
                  <a:srgbClr val="BCBEC4"/>
                </a:solidFill>
              </a:rPr>
              <a:t>]</a:t>
            </a:r>
            <a:r>
              <a:rPr dirty="0">
                <a:solidFill>
                  <a:srgbClr val="CF8E6D"/>
                </a:solidFill>
              </a:rPr>
              <a:t>}</a:t>
            </a:r>
            <a:r>
              <a:rPr dirty="0"/>
              <a:t> seconds"</a:t>
            </a:r>
            <a:r>
              <a:rPr dirty="0">
                <a:solidFill>
                  <a:srgbClr val="BCBEC4"/>
                </a:solidFill>
              </a:rPr>
              <a:t>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display(results[</a:t>
            </a:r>
            <a:r>
              <a:rPr dirty="0">
                <a:solidFill>
                  <a:srgbClr val="6AAB73"/>
                </a:solidFill>
              </a:rPr>
              <a:t>'windowed'</a:t>
            </a:r>
            <a:r>
              <a:rPr dirty="0"/>
              <a:t>].metrics_per_window())</a:t>
            </a:r>
          </a:p>
          <a:p>
            <a:pPr marL="0" indent="0" defTabSz="283463">
              <a:lnSpc>
                <a:spcPct val="100000"/>
              </a:lnSpc>
              <a:spcBef>
                <a:spcPts val="0"/>
              </a:spcBef>
              <a:buSzTx/>
              <a:buNone/>
              <a:defRPr sz="2480">
                <a:solidFill>
                  <a:srgbClr val="BCBEC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plot_windowed_results(results, </a:t>
            </a:r>
            <a:r>
              <a:rPr dirty="0">
                <a:solidFill>
                  <a:srgbClr val="AA4926"/>
                </a:solidFill>
              </a:rPr>
              <a:t>metric</a:t>
            </a:r>
            <a:r>
              <a:rPr dirty="0"/>
              <a:t>=</a:t>
            </a:r>
            <a:r>
              <a:rPr dirty="0">
                <a:solidFill>
                  <a:srgbClr val="6AAB73"/>
                </a:solidFill>
              </a:rPr>
              <a:t>‘accuracy’</a:t>
            </a:r>
            <a:r>
              <a:rPr dirty="0"/>
              <a:t>)</a:t>
            </a:r>
          </a:p>
        </p:txBody>
      </p:sp>
      <p:sp>
        <p:nvSpPr>
          <p:cNvPr id="406" name="Plot the windowed results"/>
          <p:cNvSpPr txBox="1"/>
          <p:nvPr/>
        </p:nvSpPr>
        <p:spPr>
          <a:xfrm>
            <a:off x="1027709" y="11606872"/>
            <a:ext cx="9383918" cy="1151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FFFFFF"/>
                </a:solidFill>
              </a:defRPr>
            </a:pPr>
            <a:r>
              <a:rPr dirty="0"/>
              <a:t>Plot the </a:t>
            </a:r>
            <a:r>
              <a:rPr b="1" dirty="0"/>
              <a:t>windowed</a:t>
            </a:r>
            <a:r>
              <a:rPr dirty="0"/>
              <a:t> results</a:t>
            </a:r>
          </a:p>
        </p:txBody>
      </p:sp>
      <p:sp>
        <p:nvSpPr>
          <p:cNvPr id="407" name="Rectangle"/>
          <p:cNvSpPr/>
          <p:nvPr/>
        </p:nvSpPr>
        <p:spPr>
          <a:xfrm>
            <a:off x="11083649" y="11881214"/>
            <a:ext cx="9609706" cy="602576"/>
          </a:xfrm>
          <a:prstGeom prst="rect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apyMOA team"/>
          <p:cNvSpPr txBox="1">
            <a:spLocks noGrp="1"/>
          </p:cNvSpPr>
          <p:nvPr>
            <p:ph type="title"/>
          </p:nvPr>
        </p:nvSpPr>
        <p:spPr>
          <a:xfrm>
            <a:off x="2662877" y="311990"/>
            <a:ext cx="19058246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dirty="0"/>
              <a:t>CapyMOA team</a:t>
            </a:r>
          </a:p>
        </p:txBody>
      </p:sp>
      <p:sp>
        <p:nvSpPr>
          <p:cNvPr id="410" name="Heitor Murilo Gomes (project leader)1…"/>
          <p:cNvSpPr txBox="1">
            <a:spLocks noGrp="1"/>
          </p:cNvSpPr>
          <p:nvPr>
            <p:ph type="body" sz="half" idx="1"/>
          </p:nvPr>
        </p:nvSpPr>
        <p:spPr>
          <a:xfrm>
            <a:off x="1181335" y="2381320"/>
            <a:ext cx="11193921" cy="9476869"/>
          </a:xfrm>
          <a:prstGeom prst="rect">
            <a:avLst/>
          </a:prstGeom>
        </p:spPr>
        <p:txBody>
          <a:bodyPr/>
          <a:lstStyle/>
          <a:p>
            <a:r>
              <a:rPr dirty="0"/>
              <a:t>Heitor Murilo Gomes (project leader)</a:t>
            </a:r>
            <a:r>
              <a:rPr baseline="31999" dirty="0"/>
              <a:t>1</a:t>
            </a:r>
          </a:p>
          <a:p>
            <a:r>
              <a:rPr dirty="0"/>
              <a:t>Anton Lee</a:t>
            </a:r>
            <a:r>
              <a:rPr baseline="31999" dirty="0"/>
              <a:t>1</a:t>
            </a:r>
          </a:p>
          <a:p>
            <a:r>
              <a:rPr dirty="0"/>
              <a:t>Nuwan Gunasekara</a:t>
            </a:r>
            <a:r>
              <a:rPr baseline="31999" dirty="0"/>
              <a:t>2</a:t>
            </a:r>
          </a:p>
          <a:p>
            <a:r>
              <a:rPr dirty="0"/>
              <a:t>Yibin Sun</a:t>
            </a:r>
            <a:r>
              <a:rPr baseline="31999" dirty="0"/>
              <a:t>2</a:t>
            </a:r>
          </a:p>
          <a:p>
            <a:r>
              <a:rPr dirty="0"/>
              <a:t>Guilherme Cassales</a:t>
            </a:r>
            <a:r>
              <a:rPr baseline="31999" dirty="0"/>
              <a:t>2</a:t>
            </a:r>
          </a:p>
          <a:p>
            <a:r>
              <a:rPr dirty="0"/>
              <a:t>Marco Heyden</a:t>
            </a:r>
            <a:r>
              <a:rPr baseline="31999" dirty="0"/>
              <a:t>3</a:t>
            </a:r>
          </a:p>
          <a:p>
            <a:r>
              <a:rPr dirty="0"/>
              <a:t>Justin Liu</a:t>
            </a:r>
            <a:r>
              <a:rPr baseline="31999" dirty="0"/>
              <a:t>2</a:t>
            </a:r>
          </a:p>
        </p:txBody>
      </p:sp>
      <p:sp>
        <p:nvSpPr>
          <p:cNvPr id="411" name="Jesse Read4…"/>
          <p:cNvSpPr txBox="1"/>
          <p:nvPr/>
        </p:nvSpPr>
        <p:spPr>
          <a:xfrm>
            <a:off x="12833332" y="2306783"/>
            <a:ext cx="6785458" cy="9625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Jesse Read</a:t>
            </a:r>
            <a:r>
              <a:rPr baseline="31999" dirty="0"/>
              <a:t>4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Maroua Bahri</a:t>
            </a:r>
            <a:r>
              <a:rPr baseline="31999" dirty="0"/>
              <a:t>5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Marcus Botacin</a:t>
            </a:r>
            <a:r>
              <a:rPr baseline="31999" dirty="0"/>
              <a:t>6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Vitor Cerqueira</a:t>
            </a:r>
            <a:r>
              <a:rPr baseline="31999" dirty="0"/>
              <a:t>7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Albert Bifet</a:t>
            </a:r>
            <a:r>
              <a:rPr baseline="31999" dirty="0"/>
              <a:t>2,9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Bernhard Pfahringer</a:t>
            </a:r>
            <a:r>
              <a:rPr baseline="31999" dirty="0"/>
              <a:t>2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rPr dirty="0"/>
              <a:t>Yun Sing Koh</a:t>
            </a:r>
            <a:r>
              <a:rPr baseline="31999" dirty="0"/>
              <a:t>8</a:t>
            </a:r>
          </a:p>
        </p:txBody>
      </p:sp>
      <p:sp>
        <p:nvSpPr>
          <p:cNvPr id="412" name="[1] Victoria University of Wellington, New Zealand"/>
          <p:cNvSpPr txBox="1"/>
          <p:nvPr/>
        </p:nvSpPr>
        <p:spPr>
          <a:xfrm>
            <a:off x="1363117" y="11661939"/>
            <a:ext cx="678545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[1] Victoria University of Wellington, New Zealand</a:t>
            </a:r>
          </a:p>
        </p:txBody>
      </p:sp>
      <p:sp>
        <p:nvSpPr>
          <p:cNvPr id="413" name="[2] University of Waikato, New Zealand"/>
          <p:cNvSpPr txBox="1"/>
          <p:nvPr/>
        </p:nvSpPr>
        <p:spPr>
          <a:xfrm>
            <a:off x="1362718" y="12080892"/>
            <a:ext cx="53635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[2] University of Waikato, New Zealand</a:t>
            </a:r>
          </a:p>
        </p:txBody>
      </p:sp>
      <p:sp>
        <p:nvSpPr>
          <p:cNvPr id="414" name="[3] KIT, Germany"/>
          <p:cNvSpPr txBox="1"/>
          <p:nvPr/>
        </p:nvSpPr>
        <p:spPr>
          <a:xfrm>
            <a:off x="1362500" y="12503449"/>
            <a:ext cx="236128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[3] KIT, Germany</a:t>
            </a:r>
          </a:p>
        </p:txBody>
      </p:sp>
      <p:sp>
        <p:nvSpPr>
          <p:cNvPr id="415" name="[4] École polytechnique, IP Paris, France"/>
          <p:cNvSpPr txBox="1"/>
          <p:nvPr/>
        </p:nvSpPr>
        <p:spPr>
          <a:xfrm>
            <a:off x="8608123" y="11661939"/>
            <a:ext cx="560679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[4] École polytechnique, IP Paris, France</a:t>
            </a:r>
          </a:p>
        </p:txBody>
      </p:sp>
      <p:sp>
        <p:nvSpPr>
          <p:cNvPr id="416" name="[5] INRIA Paris, France"/>
          <p:cNvSpPr txBox="1"/>
          <p:nvPr/>
        </p:nvSpPr>
        <p:spPr>
          <a:xfrm>
            <a:off x="8614713" y="12055492"/>
            <a:ext cx="318455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[5] INRIA Paris, France</a:t>
            </a:r>
          </a:p>
        </p:txBody>
      </p:sp>
      <p:sp>
        <p:nvSpPr>
          <p:cNvPr id="417" name="[6] Texas A&amp;M Engineering, USA"/>
          <p:cNvSpPr txBox="1"/>
          <p:nvPr/>
        </p:nvSpPr>
        <p:spPr>
          <a:xfrm>
            <a:off x="8603795" y="12503449"/>
            <a:ext cx="45229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[6] Texas A&amp;M Engineering, USA</a:t>
            </a:r>
          </a:p>
        </p:txBody>
      </p:sp>
      <p:sp>
        <p:nvSpPr>
          <p:cNvPr id="418" name="[7] Porto University, Portugal"/>
          <p:cNvSpPr txBox="1"/>
          <p:nvPr/>
        </p:nvSpPr>
        <p:spPr>
          <a:xfrm>
            <a:off x="14547467" y="11683733"/>
            <a:ext cx="39919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[7] Porto University, Portugal</a:t>
            </a:r>
          </a:p>
        </p:txBody>
      </p:sp>
      <p:sp>
        <p:nvSpPr>
          <p:cNvPr id="419" name="[8] University of Auckland, New Zealand"/>
          <p:cNvSpPr txBox="1"/>
          <p:nvPr/>
        </p:nvSpPr>
        <p:spPr>
          <a:xfrm>
            <a:off x="14538558" y="12102686"/>
            <a:ext cx="553882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[8] University of Auckland, New Zealand</a:t>
            </a:r>
          </a:p>
        </p:txBody>
      </p:sp>
      <p:pic>
        <p:nvPicPr>
          <p:cNvPr id="420" name="capivarias.jpeg" descr="capivaria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7416" y="7372"/>
            <a:ext cx="4990428" cy="4990429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[9] Télécom Paris, IP Paris, France"/>
          <p:cNvSpPr txBox="1"/>
          <p:nvPr/>
        </p:nvSpPr>
        <p:spPr>
          <a:xfrm>
            <a:off x="14551257" y="12503449"/>
            <a:ext cx="478231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dirty="0"/>
              <a:t>[9] </a:t>
            </a:r>
            <a:r>
              <a:rPr dirty="0" err="1"/>
              <a:t>Télécom</a:t>
            </a:r>
            <a:r>
              <a:rPr dirty="0"/>
              <a:t> Paris, IP Paris, France</a:t>
            </a:r>
          </a:p>
        </p:txBody>
      </p:sp>
      <p:sp>
        <p:nvSpPr>
          <p:cNvPr id="422" name="And many other individual contributors"/>
          <p:cNvSpPr txBox="1"/>
          <p:nvPr/>
        </p:nvSpPr>
        <p:spPr>
          <a:xfrm>
            <a:off x="12833332" y="10889416"/>
            <a:ext cx="538764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And many other individual contributors</a:t>
            </a:r>
          </a:p>
        </p:txBody>
      </p:sp>
      <p:pic>
        <p:nvPicPr>
          <p:cNvPr id="2" name="taiao-logo-white-background.png" descr="taiao-logo-white-background.png">
            <a:extLst>
              <a:ext uri="{FF2B5EF4-FFF2-40B4-BE49-F238E27FC236}">
                <a16:creationId xmlns:a16="http://schemas.microsoft.com/office/drawing/2014/main" id="{F9761077-F495-63CF-1434-E777CD4D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494" b="23336"/>
          <a:stretch>
            <a:fillRect/>
          </a:stretch>
        </p:blipFill>
        <p:spPr>
          <a:xfrm>
            <a:off x="20784000" y="6382756"/>
            <a:ext cx="3600000" cy="1314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vuw-social-media-sharing.png" descr="vuw-social-media-sharing.png">
            <a:extLst>
              <a:ext uri="{FF2B5EF4-FFF2-40B4-BE49-F238E27FC236}">
                <a16:creationId xmlns:a16="http://schemas.microsoft.com/office/drawing/2014/main" id="{56BC26AF-A776-F185-7442-9CED8382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5" t="23824" r="6955" b="27091"/>
          <a:stretch>
            <a:fillRect/>
          </a:stretch>
        </p:blipFill>
        <p:spPr>
          <a:xfrm>
            <a:off x="20784000" y="5239667"/>
            <a:ext cx="3600000" cy="10776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958CBC03-BE4A-E99E-C7ED-B321FF80AF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411" y="12538954"/>
            <a:ext cx="3600000" cy="1257142"/>
          </a:xfrm>
          <a:prstGeom prst="rect">
            <a:avLst/>
          </a:prstGeom>
        </p:spPr>
      </p:pic>
      <p:pic>
        <p:nvPicPr>
          <p:cNvPr id="5" name="Picture 4" descr="A logo with black and green letters&#10;&#10;Description automatically generated">
            <a:extLst>
              <a:ext uri="{FF2B5EF4-FFF2-40B4-BE49-F238E27FC236}">
                <a16:creationId xmlns:a16="http://schemas.microsoft.com/office/drawing/2014/main" id="{678574B9-D0F7-2057-9876-BB5F90DA5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710" y="7728148"/>
            <a:ext cx="3600000" cy="178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266FC0-595C-A0AA-A51C-D1A812E13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02" y="253971"/>
            <a:ext cx="3600000" cy="1373494"/>
          </a:xfrm>
          <a:prstGeom prst="rect">
            <a:avLst/>
          </a:prstGeom>
        </p:spPr>
      </p:pic>
      <p:pic>
        <p:nvPicPr>
          <p:cNvPr id="8" name="Grafik 1">
            <a:extLst>
              <a:ext uri="{FF2B5EF4-FFF2-40B4-BE49-F238E27FC236}">
                <a16:creationId xmlns:a16="http://schemas.microsoft.com/office/drawing/2014/main" id="{D79CFF1F-2BB2-E592-C86B-202E04A207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456" y="10762667"/>
            <a:ext cx="2552955" cy="1842132"/>
          </a:xfrm>
          <a:prstGeom prst="rect">
            <a:avLst/>
          </a:prstGeom>
        </p:spPr>
      </p:pic>
      <p:pic>
        <p:nvPicPr>
          <p:cNvPr id="9" name="Picture 8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83CD8944-2298-6C71-B527-F5ED43380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000" y="9462703"/>
            <a:ext cx="3600000" cy="14674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apyMOA summary"/>
          <p:cNvSpPr txBox="1">
            <a:spLocks noGrp="1"/>
          </p:cNvSpPr>
          <p:nvPr>
            <p:ph type="title"/>
          </p:nvPr>
        </p:nvSpPr>
        <p:spPr>
          <a:xfrm>
            <a:off x="1206500" y="418547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CapyMOA summary</a:t>
            </a:r>
          </a:p>
        </p:txBody>
      </p:sp>
      <p:sp>
        <p:nvSpPr>
          <p:cNvPr id="425" name="Code in Python or Java, or both…"/>
          <p:cNvSpPr txBox="1">
            <a:spLocks noGrp="1"/>
          </p:cNvSpPr>
          <p:nvPr>
            <p:ph type="body" idx="1"/>
          </p:nvPr>
        </p:nvSpPr>
        <p:spPr>
          <a:xfrm>
            <a:off x="1228953" y="1674924"/>
            <a:ext cx="12564756" cy="11184492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r>
              <a:rPr dirty="0"/>
              <a:t>Code in Python or Java, or both</a:t>
            </a:r>
          </a:p>
          <a:p>
            <a:r>
              <a:rPr dirty="0"/>
              <a:t>Integration with </a:t>
            </a:r>
            <a:r>
              <a:rPr dirty="0" err="1"/>
              <a:t>PyTorch</a:t>
            </a:r>
            <a:r>
              <a:rPr dirty="0"/>
              <a:t> and scikit-learn</a:t>
            </a:r>
          </a:p>
          <a:p>
            <a:r>
              <a:rPr dirty="0"/>
              <a:t>Streams, learners and evaluation are designed to interoperate with visualization</a:t>
            </a:r>
          </a:p>
          <a:p>
            <a:r>
              <a:rPr dirty="0"/>
              <a:t>Latest release (0.</a:t>
            </a:r>
            <a:r>
              <a:rPr lang="en-US" dirty="0"/>
              <a:t>9</a:t>
            </a:r>
            <a:r>
              <a:rPr dirty="0"/>
              <a:t>.0): </a:t>
            </a:r>
            <a:r>
              <a:rPr lang="en-US" dirty="0"/>
              <a:t>March</a:t>
            </a:r>
            <a:r>
              <a:rPr dirty="0"/>
              <a:t>, 202</a:t>
            </a:r>
            <a:r>
              <a:rPr lang="en-US" dirty="0"/>
              <a:t>5</a:t>
            </a:r>
            <a:endParaRPr dirty="0"/>
          </a:p>
          <a:p>
            <a:r>
              <a:rPr dirty="0"/>
              <a:t>20 classifiers, 8 regressors, 11 drift detectors, 3 anomaly detectors, evaluation, data representation, … as of 0.</a:t>
            </a:r>
            <a:r>
              <a:rPr lang="en-US" dirty="0"/>
              <a:t>8</a:t>
            </a:r>
            <a:r>
              <a:rPr dirty="0"/>
              <a:t>.0</a:t>
            </a:r>
          </a:p>
        </p:txBody>
      </p:sp>
      <p:pic>
        <p:nvPicPr>
          <p:cNvPr id="426" name="moa_capy_lab1.jpeg" descr="moa_capy_lab1.jpeg"/>
          <p:cNvPicPr>
            <a:picLocks noChangeAspect="1"/>
          </p:cNvPicPr>
          <p:nvPr/>
        </p:nvPicPr>
        <p:blipFill>
          <a:blip r:embed="rId2"/>
          <a:srcRect t="16986" b="5024"/>
          <a:stretch>
            <a:fillRect/>
          </a:stretch>
        </p:blipFill>
        <p:spPr>
          <a:xfrm>
            <a:off x="14188693" y="3332648"/>
            <a:ext cx="10228897" cy="7977400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www.capymoa.org"/>
          <p:cNvSpPr txBox="1"/>
          <p:nvPr/>
        </p:nvSpPr>
        <p:spPr>
          <a:xfrm>
            <a:off x="17653682" y="12477417"/>
            <a:ext cx="329908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www.capymoa.org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ractical 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Practical examples</a:t>
            </a:r>
          </a:p>
        </p:txBody>
      </p:sp>
      <p:sp>
        <p:nvSpPr>
          <p:cNvPr id="408" name="IJCAI_2024_introduction.ipynb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582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000"/>
            </a:lvl1pPr>
          </a:lstStyle>
          <a:p>
            <a:r>
              <a:rPr lang="en-US" b="1" dirty="0"/>
              <a:t>01_KEEPER2025_introduction.ipynb</a:t>
            </a:r>
            <a:endParaRPr b="1"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4BA3273F-CD4F-581F-1982-8464F5EAF896}"/>
              </a:ext>
            </a:extLst>
          </p:cNvPr>
          <p:cNvSpPr/>
          <p:nvPr/>
        </p:nvSpPr>
        <p:spPr>
          <a:xfrm flipV="1">
            <a:off x="19996548" y="6142948"/>
            <a:ext cx="1968664" cy="5595624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D264C91-3AB7-32FA-6C2F-51E10199D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630" y="2200940"/>
            <a:ext cx="4657060" cy="4657060"/>
          </a:xfrm>
          <a:prstGeom prst="rect">
            <a:avLst/>
          </a:prstGeom>
        </p:spPr>
      </p:pic>
      <p:sp>
        <p:nvSpPr>
          <p:cNvPr id="4" name="Notebooks: https://nuwangunasekara.github.io/ijcai2024/">
            <a:extLst>
              <a:ext uri="{FF2B5EF4-FFF2-40B4-BE49-F238E27FC236}">
                <a16:creationId xmlns:a16="http://schemas.microsoft.com/office/drawing/2014/main" id="{92DB2AC3-83AF-5365-C9FA-50294C56BA35}"/>
              </a:ext>
            </a:extLst>
          </p:cNvPr>
          <p:cNvSpPr txBox="1"/>
          <p:nvPr/>
        </p:nvSpPr>
        <p:spPr>
          <a:xfrm>
            <a:off x="15371200" y="11988602"/>
            <a:ext cx="9012800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rPr b="1" dirty="0"/>
              <a:t>Notebooks:</a:t>
            </a:r>
            <a:r>
              <a:rPr dirty="0"/>
              <a:t> </a:t>
            </a:r>
            <a:r>
              <a:rPr lang="en-NZ" u="sng" dirty="0">
                <a:hlinkClick r:id="rId3"/>
              </a:rPr>
              <a:t>https://nuwangunasekara.github.io/KEEPER2025/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achine Learning for Streaming Data"/>
          <p:cNvSpPr txBox="1">
            <a:spLocks noGrp="1"/>
          </p:cNvSpPr>
          <p:nvPr>
            <p:ph type="title"/>
          </p:nvPr>
        </p:nvSpPr>
        <p:spPr>
          <a:xfrm>
            <a:off x="4387453" y="5750718"/>
            <a:ext cx="16845867" cy="221456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2194505">
              <a:defRPr sz="7650" spc="-153"/>
            </a:lvl1pPr>
          </a:lstStyle>
          <a:p>
            <a:r>
              <a:t>Machine Learning for Streaming Data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tream Learning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2214563"/>
          </a:xfrm>
          <a:prstGeom prst="rect">
            <a:avLst/>
          </a:prstGeom>
        </p:spPr>
        <p:txBody>
          <a:bodyPr/>
          <a:lstStyle/>
          <a:p>
            <a:r>
              <a:t>Stream Learning</a:t>
            </a:r>
          </a:p>
        </p:txBody>
      </p:sp>
      <p:sp>
        <p:nvSpPr>
          <p:cNvPr id="220" name="What are data streams?…"/>
          <p:cNvSpPr txBox="1">
            <a:spLocks noGrp="1"/>
          </p:cNvSpPr>
          <p:nvPr>
            <p:ph type="body" idx="1"/>
          </p:nvPr>
        </p:nvSpPr>
        <p:spPr>
          <a:xfrm>
            <a:off x="4387453" y="2829951"/>
            <a:ext cx="15609094" cy="9842319"/>
          </a:xfrm>
          <a:prstGeom prst="rect">
            <a:avLst/>
          </a:prstGeom>
        </p:spPr>
        <p:txBody>
          <a:bodyPr/>
          <a:lstStyle/>
          <a:p>
            <a:pPr marL="0" indent="0" defTabSz="1016644">
              <a:spcBef>
                <a:spcPts val="7300"/>
              </a:spcBef>
              <a:buSzTx/>
              <a:buNone/>
              <a:defRPr sz="5632" b="1"/>
            </a:pPr>
            <a:r>
              <a:t>What are data streams?</a:t>
            </a:r>
          </a:p>
          <a:p>
            <a:pPr marL="0" indent="0" defTabSz="1016644">
              <a:spcBef>
                <a:spcPts val="7300"/>
              </a:spcBef>
              <a:buSzTx/>
              <a:buNone/>
              <a:defRPr sz="4928"/>
            </a:pPr>
            <a:r>
              <a:rPr u="sng"/>
              <a:t>Sequences of items</a:t>
            </a:r>
            <a:r>
              <a:t>, possibly infinite, each item having a timestamp, and so a </a:t>
            </a:r>
            <a:r>
              <a:rPr u="sng"/>
              <a:t>temporal order</a:t>
            </a:r>
          </a:p>
          <a:p>
            <a:pPr marL="0" indent="0" defTabSz="1016644">
              <a:spcBef>
                <a:spcPts val="7300"/>
              </a:spcBef>
              <a:buSzTx/>
              <a:buNone/>
              <a:defRPr sz="5632" b="1">
                <a:solidFill>
                  <a:srgbClr val="FFFFFF"/>
                </a:solidFill>
              </a:defRPr>
            </a:pPr>
            <a:r>
              <a:t>Machine learning for streaming data </a:t>
            </a:r>
            <a:br>
              <a:rPr/>
            </a:br>
            <a:r>
              <a:t>(or Stream learning)</a:t>
            </a:r>
          </a:p>
          <a:p>
            <a:pPr marL="0" lvl="1" indent="0" defTabSz="1016644">
              <a:spcBef>
                <a:spcPts val="7300"/>
              </a:spcBef>
              <a:buSzTx/>
              <a:buNone/>
              <a:defRPr sz="4928">
                <a:solidFill>
                  <a:srgbClr val="FFFFFF"/>
                </a:solidFill>
              </a:defRPr>
            </a:pPr>
            <a:r>
              <a:t>Data items arrive one by one, and we would like to </a:t>
            </a:r>
            <a:r>
              <a:rPr b="1"/>
              <a:t>build and </a:t>
            </a:r>
            <a:r>
              <a:rPr b="1" u="sng"/>
              <a:t>maintain</a:t>
            </a:r>
            <a:r>
              <a:rPr b="1"/>
              <a:t> models</a:t>
            </a:r>
            <a:r>
              <a:t>, such as patterns or predictors, of these items in real time (or near real time)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tream Learning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2214563"/>
          </a:xfrm>
          <a:prstGeom prst="rect">
            <a:avLst/>
          </a:prstGeom>
        </p:spPr>
        <p:txBody>
          <a:bodyPr/>
          <a:lstStyle/>
          <a:p>
            <a:r>
              <a:t>Stream Learning</a:t>
            </a:r>
          </a:p>
        </p:txBody>
      </p:sp>
      <p:sp>
        <p:nvSpPr>
          <p:cNvPr id="223" name="What are data streams?…"/>
          <p:cNvSpPr txBox="1">
            <a:spLocks noGrp="1"/>
          </p:cNvSpPr>
          <p:nvPr>
            <p:ph type="body" idx="1"/>
          </p:nvPr>
        </p:nvSpPr>
        <p:spPr>
          <a:xfrm>
            <a:off x="4387453" y="2829951"/>
            <a:ext cx="15609094" cy="9842319"/>
          </a:xfrm>
          <a:prstGeom prst="rect">
            <a:avLst/>
          </a:prstGeom>
        </p:spPr>
        <p:txBody>
          <a:bodyPr/>
          <a:lstStyle/>
          <a:p>
            <a:pPr marL="0" indent="0" defTabSz="1016644">
              <a:spcBef>
                <a:spcPts val="7300"/>
              </a:spcBef>
              <a:buSzTx/>
              <a:buNone/>
              <a:defRPr sz="5632" b="1"/>
            </a:pPr>
            <a:r>
              <a:t>What are data streams?</a:t>
            </a:r>
          </a:p>
          <a:p>
            <a:pPr marL="0" indent="0" defTabSz="1016644">
              <a:spcBef>
                <a:spcPts val="7300"/>
              </a:spcBef>
              <a:buSzTx/>
              <a:buNone/>
              <a:defRPr sz="4928"/>
            </a:pPr>
            <a:r>
              <a:rPr u="sng"/>
              <a:t>Sequences of items</a:t>
            </a:r>
            <a:r>
              <a:t>, possibly infinite, each item having a timestamp, and so a </a:t>
            </a:r>
            <a:r>
              <a:rPr u="sng"/>
              <a:t>temporal order</a:t>
            </a:r>
          </a:p>
          <a:p>
            <a:pPr marL="0" indent="0" defTabSz="1016644">
              <a:spcBef>
                <a:spcPts val="7300"/>
              </a:spcBef>
              <a:buSzTx/>
              <a:buNone/>
              <a:defRPr sz="5632" b="1"/>
            </a:pPr>
            <a:r>
              <a:t>Machine learning for streaming data </a:t>
            </a:r>
            <a:br>
              <a:rPr/>
            </a:br>
            <a:r>
              <a:t>(or Stream learning)</a:t>
            </a:r>
          </a:p>
          <a:p>
            <a:pPr marL="0" lvl="1" indent="0" defTabSz="1016644">
              <a:spcBef>
                <a:spcPts val="7300"/>
              </a:spcBef>
              <a:buSzTx/>
              <a:buNone/>
              <a:defRPr sz="4928"/>
            </a:pPr>
            <a:r>
              <a:t>Data items arrive one by one, and we would like to </a:t>
            </a:r>
            <a:r>
              <a:rPr b="1"/>
              <a:t>build and </a:t>
            </a:r>
            <a:r>
              <a:rPr b="1"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maintain</a:t>
            </a:r>
            <a:r>
              <a:rPr b="1"/>
              <a:t> models</a:t>
            </a:r>
            <a:r>
              <a:t>, such as patterns or predictors, of these items in real time (or near real time)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tream Learning: Examples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2214563"/>
          </a:xfrm>
          <a:prstGeom prst="rect">
            <a:avLst/>
          </a:prstGeom>
        </p:spPr>
        <p:txBody>
          <a:bodyPr/>
          <a:lstStyle>
            <a:lvl1pPr defTabSz="698301">
              <a:defRPr sz="9520"/>
            </a:lvl1pPr>
          </a:lstStyle>
          <a:p>
            <a:r>
              <a:t>Stream Learning: Examples</a:t>
            </a:r>
          </a:p>
        </p:txBody>
      </p:sp>
      <p:sp>
        <p:nvSpPr>
          <p:cNvPr id="226" name="Sensor data (IoT): energy demand prediction, environmental monitoring, traffic flow…"/>
          <p:cNvSpPr txBox="1">
            <a:spLocks noGrp="1"/>
          </p:cNvSpPr>
          <p:nvPr>
            <p:ph type="body" idx="1"/>
          </p:nvPr>
        </p:nvSpPr>
        <p:spPr>
          <a:xfrm>
            <a:off x="4387453" y="2829951"/>
            <a:ext cx="15609094" cy="9842319"/>
          </a:xfrm>
          <a:prstGeom prst="rect">
            <a:avLst/>
          </a:prstGeom>
        </p:spPr>
        <p:txBody>
          <a:bodyPr/>
          <a:lstStyle/>
          <a:p>
            <a:pPr marL="0" indent="0" defTabSz="1109067">
              <a:spcBef>
                <a:spcPts val="7900"/>
              </a:spcBef>
              <a:buSzTx/>
              <a:buNone/>
              <a:defRPr sz="5376"/>
            </a:pPr>
            <a:r>
              <a:rPr u="sng"/>
              <a:t>Sensor data (IoT):</a:t>
            </a:r>
            <a:r>
              <a:t> energy demand prediction, environmental monitoring, traffic flow</a:t>
            </a:r>
          </a:p>
          <a:p>
            <a:pPr marL="0" indent="0" defTabSz="1109067">
              <a:spcBef>
                <a:spcPts val="7900"/>
              </a:spcBef>
              <a:buSzTx/>
              <a:buNone/>
              <a:defRPr sz="5376"/>
            </a:pPr>
            <a:r>
              <a:rPr u="sng"/>
              <a:t>Marketing and e-commerce:</a:t>
            </a:r>
            <a:r>
              <a:t> product recommendation, click stream analysis, sentiment analysis (social networks)</a:t>
            </a:r>
          </a:p>
          <a:p>
            <a:pPr marL="0" indent="0" defTabSz="1109067">
              <a:spcBef>
                <a:spcPts val="7900"/>
              </a:spcBef>
              <a:buSzTx/>
              <a:buNone/>
              <a:defRPr sz="5376"/>
            </a:pPr>
            <a:r>
              <a:rPr u="sng"/>
              <a:t>Cybersecurity:</a:t>
            </a:r>
            <a:r>
              <a:t> malware detection, spam detection, intrusion detection</a:t>
            </a:r>
          </a:p>
          <a:p>
            <a:pPr marL="0" indent="0" defTabSz="1109067">
              <a:spcBef>
                <a:spcPts val="7900"/>
              </a:spcBef>
              <a:buSzTx/>
              <a:buNone/>
              <a:defRPr sz="5376"/>
            </a:pPr>
            <a:r>
              <a:t>And many more!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*</a:t>
            </a:r>
          </a:p>
        </p:txBody>
      </p:sp>
      <p:sp>
        <p:nvSpPr>
          <p:cNvPr id="227" name="* Not every problem should be treated as a stream learning problem!"/>
          <p:cNvSpPr txBox="1"/>
          <p:nvPr/>
        </p:nvSpPr>
        <p:spPr>
          <a:xfrm>
            <a:off x="16379642" y="13108324"/>
            <a:ext cx="7923404" cy="453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defTabSz="821531">
              <a:defRPr sz="2000" b="1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*</a:t>
            </a:r>
            <a:r>
              <a:t> </a:t>
            </a:r>
            <a:r>
              <a:rPr b="0"/>
              <a:t>Not every problem should be treated as a stream learning problem!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tream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 Learning</a:t>
            </a:r>
          </a:p>
        </p:txBody>
      </p:sp>
      <p:sp>
        <p:nvSpPr>
          <p:cNvPr id="230" name="When should we abstract the data as a continuous stream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When should we abstract the data as a continuous stream? </a:t>
            </a:r>
          </a:p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tream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 Learning</a:t>
            </a:r>
          </a:p>
        </p:txBody>
      </p:sp>
      <p:sp>
        <p:nvSpPr>
          <p:cNvPr id="233" name="When should we abstract the data as a continuous stream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When should we abstract the data as a continuous stream? </a:t>
            </a:r>
          </a:p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0" indent="0" algn="ctr" defTabSz="642937">
              <a:spcBef>
                <a:spcPts val="0"/>
              </a:spcBef>
              <a:buSzTx/>
              <a:buNone/>
              <a:defRPr sz="6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can’t</a:t>
            </a:r>
            <a:r>
              <a:rPr b="1"/>
              <a:t>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store</a:t>
            </a:r>
            <a:r>
              <a:t> all the data; or</a:t>
            </a:r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endParaRPr/>
          </a:p>
          <a:p>
            <a:pPr marL="440266" indent="-262466" algn="ctr" defTabSz="2438400">
              <a:spcBef>
                <a:spcPts val="0"/>
              </a:spcBef>
              <a:buClr>
                <a:srgbClr val="000000"/>
              </a:buClr>
              <a:buSzTx/>
              <a:buFont typeface="Arial"/>
              <a:buNone/>
              <a:defRPr sz="6600"/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shouldn’t</a:t>
            </a:r>
            <a:r>
              <a:t>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store</a:t>
            </a:r>
            <a:r>
              <a:t> all the data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10490</TotalTime>
  <Words>2454</Words>
  <Application>Microsoft Macintosh PowerPoint</Application>
  <PresentationFormat>Custom</PresentationFormat>
  <Paragraphs>353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Helvetica</vt:lpstr>
      <vt:lpstr>Helvetica Neue</vt:lpstr>
      <vt:lpstr>Helvetica Neue Light</vt:lpstr>
      <vt:lpstr>Helvetica Neue Medium</vt:lpstr>
      <vt:lpstr>21_BasicWhite</vt:lpstr>
      <vt:lpstr>Introduction to Learning from Streaming Data  KEEPER Workshop Tutorial 2024</vt:lpstr>
      <vt:lpstr>Our goals</vt:lpstr>
      <vt:lpstr>Outline</vt:lpstr>
      <vt:lpstr>Machine Learning for Streaming Data</vt:lpstr>
      <vt:lpstr>Stream Learning</vt:lpstr>
      <vt:lpstr>Stream Learning</vt:lpstr>
      <vt:lpstr>Stream Learning: Examples</vt:lpstr>
      <vt:lpstr>Stream Learning</vt:lpstr>
      <vt:lpstr>Stream Learning</vt:lpstr>
      <vt:lpstr>Stream Learning: can’t store</vt:lpstr>
      <vt:lpstr>Stream Learning: shouldn’t store</vt:lpstr>
      <vt:lpstr>Stream Learning</vt:lpstr>
      <vt:lpstr>Stream Learning</vt:lpstr>
      <vt:lpstr>ML for Batch data</vt:lpstr>
      <vt:lpstr>ML for Streaming data</vt:lpstr>
      <vt:lpstr>Batch vs. Streaming</vt:lpstr>
      <vt:lpstr>The Learning Cycle</vt:lpstr>
      <vt:lpstr>The Learning Cycle</vt:lpstr>
      <vt:lpstr>The Learning Cycle</vt:lpstr>
      <vt:lpstr>The Learning Cycle</vt:lpstr>
      <vt:lpstr>The Learning Cycle</vt:lpstr>
      <vt:lpstr>Evaluation</vt:lpstr>
      <vt:lpstr>Evaluation overview</vt:lpstr>
      <vt:lpstr>Evaluation Framework</vt:lpstr>
      <vt:lpstr>Evaluation Framework (example)</vt:lpstr>
      <vt:lpstr>CapyMOA  Machine learning for data streams</vt:lpstr>
      <vt:lpstr>CapyMOA</vt:lpstr>
      <vt:lpstr>Why? Efficiency</vt:lpstr>
      <vt:lpstr>Why? Accessibility</vt:lpstr>
      <vt:lpstr>Why? Accessibility</vt:lpstr>
      <vt:lpstr>Why? Accessibility</vt:lpstr>
      <vt:lpstr>Why? Accessibility</vt:lpstr>
      <vt:lpstr>Why? Accessibility</vt:lpstr>
      <vt:lpstr>CapyMOA team</vt:lpstr>
      <vt:lpstr>CapyMOA summary</vt:lpstr>
      <vt:lpstr>Practical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Complex Machine Learning Challenges in Streaming Data  ECML Tutorial 2024</dc:title>
  <cp:lastModifiedBy>Nuwan Gunasekara</cp:lastModifiedBy>
  <cp:revision>53</cp:revision>
  <dcterms:modified xsi:type="dcterms:W3CDTF">2025-04-02T10:35:24Z</dcterms:modified>
</cp:coreProperties>
</file>