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68db619b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68db619b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64e9054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64e9054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64e90547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64e90547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64e90547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64e90547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64e905471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64e905471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64e905471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64e90547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64e90547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64e90547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68db61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68db61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7900" y="999225"/>
            <a:ext cx="7584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</a:rPr>
              <a:t>Customer Segmentation &amp;Retention Strategy E-Shop Pro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20600" y="3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Business Case</a:t>
            </a:r>
            <a:endParaRPr b="1" sz="44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8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E-Shop Pro has strong acquisition but struggles with </a:t>
            </a:r>
            <a:r>
              <a:rPr b="1" lang="en" sz="2900">
                <a:solidFill>
                  <a:schemeClr val="dk1"/>
                </a:solidFill>
              </a:rPr>
              <a:t>customer retention</a:t>
            </a:r>
            <a:r>
              <a:rPr lang="en" sz="29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Many customers churn shortly after their first purchase.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" sz="2900">
                <a:solidFill>
                  <a:schemeClr val="dk1"/>
                </a:solidFill>
              </a:rPr>
              <a:t>Need to understand </a:t>
            </a:r>
            <a:r>
              <a:rPr b="1" lang="en" sz="2900">
                <a:solidFill>
                  <a:schemeClr val="dk1"/>
                </a:solidFill>
              </a:rPr>
              <a:t>when retention drops</a:t>
            </a:r>
            <a:r>
              <a:rPr lang="en" sz="2900">
                <a:solidFill>
                  <a:schemeClr val="dk1"/>
                </a:solidFill>
              </a:rPr>
              <a:t> and </a:t>
            </a:r>
            <a:r>
              <a:rPr b="1" lang="en" sz="2900">
                <a:solidFill>
                  <a:schemeClr val="dk1"/>
                </a:solidFill>
              </a:rPr>
              <a:t>who the customers are</a:t>
            </a:r>
            <a:r>
              <a:rPr lang="en" sz="2900">
                <a:solidFill>
                  <a:schemeClr val="dk1"/>
                </a:solidFill>
              </a:rPr>
              <a:t> (segments).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52175" y="163800"/>
            <a:ext cx="8480100" cy="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Why Segmentation?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22850" y="1017600"/>
            <a:ext cx="89601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 Understand customer groups based on Recency, Frequency, and Monetary (RFM) behavior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 Identify high-value customers and at-risk segments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Tailor marketing and retention strategies for each group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31050" y="139225"/>
            <a:ext cx="8701200" cy="44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 Features used: Recency (days since last purchase), Frequency (how often </a:t>
            </a:r>
            <a:r>
              <a:rPr lang="en" sz="3200">
                <a:solidFill>
                  <a:schemeClr val="dk1"/>
                </a:solidFill>
              </a:rPr>
              <a:t>customers</a:t>
            </a:r>
            <a:r>
              <a:rPr lang="en" sz="3200">
                <a:solidFill>
                  <a:schemeClr val="dk1"/>
                </a:solidFill>
              </a:rPr>
              <a:t> patronise), Monetary (total spend)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 Applied K-Means clustering → 4 customer groups identified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Cluster metrics show distinct behavioral patterns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01" y="653250"/>
            <a:ext cx="7542701" cy="44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775" y="437275"/>
            <a:ext cx="6497726" cy="47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1150" y="57325"/>
            <a:ext cx="86112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Insights &amp; Personas</a:t>
            </a:r>
            <a:endParaRPr b="1"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611200" cy="3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rgbClr val="E69138"/>
                </a:solidFill>
              </a:rPr>
              <a:t>Active &amp; Steady Buyers</a:t>
            </a:r>
            <a:r>
              <a:rPr lang="en" sz="3200">
                <a:solidFill>
                  <a:schemeClr val="dk1"/>
                </a:solidFill>
              </a:rPr>
              <a:t>: Reliable customers, stable revenue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rgbClr val="CC0000"/>
                </a:solidFill>
              </a:rPr>
              <a:t>At Risk Customers</a:t>
            </a:r>
            <a:r>
              <a:rPr lang="en" sz="3200">
                <a:solidFill>
                  <a:schemeClr val="dk1"/>
                </a:solidFill>
              </a:rPr>
              <a:t>: Long time since last purchase, may churn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rgbClr val="6AA84F"/>
                </a:solidFill>
              </a:rPr>
              <a:t>High-Value VIPs</a:t>
            </a:r>
            <a:r>
              <a:rPr lang="en" sz="3200">
                <a:solidFill>
                  <a:schemeClr val="dk1"/>
                </a:solidFill>
              </a:rPr>
              <a:t>: Tiny group, huge spend — top priority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rgbClr val="38761D"/>
                </a:solidFill>
              </a:rPr>
              <a:t>Engaged Loyalists</a:t>
            </a:r>
            <a:r>
              <a:rPr lang="en" sz="3200">
                <a:solidFill>
                  <a:schemeClr val="dk1"/>
                </a:solidFill>
              </a:rPr>
              <a:t>: Growing VIPs, high frequency, strong potential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253900" y="0"/>
            <a:ext cx="85785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Recommendations</a:t>
            </a:r>
            <a:endParaRPr b="1"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rgbClr val="38761D"/>
                </a:solidFill>
              </a:rPr>
              <a:t>VIPs</a:t>
            </a:r>
            <a:r>
              <a:rPr lang="en" sz="3200">
                <a:solidFill>
                  <a:schemeClr val="dk1"/>
                </a:solidFill>
              </a:rPr>
              <a:t> : Exclusive offers, loyalty perks, personalised engagement.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rgbClr val="E69138"/>
                </a:solidFill>
              </a:rPr>
              <a:t>Steady Buyers </a:t>
            </a:r>
            <a:r>
              <a:rPr lang="en" sz="3200">
                <a:solidFill>
                  <a:schemeClr val="dk1"/>
                </a:solidFill>
              </a:rPr>
              <a:t>: Upsell with bundles, encourage larger checkout carts.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rgbClr val="CC0000"/>
                </a:solidFill>
              </a:rPr>
              <a:t>At Risk</a:t>
            </a:r>
            <a:r>
              <a:rPr lang="en" sz="3200">
                <a:solidFill>
                  <a:schemeClr val="dk1"/>
                </a:solidFill>
              </a:rPr>
              <a:t> : Reactivation campaigns with discounts &amp; surveys.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• </a:t>
            </a:r>
            <a:r>
              <a:rPr lang="en" sz="3200">
                <a:solidFill>
                  <a:schemeClr val="accent1"/>
                </a:solidFill>
              </a:rPr>
              <a:t>New Customers</a:t>
            </a:r>
            <a:r>
              <a:rPr lang="en" sz="3200">
                <a:solidFill>
                  <a:schemeClr val="dk1"/>
                </a:solidFill>
              </a:rPr>
              <a:t> : </a:t>
            </a:r>
            <a:r>
              <a:rPr lang="en" sz="3200">
                <a:solidFill>
                  <a:schemeClr val="dk1"/>
                </a:solidFill>
              </a:rPr>
              <a:t>Onboarding emails, first-purchase discounts, personalized product recommendations.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-3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20"/>
              <a:t>Conclusion</a:t>
            </a:r>
            <a:endParaRPr b="1" sz="4720"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22850" y="753500"/>
            <a:ext cx="9021000" cy="41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00">
                <a:solidFill>
                  <a:schemeClr val="dk1"/>
                </a:solidFill>
              </a:rPr>
              <a:t>Cohorts reveal timing of churn</a:t>
            </a:r>
            <a:r>
              <a:rPr lang="en" sz="2700">
                <a:solidFill>
                  <a:schemeClr val="dk1"/>
                </a:solidFill>
              </a:rPr>
              <a:t> → biggest drop-off after Month 1.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00">
                <a:solidFill>
                  <a:schemeClr val="dk1"/>
                </a:solidFill>
              </a:rPr>
              <a:t>Clusters show customer value profiles</a:t>
            </a:r>
            <a:r>
              <a:rPr lang="en" sz="2700">
                <a:solidFill>
                  <a:schemeClr val="dk1"/>
                </a:solidFill>
              </a:rPr>
              <a:t> → clear opportunities for targeted engagement.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-36147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700">
                <a:solidFill>
                  <a:schemeClr val="dk1"/>
                </a:solidFill>
              </a:rPr>
              <a:t>Integrated approach (Cohorts + Clusters)</a:t>
            </a:r>
            <a:r>
              <a:rPr lang="en" sz="2700">
                <a:solidFill>
                  <a:schemeClr val="dk1"/>
                </a:solidFill>
              </a:rPr>
              <a:t> enables smarter retention strategies:</a:t>
            </a:r>
            <a:endParaRPr sz="2700">
              <a:solidFill>
                <a:schemeClr val="dk1"/>
              </a:solidFill>
            </a:endParaRPr>
          </a:p>
          <a:p>
            <a:pPr indent="-361473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2700">
                <a:solidFill>
                  <a:schemeClr val="dk1"/>
                </a:solidFill>
              </a:rPr>
              <a:t>Retain regulars</a:t>
            </a:r>
            <a:endParaRPr sz="2700">
              <a:solidFill>
                <a:schemeClr val="dk1"/>
              </a:solidFill>
            </a:endParaRPr>
          </a:p>
          <a:p>
            <a:pPr indent="-361473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2700">
                <a:solidFill>
                  <a:schemeClr val="dk1"/>
                </a:solidFill>
              </a:rPr>
              <a:t>Win back at-risk</a:t>
            </a:r>
            <a:endParaRPr sz="2700">
              <a:solidFill>
                <a:schemeClr val="dk1"/>
              </a:solidFill>
            </a:endParaRPr>
          </a:p>
          <a:p>
            <a:pPr indent="-361473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➔"/>
            </a:pPr>
            <a:r>
              <a:rPr lang="en" sz="2700">
                <a:solidFill>
                  <a:schemeClr val="dk1"/>
                </a:solidFill>
              </a:rPr>
              <a:t>Nurture VIPs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