
<file path=[Content_Types].xml><?xml version="1.0" encoding="utf-8"?>
<Types xmlns="http://schemas.openxmlformats.org/package/2006/content-types">
  <Default Extension="bin"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90" r:id="rId2"/>
  </p:sldMasterIdLst>
  <p:notesMasterIdLst>
    <p:notesMasterId r:id="rId14"/>
  </p:notesMasterIdLst>
  <p:handoutMasterIdLst>
    <p:handoutMasterId r:id="rId15"/>
  </p:handoutMasterIdLst>
  <p:sldIdLst>
    <p:sldId id="297" r:id="rId3"/>
    <p:sldId id="328" r:id="rId4"/>
    <p:sldId id="1890" r:id="rId5"/>
    <p:sldId id="1888" r:id="rId6"/>
    <p:sldId id="2061" r:id="rId7"/>
    <p:sldId id="1891" r:id="rId8"/>
    <p:sldId id="1895" r:id="rId9"/>
    <p:sldId id="336" r:id="rId10"/>
    <p:sldId id="2048" r:id="rId11"/>
    <p:sldId id="1864" r:id="rId12"/>
    <p:sldId id="32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baud Arguillere" initials="TA" lastIdx="2" clrIdx="0">
    <p:extLst>
      <p:ext uri="{19B8F6BF-5375-455C-9EA6-DF929625EA0E}">
        <p15:presenceInfo xmlns:p15="http://schemas.microsoft.com/office/powerpoint/2012/main" userId="S::targuillere@nuxeo.com::41ff70a5-ef70-4865-be13-cb8d9ae7b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00"/>
    <a:srgbClr val="0066FF"/>
    <a:srgbClr val="D1232A"/>
    <a:srgbClr val="0069FF"/>
    <a:srgbClr val="73D2CF"/>
    <a:srgbClr val="1F4CBF"/>
    <a:srgbClr val="8500FF"/>
    <a:srgbClr val="BDBFBF"/>
    <a:srgbClr val="FF0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490" autoAdjust="0"/>
  </p:normalViewPr>
  <p:slideViewPr>
    <p:cSldViewPr snapToGrid="0" showGuides="1">
      <p:cViewPr varScale="1">
        <p:scale>
          <a:sx n="121" d="100"/>
          <a:sy n="121" d="100"/>
        </p:scale>
        <p:origin x="1144" y="1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Pidutti" userId="0108e1afd79a9dd3" providerId="LiveId" clId="{66846BFC-CF0A-4C1D-9516-24DC592FCA97}"/>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C599CB-E54E-124C-BBC7-8047AD031DA3}" type="datetimeFigureOut">
              <a:rPr lang="en-US" smtClean="0"/>
              <a:t>2/14/20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979EE-D78F-3947-94E6-8A06BF146F40}" type="slidenum">
              <a:rPr lang="en-US" smtClean="0"/>
              <a:t>‹#›</a:t>
            </a:fld>
            <a:endParaRPr lang="en-US"/>
          </a:p>
        </p:txBody>
      </p:sp>
    </p:spTree>
    <p:extLst>
      <p:ext uri="{BB962C8B-B14F-4D97-AF65-F5344CB8AC3E}">
        <p14:creationId xmlns:p14="http://schemas.microsoft.com/office/powerpoint/2010/main" val="429995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3F34-81B4-1C41-ACD7-F88FBD45CA5F}" type="datetimeFigureOut">
              <a:rPr lang="en-US" smtClean="0"/>
              <a:t>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92BB-25FE-914B-98FF-21DA7304AD35}" type="slidenum">
              <a:rPr lang="en-US" smtClean="0"/>
              <a:t>‹#›</a:t>
            </a:fld>
            <a:endParaRPr lang="en-US"/>
          </a:p>
        </p:txBody>
      </p:sp>
    </p:spTree>
    <p:extLst>
      <p:ext uri="{BB962C8B-B14F-4D97-AF65-F5344CB8AC3E}">
        <p14:creationId xmlns:p14="http://schemas.microsoft.com/office/powerpoint/2010/main" val="9843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1</a:t>
            </a:fld>
            <a:endParaRPr lang="en-US"/>
          </a:p>
        </p:txBody>
      </p:sp>
    </p:spTree>
    <p:extLst>
      <p:ext uri="{BB962C8B-B14F-4D97-AF65-F5344CB8AC3E}">
        <p14:creationId xmlns:p14="http://schemas.microsoft.com/office/powerpoint/2010/main" val="67621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1"/>
                </a:solidFill>
              </a:rPr>
              <a:t>Established</a:t>
            </a:r>
            <a:r>
              <a:rPr lang="en-US">
                <a:solidFill>
                  <a:schemeClr val="accent1"/>
                </a:solidFill>
                <a:ea typeface="Arial"/>
                <a:cs typeface="Arial"/>
                <a:sym typeface="Arial"/>
              </a:rPr>
              <a:t> culture of transparency and sharing with our customers and partners</a:t>
            </a:r>
            <a:endParaRPr lang="en-US">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AA9CE82D-71C1-40BB-9F9F-BFC8B0CAA11F}" type="slidenum">
              <a:rPr lang="en-US"/>
              <a:pPr/>
              <a:t>10</a:t>
            </a:fld>
            <a:endParaRPr lang="en-US"/>
          </a:p>
        </p:txBody>
      </p:sp>
    </p:spTree>
    <p:extLst>
      <p:ext uri="{BB962C8B-B14F-4D97-AF65-F5344CB8AC3E}">
        <p14:creationId xmlns:p14="http://schemas.microsoft.com/office/powerpoint/2010/main" val="16169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0E92BB-25FE-914B-98FF-21DA7304AD35}" type="slidenum">
              <a:rPr lang="en-US" smtClean="0"/>
              <a:t>2</a:t>
            </a:fld>
            <a:endParaRPr lang="en-US"/>
          </a:p>
        </p:txBody>
      </p:sp>
    </p:spTree>
    <p:extLst>
      <p:ext uri="{BB962C8B-B14F-4D97-AF65-F5344CB8AC3E}">
        <p14:creationId xmlns:p14="http://schemas.microsoft.com/office/powerpoint/2010/main" val="397863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is Nuxeo? – Who are we? - – A bit of History</a:t>
            </a:r>
          </a:p>
          <a:p>
            <a:endParaRPr lang="en-US"/>
          </a:p>
          <a:p>
            <a:r>
              <a:rPr lang="en-US"/>
              <a:t>It is important that we know where we come from, because if you do not know where you come from, then you don't know where you are, and if you don't know where you are, you don't know where you're going. And if you don't know where you're going, you're probably going wrong.</a:t>
            </a:r>
          </a:p>
          <a:p>
            <a:br>
              <a:rPr lang="en-US"/>
            </a:br>
            <a:r>
              <a:rPr lang="en-US"/>
              <a:t>― Terry Pratchett   •   I Shall Wear Midnight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107969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30214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46670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4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our tagline</a:t>
            </a:r>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331689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each part, etc. etc.)</a:t>
            </a:r>
          </a:p>
          <a:p>
            <a:r>
              <a:rPr lang="en-US"/>
              <a:t>Remember things oveloap: a DAM WF can be as complex as a Case Management</a:t>
            </a:r>
            <a:r>
              <a:rPr lang="en-US" baseline="0"/>
              <a:t> (somehow). Line between these classical type of app is now super blurry</a:t>
            </a:r>
            <a:endParaRPr lang="en-US"/>
          </a:p>
          <a:p>
            <a:r>
              <a:rPr lang="en-US"/>
              <a:t>And we will see more in the architecture 32,000 feet overview a little more arund storage.</a:t>
            </a:r>
          </a:p>
        </p:txBody>
      </p:sp>
      <p:sp>
        <p:nvSpPr>
          <p:cNvPr id="4" name="Slide Number Placeholder 3"/>
          <p:cNvSpPr>
            <a:spLocks noGrp="1"/>
          </p:cNvSpPr>
          <p:nvPr>
            <p:ph type="sldNum" sz="quarter" idx="10"/>
          </p:nvPr>
        </p:nvSpPr>
        <p:spPr/>
        <p:txBody>
          <a:bodyPr/>
          <a:lstStyle/>
          <a:p>
            <a:fld id="{7D0E92BB-25FE-914B-98FF-21DA7304AD35}" type="slidenum">
              <a:rPr lang="en-US" smtClean="0"/>
              <a:t>8</a:t>
            </a:fld>
            <a:endParaRPr lang="en-US"/>
          </a:p>
        </p:txBody>
      </p:sp>
    </p:spTree>
    <p:extLst>
      <p:ext uri="{BB962C8B-B14F-4D97-AF65-F5344CB8AC3E}">
        <p14:creationId xmlns:p14="http://schemas.microsoft.com/office/powerpoint/2010/main" val="337653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9</a:t>
            </a:fld>
            <a:endParaRPr lang="en-US"/>
          </a:p>
        </p:txBody>
      </p:sp>
    </p:spTree>
    <p:extLst>
      <p:ext uri="{BB962C8B-B14F-4D97-AF65-F5344CB8AC3E}">
        <p14:creationId xmlns:p14="http://schemas.microsoft.com/office/powerpoint/2010/main" val="2440235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9E5-F63C-4F8A-A65D-692F7A3370E7}"/>
              </a:ext>
            </a:extLst>
          </p:cNvPr>
          <p:cNvSpPr>
            <a:spLocks noGrp="1"/>
          </p:cNvSpPr>
          <p:nvPr>
            <p:ph type="ctrTitle"/>
          </p:nvPr>
        </p:nvSpPr>
        <p:spPr>
          <a:xfrm>
            <a:off x="6610349" y="474394"/>
            <a:ext cx="4983955" cy="2585323"/>
          </a:xfrm>
        </p:spPr>
        <p:txBody>
          <a:bodyPr anchor="t" anchorCtr="0">
            <a:spAutoFit/>
          </a:bodyPr>
          <a:lstStyle>
            <a:lvl1pPr algn="r">
              <a:defRPr sz="6000">
                <a:solidFill>
                  <a:schemeClr val="bg1"/>
                </a:solidFill>
              </a:defRPr>
            </a:lvl1pPr>
          </a:lstStyle>
          <a:p>
            <a:r>
              <a:rPr lang="en-US"/>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2455" y="587375"/>
            <a:ext cx="5687355" cy="5661025"/>
          </a:xfrm>
          <a:prstGeom prst="rect">
            <a:avLst/>
          </a:prstGeom>
        </p:spPr>
      </p:pic>
      <p:sp>
        <p:nvSpPr>
          <p:cNvPr id="3" name="Subtitle 2">
            <a:extLst>
              <a:ext uri="{FF2B5EF4-FFF2-40B4-BE49-F238E27FC236}">
                <a16:creationId xmlns:a16="http://schemas.microsoft.com/office/drawing/2014/main" id="{C8B4F8B0-66FA-484E-B4A4-15B054EEDDD6}"/>
              </a:ext>
            </a:extLst>
          </p:cNvPr>
          <p:cNvSpPr>
            <a:spLocks noGrp="1"/>
          </p:cNvSpPr>
          <p:nvPr>
            <p:ph type="subTitle" idx="1"/>
          </p:nvPr>
        </p:nvSpPr>
        <p:spPr>
          <a:xfrm>
            <a:off x="7411453" y="5248220"/>
            <a:ext cx="4258069" cy="307777"/>
          </a:xfrm>
          <a:noFill/>
        </p:spPr>
        <p:txBody>
          <a:bodyPr>
            <a:noAutofit/>
          </a:bodyPr>
          <a:lstStyle>
            <a:lvl1pPr marL="0" indent="0" algn="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222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Main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C361-2F5F-6A4F-9A87-5C9C6C0BF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EB4732-F430-D84B-8227-D746C00D7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1717DE-08B7-964D-9598-CEEFE2B81FE1}"/>
              </a:ext>
            </a:extLst>
          </p:cNvPr>
          <p:cNvSpPr>
            <a:spLocks noGrp="1"/>
          </p:cNvSpPr>
          <p:nvPr>
            <p:ph type="dt" sz="half" idx="10"/>
          </p:nvPr>
        </p:nvSpPr>
        <p:spPr/>
        <p:txBody>
          <a:body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41C1EBBD-7B4D-3C44-B29A-A861636A7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D9B19-5D0E-A34A-B2C1-CFFCC5A9E412}"/>
              </a:ext>
            </a:extLst>
          </p:cNvPr>
          <p:cNvSpPr>
            <a:spLocks noGrp="1"/>
          </p:cNvSpPr>
          <p:nvPr>
            <p:ph type="sldNum" sz="quarter" idx="12"/>
          </p:nvPr>
        </p:nvSpPr>
        <p:spPr/>
        <p:txBody>
          <a:bodyPr/>
          <a:lstStyle/>
          <a:p>
            <a:fld id="{AEB32D2D-86F0-0848-82FE-A856BF1C0799}" type="slidenum">
              <a:t>‹#›</a:t>
            </a:fld>
            <a:endParaRPr lang="en-US"/>
          </a:p>
        </p:txBody>
      </p:sp>
    </p:spTree>
    <p:extLst>
      <p:ext uri="{BB962C8B-B14F-4D97-AF65-F5344CB8AC3E}">
        <p14:creationId xmlns:p14="http://schemas.microsoft.com/office/powerpoint/2010/main" val="167163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Mai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A594-8F6A-1443-BFB3-9E21F55DF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A6F94-D3FB-E240-8EC8-50800EC319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D81AC-957E-BE4D-9C1D-6D90AF6C78C6}"/>
              </a:ext>
            </a:extLst>
          </p:cNvPr>
          <p:cNvSpPr>
            <a:spLocks noGrp="1"/>
          </p:cNvSpPr>
          <p:nvPr>
            <p:ph type="dt" sz="half" idx="10"/>
          </p:nvPr>
        </p:nvSpPr>
        <p:spPr/>
        <p:txBody>
          <a:body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67D7D63B-6861-CD4F-B3AD-5ADCB5F2E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386C1-8FED-9042-A52D-177C9D964F9D}"/>
              </a:ext>
            </a:extLst>
          </p:cNvPr>
          <p:cNvSpPr>
            <a:spLocks noGrp="1"/>
          </p:cNvSpPr>
          <p:nvPr>
            <p:ph type="sldNum" sz="quarter" idx="12"/>
          </p:nvPr>
        </p:nvSpPr>
        <p:spPr/>
        <p:txBody>
          <a:bodyPr/>
          <a:lstStyle/>
          <a:p>
            <a:fld id="{AEB32D2D-86F0-0848-82FE-A856BF1C0799}" type="slidenum">
              <a:t>‹#›</a:t>
            </a:fld>
            <a:endParaRPr lang="en-US"/>
          </a:p>
        </p:txBody>
      </p:sp>
    </p:spTree>
    <p:extLst>
      <p:ext uri="{BB962C8B-B14F-4D97-AF65-F5344CB8AC3E}">
        <p14:creationId xmlns:p14="http://schemas.microsoft.com/office/powerpoint/2010/main" val="1759705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Mai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CD47-16AD-784B-B1B8-4AFEC6906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B61D2F-EDC7-8A49-B96B-6A9E0807B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2768D-2809-9B49-930A-65477D262B1C}"/>
              </a:ext>
            </a:extLst>
          </p:cNvPr>
          <p:cNvSpPr>
            <a:spLocks noGrp="1"/>
          </p:cNvSpPr>
          <p:nvPr>
            <p:ph type="dt" sz="half" idx="10"/>
          </p:nvPr>
        </p:nvSpPr>
        <p:spPr/>
        <p:txBody>
          <a:body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380CB29F-7C1D-3949-86FA-DB4ECC63A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3665A-0652-044B-BAE9-FCE3554520C4}"/>
              </a:ext>
            </a:extLst>
          </p:cNvPr>
          <p:cNvSpPr>
            <a:spLocks noGrp="1"/>
          </p:cNvSpPr>
          <p:nvPr>
            <p:ph type="sldNum" sz="quarter" idx="12"/>
          </p:nvPr>
        </p:nvSpPr>
        <p:spPr/>
        <p:txBody>
          <a:bodyPr/>
          <a:lstStyle/>
          <a:p>
            <a:fld id="{AEB32D2D-86F0-0848-82FE-A856BF1C0799}" type="slidenum">
              <a:t>‹#›</a:t>
            </a:fld>
            <a:endParaRPr lang="en-US"/>
          </a:p>
        </p:txBody>
      </p:sp>
    </p:spTree>
    <p:extLst>
      <p:ext uri="{BB962C8B-B14F-4D97-AF65-F5344CB8AC3E}">
        <p14:creationId xmlns:p14="http://schemas.microsoft.com/office/powerpoint/2010/main" val="189674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Picture Placeholder 19"/>
          <p:cNvSpPr>
            <a:spLocks noGrp="1"/>
          </p:cNvSpPr>
          <p:nvPr>
            <p:ph type="pic" sz="quarter" idx="10" hasCustomPrompt="1"/>
          </p:nvPr>
        </p:nvSpPr>
        <p:spPr>
          <a:xfrm>
            <a:off x="0" y="0"/>
            <a:ext cx="4733925" cy="6858000"/>
          </a:xfrm>
        </p:spPr>
        <p:txBody>
          <a:bodyPr>
            <a:normAutofit/>
          </a:bodyPr>
          <a:lstStyle>
            <a:lvl1pPr marL="0" indent="0">
              <a:buNone/>
              <a:defRPr sz="1400">
                <a:solidFill>
                  <a:schemeClr val="tx1"/>
                </a:solidFill>
              </a:defRPr>
            </a:lvl1pPr>
          </a:lstStyle>
          <a:p>
            <a:r>
              <a:rPr lang="en-US" dirty="0"/>
              <a:t>Click </a:t>
            </a:r>
            <a:r>
              <a:rPr lang="en-US"/>
              <a:t>to insert picture</a:t>
            </a:r>
          </a:p>
        </p:txBody>
      </p:sp>
      <p:sp>
        <p:nvSpPr>
          <p:cNvPr id="22" name="Text Placeholder 21"/>
          <p:cNvSpPr>
            <a:spLocks noGrp="1"/>
          </p:cNvSpPr>
          <p:nvPr>
            <p:ph type="body" sz="quarter" idx="11"/>
          </p:nvPr>
        </p:nvSpPr>
        <p:spPr>
          <a:xfrm>
            <a:off x="6486525" y="2389003"/>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3" name="Text Placeholder 21"/>
          <p:cNvSpPr>
            <a:spLocks noGrp="1"/>
          </p:cNvSpPr>
          <p:nvPr>
            <p:ph type="body" sz="quarter" idx="12"/>
          </p:nvPr>
        </p:nvSpPr>
        <p:spPr>
          <a:xfrm>
            <a:off x="6486525" y="3077181"/>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4" name="Text Placeholder 21"/>
          <p:cNvSpPr>
            <a:spLocks noGrp="1"/>
          </p:cNvSpPr>
          <p:nvPr>
            <p:ph type="body" sz="quarter" idx="13"/>
          </p:nvPr>
        </p:nvSpPr>
        <p:spPr>
          <a:xfrm>
            <a:off x="6486525" y="3763574"/>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5" name="Text Placeholder 21"/>
          <p:cNvSpPr>
            <a:spLocks noGrp="1"/>
          </p:cNvSpPr>
          <p:nvPr>
            <p:ph type="body" sz="quarter" idx="14"/>
          </p:nvPr>
        </p:nvSpPr>
        <p:spPr>
          <a:xfrm>
            <a:off x="6486525" y="4451752"/>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6" name="Text Placeholder 21"/>
          <p:cNvSpPr>
            <a:spLocks noGrp="1"/>
          </p:cNvSpPr>
          <p:nvPr>
            <p:ph type="body" sz="quarter" idx="15"/>
          </p:nvPr>
        </p:nvSpPr>
        <p:spPr>
          <a:xfrm>
            <a:off x="6486525" y="5139335"/>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7" name="Text Placeholder 21"/>
          <p:cNvSpPr>
            <a:spLocks noGrp="1"/>
          </p:cNvSpPr>
          <p:nvPr>
            <p:ph type="body" sz="quarter" idx="16"/>
          </p:nvPr>
        </p:nvSpPr>
        <p:spPr>
          <a:xfrm>
            <a:off x="6486525" y="5826918"/>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9" name="Text Placeholder 28"/>
          <p:cNvSpPr>
            <a:spLocks noGrp="1"/>
          </p:cNvSpPr>
          <p:nvPr>
            <p:ph type="body" sz="quarter" idx="17" hasCustomPrompt="1"/>
          </p:nvPr>
        </p:nvSpPr>
        <p:spPr>
          <a:xfrm>
            <a:off x="1190880" y="448322"/>
            <a:ext cx="3114675" cy="1421928"/>
          </a:xfrm>
        </p:spPr>
        <p:txBody>
          <a:bodyPr>
            <a:spAutoFit/>
          </a:bodyPr>
          <a:lstStyle>
            <a:lvl1pPr marL="0" indent="0" algn="r">
              <a:buNone/>
              <a:defRPr sz="4800">
                <a:solidFill>
                  <a:schemeClr val="bg1"/>
                </a:solidFill>
                <a:latin typeface="+mj-lt"/>
              </a:defRPr>
            </a:lvl1pPr>
          </a:lstStyle>
          <a:p>
            <a:pPr lvl="0"/>
            <a:r>
              <a:rPr lang="en-US" dirty="0"/>
              <a:t>Click to edit text</a:t>
            </a:r>
          </a:p>
        </p:txBody>
      </p:sp>
      <p:sp>
        <p:nvSpPr>
          <p:cNvPr id="16" name="Text Placeholder 2"/>
          <p:cNvSpPr txBox="1">
            <a:spLocks/>
          </p:cNvSpPr>
          <p:nvPr userDrawn="1"/>
        </p:nvSpPr>
        <p:spPr>
          <a:xfrm>
            <a:off x="-2963929" y="-1"/>
            <a:ext cx="2791358"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Insert or replace an image inside</a:t>
            </a:r>
            <a:br>
              <a:rPr lang="en-US" sz="1200" dirty="0">
                <a:solidFill>
                  <a:schemeClr val="accent6"/>
                </a:solidFill>
                <a:latin typeface="+mj-lt"/>
              </a:rPr>
            </a:br>
            <a:r>
              <a:rPr lang="en-US" sz="1200" dirty="0">
                <a:solidFill>
                  <a:schemeClr val="accent6"/>
                </a:solidFill>
                <a:latin typeface="+mj-lt"/>
              </a:rPr>
              <a:t>a placeholder:</a:t>
            </a:r>
          </a:p>
          <a:p>
            <a:pPr marL="180975" indent="-180975">
              <a:buClr>
                <a:schemeClr val="accent6"/>
              </a:buClr>
              <a:buFont typeface="+mj-lt"/>
              <a:buAutoNum type="arabicPeriod"/>
              <a:tabLst/>
            </a:pPr>
            <a:r>
              <a:rPr lang="en-US" sz="1200" dirty="0">
                <a:solidFill>
                  <a:schemeClr val="accent6"/>
                </a:solidFill>
              </a:rPr>
              <a:t>Click the image placeholder icon.</a:t>
            </a:r>
          </a:p>
          <a:p>
            <a:pPr marL="180975" indent="-180975">
              <a:buClr>
                <a:schemeClr val="accent6"/>
              </a:buClr>
              <a:buFont typeface="+mj-lt"/>
              <a:buAutoNum type="arabicPeriod"/>
              <a:tabLst/>
            </a:pPr>
            <a:r>
              <a:rPr lang="en-US" sz="1200" dirty="0">
                <a:solidFill>
                  <a:schemeClr val="accent6"/>
                </a:solidFill>
              </a:rPr>
              <a:t>Navigate to the new image.</a:t>
            </a:r>
          </a:p>
          <a:p>
            <a:pPr marL="180975" indent="-180975">
              <a:buClr>
                <a:schemeClr val="accent6"/>
              </a:buClr>
              <a:buFont typeface="+mj-lt"/>
              <a:buAutoNum type="arabicPeriod"/>
              <a:tabLst/>
            </a:pPr>
            <a:r>
              <a:rPr lang="en-US" sz="1200" dirty="0">
                <a:solidFill>
                  <a:schemeClr val="accent6"/>
                </a:solidFill>
              </a:rPr>
              <a:t>Select the new image.</a:t>
            </a:r>
            <a:r>
              <a:rPr lang="en-US" sz="1200" baseline="0" dirty="0">
                <a:solidFill>
                  <a:schemeClr val="accent6"/>
                </a:solidFill>
              </a:rPr>
              <a:t> </a:t>
            </a:r>
            <a:r>
              <a:rPr lang="en-US" sz="1200" dirty="0">
                <a:solidFill>
                  <a:schemeClr val="accent6"/>
                </a:solidFill>
              </a:rPr>
              <a:t>It will fill the placeholder and be cropped to the dimensions of the placeholder. </a:t>
            </a:r>
          </a:p>
          <a:p>
            <a:pPr marL="180975" indent="-180975">
              <a:buClr>
                <a:schemeClr val="accent6"/>
              </a:buClr>
              <a:buFont typeface="+mj-lt"/>
              <a:buAutoNum type="arabicPeriod"/>
              <a:tabLst/>
            </a:pPr>
            <a:r>
              <a:rPr lang="en-US" sz="1200" dirty="0">
                <a:solidFill>
                  <a:schemeClr val="accent6"/>
                </a:solidFill>
              </a:rPr>
              <a:t>Adjust using </a:t>
            </a:r>
            <a:r>
              <a:rPr lang="en-US" sz="1200" dirty="0">
                <a:solidFill>
                  <a:schemeClr val="accent6"/>
                </a:solidFill>
                <a:latin typeface="+mj-lt"/>
              </a:rPr>
              <a:t>crop</a:t>
            </a:r>
            <a:r>
              <a:rPr lang="en-US" sz="1200" dirty="0">
                <a:solidFill>
                  <a:schemeClr val="accent6"/>
                </a:solidFill>
              </a:rPr>
              <a:t>. Resize your image inside the placeholder</a:t>
            </a:r>
            <a:r>
              <a:rPr lang="en-US" sz="1200" baseline="0" dirty="0">
                <a:solidFill>
                  <a:schemeClr val="accent6"/>
                </a:solidFill>
              </a:rPr>
              <a:t>:</a:t>
            </a:r>
          </a:p>
          <a:p>
            <a:pPr marL="361950" marR="0" lvl="1" indent="-180975" algn="l" defTabSz="914400" rtl="0" eaLnBrk="1" fontAlgn="auto" latinLnBrk="0" hangingPunct="1">
              <a:lnSpc>
                <a:spcPct val="90000"/>
              </a:lnSpc>
              <a:spcBef>
                <a:spcPts val="1000"/>
              </a:spcBef>
              <a:spcAft>
                <a:spcPts val="0"/>
              </a:spcAft>
              <a:buClr>
                <a:schemeClr val="accent6"/>
              </a:buClr>
              <a:buSzTx/>
              <a:buFont typeface="Arial" charset="0"/>
              <a:buChar char="•"/>
              <a:tabLst/>
              <a:defRPr/>
            </a:pPr>
            <a:r>
              <a:rPr lang="en-US" sz="1200" dirty="0">
                <a:solidFill>
                  <a:schemeClr val="accent6"/>
                </a:solidFill>
              </a:rPr>
              <a:t>To resize,</a:t>
            </a:r>
            <a:r>
              <a:rPr lang="en-US" sz="1200" baseline="0" dirty="0">
                <a:solidFill>
                  <a:schemeClr val="accent6"/>
                </a:solidFill>
              </a:rPr>
              <a:t> h</a:t>
            </a:r>
            <a:r>
              <a:rPr lang="en-US" sz="1200" dirty="0">
                <a:solidFill>
                  <a:schemeClr val="accent6"/>
                </a:solidFill>
              </a:rPr>
              <a:t>old the </a:t>
            </a:r>
            <a:r>
              <a:rPr lang="en-US" sz="1200" dirty="0">
                <a:solidFill>
                  <a:schemeClr val="accent6"/>
                </a:solidFill>
                <a:latin typeface="+mj-lt"/>
              </a:rPr>
              <a:t>Shift</a:t>
            </a:r>
            <a:r>
              <a:rPr lang="en-US" sz="1200" dirty="0">
                <a:solidFill>
                  <a:schemeClr val="accent6"/>
                </a:solidFill>
              </a:rPr>
              <a:t> key to keep the proportions of the image.</a:t>
            </a:r>
          </a:p>
        </p:txBody>
      </p:sp>
      <p:sp>
        <p:nvSpPr>
          <p:cNvPr id="11" name="Text Placeholder 10"/>
          <p:cNvSpPr>
            <a:spLocks noGrp="1"/>
          </p:cNvSpPr>
          <p:nvPr>
            <p:ph type="body" sz="quarter" idx="18" hasCustomPrompt="1"/>
          </p:nvPr>
        </p:nvSpPr>
        <p:spPr>
          <a:xfrm>
            <a:off x="5795010" y="2432659"/>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2" name="Text Placeholder 10"/>
          <p:cNvSpPr>
            <a:spLocks noGrp="1"/>
          </p:cNvSpPr>
          <p:nvPr>
            <p:ph type="body" sz="quarter" idx="19" hasCustomPrompt="1"/>
          </p:nvPr>
        </p:nvSpPr>
        <p:spPr>
          <a:xfrm>
            <a:off x="5795010" y="3120837"/>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3" name="Text Placeholder 10"/>
          <p:cNvSpPr>
            <a:spLocks noGrp="1"/>
          </p:cNvSpPr>
          <p:nvPr>
            <p:ph type="body" sz="quarter" idx="20" hasCustomPrompt="1"/>
          </p:nvPr>
        </p:nvSpPr>
        <p:spPr>
          <a:xfrm>
            <a:off x="5795010" y="3807230"/>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4" name="Text Placeholder 10"/>
          <p:cNvSpPr>
            <a:spLocks noGrp="1"/>
          </p:cNvSpPr>
          <p:nvPr>
            <p:ph type="body" sz="quarter" idx="21" hasCustomPrompt="1"/>
          </p:nvPr>
        </p:nvSpPr>
        <p:spPr>
          <a:xfrm>
            <a:off x="5795010" y="4495408"/>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5" name="Text Placeholder 10"/>
          <p:cNvSpPr>
            <a:spLocks noGrp="1"/>
          </p:cNvSpPr>
          <p:nvPr>
            <p:ph type="body" sz="quarter" idx="22" hasCustomPrompt="1"/>
          </p:nvPr>
        </p:nvSpPr>
        <p:spPr>
          <a:xfrm>
            <a:off x="5795010" y="5183586"/>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6" name="Text Placeholder 10"/>
          <p:cNvSpPr>
            <a:spLocks noGrp="1"/>
          </p:cNvSpPr>
          <p:nvPr>
            <p:ph type="body" sz="quarter" idx="23" hasCustomPrompt="1"/>
          </p:nvPr>
        </p:nvSpPr>
        <p:spPr>
          <a:xfrm>
            <a:off x="5795010" y="5870574"/>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Tree>
    <p:extLst>
      <p:ext uri="{BB962C8B-B14F-4D97-AF65-F5344CB8AC3E}">
        <p14:creationId xmlns:p14="http://schemas.microsoft.com/office/powerpoint/2010/main" val="4024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04" userDrawn="1">
          <p15:clr>
            <a:srgbClr val="FBAE40"/>
          </p15:clr>
        </p15:guide>
        <p15:guide id="2" pos="7176" userDrawn="1">
          <p15:clr>
            <a:srgbClr val="FBAE40"/>
          </p15:clr>
        </p15:guide>
        <p15:guide id="3" pos="3576" userDrawn="1">
          <p15:clr>
            <a:srgbClr val="FBAE40"/>
          </p15:clr>
        </p15:guide>
        <p15:guide id="4" pos="4104" userDrawn="1">
          <p15:clr>
            <a:srgbClr val="FBAE40"/>
          </p15:clr>
        </p15:guide>
        <p15:guide id="5" pos="1032" userDrawn="1">
          <p15:clr>
            <a:srgbClr val="FBAE40"/>
          </p15:clr>
        </p15:guide>
        <p15:guide id="6" pos="1536" userDrawn="1">
          <p15:clr>
            <a:srgbClr val="FBAE40"/>
          </p15:clr>
        </p15:guide>
        <p15:guide id="7" pos="2040" userDrawn="1">
          <p15:clr>
            <a:srgbClr val="FBAE40"/>
          </p15:clr>
        </p15:guide>
        <p15:guide id="8" pos="2568" userDrawn="1">
          <p15:clr>
            <a:srgbClr val="FBAE40"/>
          </p15:clr>
        </p15:guide>
        <p15:guide id="9" pos="3072" userDrawn="1">
          <p15:clr>
            <a:srgbClr val="FBAE40"/>
          </p15:clr>
        </p15:guide>
        <p15:guide id="10" pos="4608" userDrawn="1">
          <p15:clr>
            <a:srgbClr val="FBAE40"/>
          </p15:clr>
        </p15:guide>
        <p15:guide id="11" pos="5112" userDrawn="1">
          <p15:clr>
            <a:srgbClr val="FBAE40"/>
          </p15:clr>
        </p15:guide>
        <p15:guide id="12" pos="5640" userDrawn="1">
          <p15:clr>
            <a:srgbClr val="FBAE40"/>
          </p15:clr>
        </p15:guide>
        <p15:guide id="13" pos="6144" userDrawn="1">
          <p15:clr>
            <a:srgbClr val="FBAE40"/>
          </p15:clr>
        </p15:guide>
        <p15:guide id="14" pos="6648" userDrawn="1">
          <p15:clr>
            <a:srgbClr val="FBAE40"/>
          </p15:clr>
        </p15:guide>
        <p15:guide id="15" orient="horz" pos="504" userDrawn="1">
          <p15:clr>
            <a:srgbClr val="FBAE40"/>
          </p15:clr>
        </p15:guide>
        <p15:guide id="16" orient="horz" pos="1032" userDrawn="1">
          <p15:clr>
            <a:srgbClr val="FBAE40"/>
          </p15:clr>
        </p15:guide>
        <p15:guide id="17" orient="horz" pos="1536" userDrawn="1">
          <p15:clr>
            <a:srgbClr val="FBAE40"/>
          </p15:clr>
        </p15:guide>
        <p15:guide id="18" orient="horz" pos="2040" userDrawn="1">
          <p15:clr>
            <a:srgbClr val="FBAE40"/>
          </p15:clr>
        </p15:guide>
        <p15:guide id="19" orient="horz" pos="2568" userDrawn="1">
          <p15:clr>
            <a:srgbClr val="FBAE40"/>
          </p15:clr>
        </p15:guide>
        <p15:guide id="20" orient="horz" pos="3072" userDrawn="1">
          <p15:clr>
            <a:srgbClr val="FBAE40"/>
          </p15:clr>
        </p15:guide>
        <p15:guide id="21" orient="horz" pos="3576" userDrawn="1">
          <p15:clr>
            <a:srgbClr val="FBAE40"/>
          </p15:clr>
        </p15:guide>
        <p15:guide id="22" orient="horz" pos="4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_2">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1365" y="655326"/>
            <a:ext cx="11325206" cy="5545316"/>
          </a:xfrm>
          <a:prstGeom prst="rect">
            <a:avLst/>
          </a:prstGeom>
        </p:spPr>
      </p:pic>
      <p:sp>
        <p:nvSpPr>
          <p:cNvPr id="5" name="TextBox 4">
            <a:extLst>
              <a:ext uri="{FF2B5EF4-FFF2-40B4-BE49-F238E27FC236}">
                <a16:creationId xmlns:a16="http://schemas.microsoft.com/office/drawing/2014/main" id="{1CE05FD1-268B-4556-B0CA-F34BDF5D5199}"/>
              </a:ext>
            </a:extLst>
          </p:cNvPr>
          <p:cNvSpPr txBox="1"/>
          <p:nvPr userDrawn="1"/>
        </p:nvSpPr>
        <p:spPr>
          <a:xfrm>
            <a:off x="6618662" y="908275"/>
            <a:ext cx="4869352" cy="1270685"/>
          </a:xfrm>
          <a:prstGeom prst="rect">
            <a:avLst/>
          </a:prstGeom>
          <a:noFill/>
        </p:spPr>
        <p:txBody>
          <a:bodyPr wrap="square" lIns="0" tIns="0" rIns="0" bIns="0" rtlCol="0">
            <a:noAutofit/>
          </a:bodyPr>
          <a:lstStyle/>
          <a:p>
            <a:pPr>
              <a:lnSpc>
                <a:spcPts val="7560"/>
              </a:lnSpc>
            </a:pPr>
            <a:r>
              <a:rPr lang="en-US" sz="7200" dirty="0">
                <a:solidFill>
                  <a:schemeClr val="bg1"/>
                </a:solidFill>
                <a:latin typeface="+mj-lt"/>
              </a:rPr>
              <a:t>Thank you!</a:t>
            </a:r>
          </a:p>
        </p:txBody>
      </p:sp>
      <p:sp>
        <p:nvSpPr>
          <p:cNvPr id="8" name="Title 1"/>
          <p:cNvSpPr>
            <a:spLocks noGrp="1"/>
          </p:cNvSpPr>
          <p:nvPr>
            <p:ph type="title" hasCustomPrompt="1"/>
          </p:nvPr>
        </p:nvSpPr>
        <p:spPr>
          <a:xfrm>
            <a:off x="6618662" y="2038889"/>
            <a:ext cx="4869352" cy="997196"/>
          </a:xfrm>
        </p:spPr>
        <p:txBody>
          <a:bodyPr lIns="0" tIns="0" rIns="0" bIns="0"/>
          <a:lstStyle>
            <a:lvl1pPr algn="l">
              <a:lnSpc>
                <a:spcPct val="120000"/>
              </a:lnSpc>
              <a:defRPr sz="1800" baseline="0">
                <a:solidFill>
                  <a:schemeClr val="bg1"/>
                </a:solidFill>
              </a:defRPr>
            </a:lvl1pPr>
          </a:lstStyle>
          <a:p>
            <a:r>
              <a:rPr lang="en-US" dirty="0"/>
              <a:t>Contact information</a:t>
            </a:r>
            <a:br>
              <a:rPr lang="en-US" dirty="0"/>
            </a:br>
            <a:r>
              <a:rPr lang="en-US" dirty="0"/>
              <a:t>Here Name, Title</a:t>
            </a:r>
            <a:br>
              <a:rPr lang="en-US" dirty="0"/>
            </a:br>
            <a:r>
              <a:rPr lang="en-US" dirty="0" err="1"/>
              <a:t>contact@nuxeo.com</a:t>
            </a:r>
            <a:endParaRPr lang="en-US" dirty="0"/>
          </a:p>
        </p:txBody>
      </p:sp>
    </p:spTree>
    <p:extLst>
      <p:ext uri="{BB962C8B-B14F-4D97-AF65-F5344CB8AC3E}">
        <p14:creationId xmlns:p14="http://schemas.microsoft.com/office/powerpoint/2010/main" val="4495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big top with bg image">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2192000" cy="6858000"/>
          </a:xfrm>
          <a:prstGeom prst="rect">
            <a:avLst/>
          </a:prstGeom>
        </p:spPr>
        <p:txBody>
          <a:bodyPr/>
          <a:lstStyle>
            <a:lvl1pPr marL="0" indent="0">
              <a:buNone/>
              <a:defRPr>
                <a:noFill/>
              </a:defRPr>
            </a:lvl1pPr>
          </a:lstStyle>
          <a:p>
            <a:endParaRPr lang="en-US" dirty="0"/>
          </a:p>
        </p:txBody>
      </p:sp>
      <p:sp>
        <p:nvSpPr>
          <p:cNvPr id="2" name="Title 1">
            <a:extLst>
              <a:ext uri="{FF2B5EF4-FFF2-40B4-BE49-F238E27FC236}">
                <a16:creationId xmlns:a16="http://schemas.microsoft.com/office/drawing/2014/main" id="{C612582F-4456-4A64-B99C-E424E3F9C39F}"/>
              </a:ext>
            </a:extLst>
          </p:cNvPr>
          <p:cNvSpPr>
            <a:spLocks noGrp="1"/>
          </p:cNvSpPr>
          <p:nvPr>
            <p:ph type="title"/>
          </p:nvPr>
        </p:nvSpPr>
        <p:spPr>
          <a:xfrm>
            <a:off x="553022" y="870246"/>
            <a:ext cx="10994517" cy="2308324"/>
          </a:xfrm>
        </p:spPr>
        <p:txBody>
          <a:bodyPr anchor="t" anchorCtr="0"/>
          <a:lstStyle>
            <a:lvl1pPr algn="l">
              <a:defRPr sz="8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1593175138"/>
      </p:ext>
    </p:extLst>
  </p:cSld>
  <p:clrMapOvr>
    <a:masterClrMapping/>
  </p:clrMapOvr>
  <mc:AlternateContent xmlns:mc="http://schemas.openxmlformats.org/markup-compatibility/2006" xmlns:p14="http://schemas.microsoft.com/office/powerpoint/2010/main">
    <mc:Choice Requires="p14">
      <p:transition spd="slow" p14:dur="5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32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ptop &amp; Mobile App">
  <p:cSld name="Laptop &amp; Mobile App">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561600" y="399600"/>
            <a:ext cx="5425435" cy="823302"/>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8"/>
          <p:cNvSpPr txBox="1">
            <a:spLocks noGrp="1"/>
          </p:cNvSpPr>
          <p:nvPr>
            <p:ph type="body" idx="1"/>
          </p:nvPr>
        </p:nvSpPr>
        <p:spPr>
          <a:xfrm>
            <a:off x="5795010" y="754380"/>
            <a:ext cx="6396990" cy="5257800"/>
          </a:xfrm>
          <a:prstGeom prst="rect">
            <a:avLst/>
          </a:prstGeom>
          <a:blipFill rotWithShape="1">
            <a:blip r:embed="rId2"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8"/>
          <p:cNvSpPr>
            <a:spLocks noGrp="1"/>
          </p:cNvSpPr>
          <p:nvPr>
            <p:ph type="pic" idx="2"/>
          </p:nvPr>
        </p:nvSpPr>
        <p:spPr>
          <a:xfrm>
            <a:off x="7195141" y="1430609"/>
            <a:ext cx="4996859" cy="3774804"/>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28"/>
          <p:cNvSpPr txBox="1">
            <a:spLocks noGrp="1"/>
          </p:cNvSpPr>
          <p:nvPr>
            <p:ph type="body" idx="3"/>
          </p:nvPr>
        </p:nvSpPr>
        <p:spPr>
          <a:xfrm>
            <a:off x="5987035" y="1565352"/>
            <a:ext cx="2836925" cy="4914481"/>
          </a:xfrm>
          <a:prstGeom prst="rect">
            <a:avLst/>
          </a:prstGeom>
          <a:blipFill rotWithShape="1">
            <a:blip r:embed="rId3"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8"/>
          <p:cNvSpPr>
            <a:spLocks noGrp="1"/>
          </p:cNvSpPr>
          <p:nvPr>
            <p:ph type="pic" idx="4"/>
          </p:nvPr>
        </p:nvSpPr>
        <p:spPr>
          <a:xfrm>
            <a:off x="6511031" y="2508907"/>
            <a:ext cx="1792800" cy="3052800"/>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53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ubtitle"/>
          <p:cNvSpPr>
            <a:spLocks noGrp="1"/>
          </p:cNvSpPr>
          <p:nvPr>
            <p:ph type="body" sz="quarter" idx="12" hasCustomPrompt="1"/>
          </p:nvPr>
        </p:nvSpPr>
        <p:spPr>
          <a:xfrm>
            <a:off x="547831" y="1162351"/>
            <a:ext cx="11001375" cy="387670"/>
          </a:xfrm>
          <a:prstGeom prst="rect">
            <a:avLst/>
          </a:prstGeom>
        </p:spPr>
        <p:txBody>
          <a:bodyPr>
            <a:spAutoFit/>
          </a:bodyPr>
          <a:lstStyle>
            <a:lvl1pPr marL="0" indent="0">
              <a:buNone/>
              <a:defRPr sz="1751">
                <a:solidFill>
                  <a:schemeClr val="accent1"/>
                </a:solidFill>
                <a:latin typeface="+mj-lt"/>
              </a:defRPr>
            </a:lvl1pPr>
          </a:lstStyle>
          <a:p>
            <a:pPr lvl="0"/>
            <a:r>
              <a:rPr lang="en-US"/>
              <a:t>Subtitle goes here</a:t>
            </a:r>
          </a:p>
        </p:txBody>
      </p:sp>
    </p:spTree>
    <p:extLst>
      <p:ext uri="{BB962C8B-B14F-4D97-AF65-F5344CB8AC3E}">
        <p14:creationId xmlns:p14="http://schemas.microsoft.com/office/powerpoint/2010/main" val="424183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right &amp; half background img lef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5840776" cy="6858000"/>
          </a:xfrm>
          <a:prstGeom prst="rect">
            <a:avLst/>
          </a:prstGeom>
          <a:solidFill>
            <a:schemeClr val="accent4"/>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7E2AA919-7F21-461A-8685-4802500911F0}"/>
              </a:ext>
            </a:extLst>
          </p:cNvPr>
          <p:cNvSpPr>
            <a:spLocks noGrp="1"/>
          </p:cNvSpPr>
          <p:nvPr>
            <p:ph type="title"/>
          </p:nvPr>
        </p:nvSpPr>
        <p:spPr>
          <a:xfrm>
            <a:off x="6351314" y="468000"/>
            <a:ext cx="5398726" cy="1408078"/>
          </a:xfrm>
        </p:spPr>
        <p:txBody>
          <a:bodyPr/>
          <a:lstStyle>
            <a:lvl1pPr>
              <a:lnSpc>
                <a:spcPct val="90000"/>
              </a:lnSpc>
              <a:defRPr/>
            </a:lvl1pPr>
          </a:lstStyle>
          <a:p>
            <a:r>
              <a:rPr lang="en-US"/>
              <a:t>Click to edit Master title style</a:t>
            </a:r>
          </a:p>
        </p:txBody>
      </p:sp>
    </p:spTree>
    <p:extLst>
      <p:ext uri="{BB962C8B-B14F-4D97-AF65-F5344CB8AC3E}">
        <p14:creationId xmlns:p14="http://schemas.microsoft.com/office/powerpoint/2010/main" val="18843239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F92B-5CEC-4344-A290-9968569E8B52}"/>
              </a:ext>
            </a:extLst>
          </p:cNvPr>
          <p:cNvSpPr>
            <a:spLocks noGrp="1"/>
          </p:cNvSpPr>
          <p:nvPr>
            <p:ph type="title"/>
          </p:nvPr>
        </p:nvSpPr>
        <p:spPr>
          <a:xfrm>
            <a:off x="838200" y="365125"/>
            <a:ext cx="10515600" cy="757130"/>
          </a:xfrm>
          <a:prstGeom prst="rect">
            <a:avLst/>
          </a:prstGeom>
        </p:spPr>
        <p:txBody>
          <a:bodyPr vert="horz" lIns="91440" tIns="45720" rIns="91440" bIns="457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46E52558-B3B8-4F6A-92FF-A4674DAF7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txBox="1">
            <a:spLocks/>
          </p:cNvSpPr>
          <p:nvPr userDrawn="1"/>
        </p:nvSpPr>
        <p:spPr>
          <a:xfrm>
            <a:off x="12344256" y="3784300"/>
            <a:ext cx="2358221"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Slide number note:</a:t>
            </a:r>
          </a:p>
          <a:p>
            <a:r>
              <a:rPr lang="en-US" sz="1200" dirty="0">
                <a:solidFill>
                  <a:schemeClr val="accent6"/>
                </a:solidFill>
              </a:rPr>
              <a:t>Numbers are set to automatically change whenever</a:t>
            </a:r>
            <a:r>
              <a:rPr lang="en-US" sz="1200" baseline="0" dirty="0">
                <a:solidFill>
                  <a:schemeClr val="accent6"/>
                </a:solidFill>
              </a:rPr>
              <a:t> you create a new slide. </a:t>
            </a:r>
            <a:r>
              <a:rPr lang="en-US" sz="1200" baseline="0" dirty="0">
                <a:solidFill>
                  <a:schemeClr val="accent6"/>
                </a:solidFill>
                <a:latin typeface="+mj-lt"/>
              </a:rPr>
              <a:t>Avoid changing numbers manually.</a:t>
            </a:r>
            <a:endParaRPr lang="en-US" sz="1200" baseline="0" dirty="0">
              <a:solidFill>
                <a:schemeClr val="accent6"/>
              </a:solidFill>
              <a:latin typeface="+mn-lt"/>
            </a:endParaRPr>
          </a:p>
          <a:p>
            <a:r>
              <a:rPr lang="en-US" sz="1200" baseline="0" dirty="0">
                <a:solidFill>
                  <a:schemeClr val="accent6"/>
                </a:solidFill>
              </a:rPr>
              <a:t>If you do and need to reset the number correctly follow the instructions:</a:t>
            </a:r>
          </a:p>
          <a:p>
            <a:pPr marL="228600" indent="-228600">
              <a:buClr>
                <a:schemeClr val="accent6"/>
              </a:buClr>
              <a:buFont typeface="+mj-lt"/>
              <a:buAutoNum type="arabicPeriod"/>
            </a:pPr>
            <a:r>
              <a:rPr lang="en-US" sz="1200" baseline="0" dirty="0">
                <a:solidFill>
                  <a:schemeClr val="accent6"/>
                </a:solidFill>
              </a:rPr>
              <a:t>Delete the slide number box completely.</a:t>
            </a:r>
          </a:p>
          <a:p>
            <a:pPr marL="228600" indent="-228600">
              <a:buClr>
                <a:schemeClr val="accent6"/>
              </a:buClr>
              <a:buFont typeface="+mj-lt"/>
              <a:buAutoNum type="arabicPeriod"/>
            </a:pPr>
            <a:r>
              <a:rPr lang="en-US" sz="1200" baseline="0" dirty="0">
                <a:solidFill>
                  <a:schemeClr val="accent6"/>
                </a:solidFill>
              </a:rPr>
              <a:t>Go to </a:t>
            </a:r>
            <a:r>
              <a:rPr lang="en-US" sz="1200" baseline="0" dirty="0">
                <a:solidFill>
                  <a:schemeClr val="accent6"/>
                </a:solidFill>
                <a:latin typeface="+mj-lt"/>
              </a:rPr>
              <a:t>Insert</a:t>
            </a:r>
            <a:r>
              <a:rPr lang="en-US" sz="1200" baseline="0" dirty="0">
                <a:solidFill>
                  <a:schemeClr val="accent6"/>
                </a:solidFill>
              </a:rPr>
              <a:t> tab and select </a:t>
            </a:r>
            <a:r>
              <a:rPr lang="en-US" sz="1200" baseline="0" dirty="0">
                <a:solidFill>
                  <a:schemeClr val="accent6"/>
                </a:solidFill>
                <a:latin typeface="+mj-lt"/>
              </a:rPr>
              <a:t>Slide Number.</a:t>
            </a:r>
            <a:endParaRPr lang="en-US" sz="1200" baseline="0" dirty="0">
              <a:solidFill>
                <a:schemeClr val="accent6"/>
              </a:solidFill>
              <a:latin typeface="+mn-lt"/>
            </a:endParaRPr>
          </a:p>
          <a:p>
            <a:pPr marL="228600" indent="-228600">
              <a:buClr>
                <a:schemeClr val="accent6"/>
              </a:buClr>
              <a:buFont typeface="+mj-lt"/>
              <a:buAutoNum type="arabicPeriod"/>
            </a:pPr>
            <a:r>
              <a:rPr lang="en-US" sz="1200" baseline="0" dirty="0">
                <a:solidFill>
                  <a:schemeClr val="accent6"/>
                </a:solidFill>
                <a:latin typeface="+mn-lt"/>
              </a:rPr>
              <a:t>Select</a:t>
            </a:r>
            <a:r>
              <a:rPr lang="en-US" sz="1200" baseline="0" dirty="0">
                <a:solidFill>
                  <a:schemeClr val="accent6"/>
                </a:solidFill>
                <a:latin typeface="+mj-lt"/>
              </a:rPr>
              <a:t> Slide Number </a:t>
            </a:r>
            <a:r>
              <a:rPr lang="en-US" sz="1200" baseline="0" dirty="0">
                <a:solidFill>
                  <a:schemeClr val="accent6"/>
                </a:solidFill>
                <a:latin typeface="+mn-lt"/>
              </a:rPr>
              <a:t>and click </a:t>
            </a:r>
            <a:r>
              <a:rPr lang="en-US" sz="1200" baseline="0" dirty="0">
                <a:solidFill>
                  <a:schemeClr val="accent6"/>
                </a:solidFill>
                <a:latin typeface="+mj-lt"/>
              </a:rPr>
              <a:t>Apply.</a:t>
            </a:r>
            <a:endParaRPr lang="en-US" sz="1200" dirty="0">
              <a:solidFill>
                <a:schemeClr val="accent6"/>
              </a:solidFill>
              <a:latin typeface="+mj-lt"/>
            </a:endParaRPr>
          </a:p>
        </p:txBody>
      </p:sp>
    </p:spTree>
    <p:extLst>
      <p:ext uri="{BB962C8B-B14F-4D97-AF65-F5344CB8AC3E}">
        <p14:creationId xmlns:p14="http://schemas.microsoft.com/office/powerpoint/2010/main" val="1170823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5" r:id="rId3"/>
    <p:sldLayoutId id="2147483674" r:id="rId4"/>
    <p:sldLayoutId id="2147483682" r:id="rId5"/>
    <p:sldLayoutId id="2147483684" r:id="rId6"/>
    <p:sldLayoutId id="2147483685" r:id="rId7"/>
    <p:sldLayoutId id="2147483686" r:id="rId8"/>
    <p:sldLayoutId id="2147483689" r:id="rId9"/>
  </p:sldLayoutIdLst>
  <p:hf hdr="0" ftr="0" dt="0"/>
  <p:txStyles>
    <p:title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3B6F1C-092F-124F-9C4E-72C80BD84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214110-75E9-E243-ACB2-6C1164C82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22A76-7321-5B4E-AC0B-A2C8B2795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BAFC-87A2-A946-8C8E-7B9A161A94C5}" type="datetimeFigureOut">
              <a:t>2/14/20</a:t>
            </a:fld>
            <a:endParaRPr lang="en-US"/>
          </a:p>
        </p:txBody>
      </p:sp>
      <p:sp>
        <p:nvSpPr>
          <p:cNvPr id="5" name="Footer Placeholder 4">
            <a:extLst>
              <a:ext uri="{FF2B5EF4-FFF2-40B4-BE49-F238E27FC236}">
                <a16:creationId xmlns:a16="http://schemas.microsoft.com/office/drawing/2014/main" id="{F0DF3A21-44E7-D642-865F-F3D7F4586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BE338-E317-7242-B7E7-3E0BAEC9B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32D2D-86F0-0848-82FE-A856BF1C0799}" type="slidenum">
              <a:t>‹#›</a:t>
            </a:fld>
            <a:endParaRPr lang="en-US"/>
          </a:p>
        </p:txBody>
      </p:sp>
    </p:spTree>
    <p:extLst>
      <p:ext uri="{BB962C8B-B14F-4D97-AF65-F5344CB8AC3E}">
        <p14:creationId xmlns:p14="http://schemas.microsoft.com/office/powerpoint/2010/main" val="26412173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567" y="572870"/>
            <a:ext cx="4983955" cy="923330"/>
          </a:xfrm>
        </p:spPr>
        <p:txBody>
          <a:bodyPr/>
          <a:lstStyle/>
          <a:p>
            <a:r>
              <a:rPr lang="en-US"/>
              <a:t>Cloud-Native</a:t>
            </a:r>
            <a:endParaRPr lang="en-US" dirty="0"/>
          </a:p>
        </p:txBody>
      </p:sp>
      <p:sp>
        <p:nvSpPr>
          <p:cNvPr id="9" name="Subtitle 8"/>
          <p:cNvSpPr>
            <a:spLocks noGrp="1"/>
          </p:cNvSpPr>
          <p:nvPr>
            <p:ph type="subTitle" idx="1"/>
          </p:nvPr>
        </p:nvSpPr>
        <p:spPr>
          <a:xfrm>
            <a:off x="7411453" y="6228788"/>
            <a:ext cx="4258069" cy="307777"/>
          </a:xfrm>
        </p:spPr>
        <p:txBody>
          <a:bodyPr/>
          <a:lstStyle/>
          <a:p>
            <a:r>
              <a:rPr lang="en-US" sz="1400" dirty="0">
                <a:latin typeface="+mn-lt"/>
              </a:rPr>
              <a:t>Thibaud Arguillere</a:t>
            </a:r>
          </a:p>
        </p:txBody>
      </p:sp>
      <p:sp>
        <p:nvSpPr>
          <p:cNvPr id="4" name="Subtitle 8"/>
          <p:cNvSpPr txBox="1">
            <a:spLocks/>
          </p:cNvSpPr>
          <p:nvPr/>
        </p:nvSpPr>
        <p:spPr>
          <a:xfrm>
            <a:off x="7411453" y="4509036"/>
            <a:ext cx="4258069" cy="1421864"/>
          </a:xfrm>
          <a:prstGeom prst="rect">
            <a:avLst/>
          </a:prstGeom>
          <a:noFill/>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1"/>
              </a:buClr>
              <a:buFont typeface="Wingdings" charset="2"/>
              <a:buNone/>
              <a:defRPr sz="2000" kern="1200">
                <a:solidFill>
                  <a:schemeClr val="bg1"/>
                </a:solidFill>
                <a:latin typeface="+mj-lt"/>
                <a:ea typeface="+mn-ea"/>
                <a:cs typeface="+mn-cs"/>
              </a:defRPr>
            </a:lvl1pPr>
            <a:lvl2pPr marL="457200" indent="0" algn="ctr" defTabSz="914400" rtl="0" eaLnBrk="1" latinLnBrk="0" hangingPunct="1">
              <a:lnSpc>
                <a:spcPct val="90000"/>
              </a:lnSpc>
              <a:spcBef>
                <a:spcPts val="500"/>
              </a:spcBef>
              <a:buClr>
                <a:schemeClr val="accent1"/>
              </a:buClr>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000" dirty="0"/>
              <a:t>Nuxeo Overview</a:t>
            </a:r>
          </a:p>
          <a:p>
            <a:r>
              <a:rPr lang="en-US" dirty="0"/>
              <a:t>February 4th,  2020</a:t>
            </a:r>
          </a:p>
        </p:txBody>
      </p:sp>
      <p:sp>
        <p:nvSpPr>
          <p:cNvPr id="5" name="Title 1"/>
          <p:cNvSpPr txBox="1">
            <a:spLocks/>
          </p:cNvSpPr>
          <p:nvPr/>
        </p:nvSpPr>
        <p:spPr>
          <a:xfrm>
            <a:off x="7625046" y="1458191"/>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C</a:t>
            </a:r>
            <a:r>
              <a:rPr lang="en-US"/>
              <a:t>ontent</a:t>
            </a:r>
            <a:endParaRPr lang="en-US" dirty="0"/>
          </a:p>
        </p:txBody>
      </p:sp>
      <p:sp>
        <p:nvSpPr>
          <p:cNvPr id="6" name="Title 1"/>
          <p:cNvSpPr txBox="1">
            <a:spLocks/>
          </p:cNvSpPr>
          <p:nvPr/>
        </p:nvSpPr>
        <p:spPr>
          <a:xfrm>
            <a:off x="7625046" y="234351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S</a:t>
            </a:r>
            <a:r>
              <a:rPr lang="en-US"/>
              <a:t>ervices</a:t>
            </a:r>
            <a:endParaRPr lang="en-US" dirty="0"/>
          </a:p>
        </p:txBody>
      </p:sp>
      <p:sp>
        <p:nvSpPr>
          <p:cNvPr id="7" name="Title 1"/>
          <p:cNvSpPr txBox="1">
            <a:spLocks/>
          </p:cNvSpPr>
          <p:nvPr/>
        </p:nvSpPr>
        <p:spPr>
          <a:xfrm>
            <a:off x="7625046" y="322883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P</a:t>
            </a:r>
            <a:r>
              <a:rPr lang="en-US"/>
              <a:t>latform</a:t>
            </a:r>
            <a:endParaRPr lang="en-US" dirty="0"/>
          </a:p>
        </p:txBody>
      </p:sp>
    </p:spTree>
    <p:extLst>
      <p:ext uri="{BB962C8B-B14F-4D97-AF65-F5344CB8AC3E}">
        <p14:creationId xmlns:p14="http://schemas.microsoft.com/office/powerpoint/2010/main" val="70620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79281-399D-4949-92C3-6F3CDBF61E9C}"/>
              </a:ext>
            </a:extLst>
          </p:cNvPr>
          <p:cNvSpPr>
            <a:spLocks noGrp="1"/>
          </p:cNvSpPr>
          <p:nvPr>
            <p:ph type="title"/>
          </p:nvPr>
        </p:nvSpPr>
        <p:spPr>
          <a:xfrm>
            <a:off x="6351314" y="468000"/>
            <a:ext cx="5398726" cy="1408334"/>
          </a:xfrm>
        </p:spPr>
        <p:txBody>
          <a:bodyPr/>
          <a:lstStyle/>
          <a:p>
            <a:r>
              <a:rPr lang="en-US" dirty="0"/>
              <a:t>Our Kitchen is Open: Come on in.</a:t>
            </a:r>
          </a:p>
        </p:txBody>
      </p:sp>
      <p:sp>
        <p:nvSpPr>
          <p:cNvPr id="9" name="TextBox 8">
            <a:extLst>
              <a:ext uri="{FF2B5EF4-FFF2-40B4-BE49-F238E27FC236}">
                <a16:creationId xmlns:a16="http://schemas.microsoft.com/office/drawing/2014/main" id="{2785DDDA-096D-4F20-A0DC-A47A63C4494A}"/>
              </a:ext>
            </a:extLst>
          </p:cNvPr>
          <p:cNvSpPr txBox="1"/>
          <p:nvPr/>
        </p:nvSpPr>
        <p:spPr>
          <a:xfrm>
            <a:off x="6258714" y="2228970"/>
            <a:ext cx="3477885" cy="369332"/>
          </a:xfrm>
          <a:prstGeom prst="rect">
            <a:avLst/>
          </a:prstGeom>
          <a:noFill/>
        </p:spPr>
        <p:txBody>
          <a:bodyPr wrap="square" rtlCol="0">
            <a:spAutoFit/>
          </a:bodyPr>
          <a:lstStyle/>
          <a:p>
            <a:r>
              <a:rPr lang="en-US">
                <a:solidFill>
                  <a:srgbClr val="0069FF"/>
                </a:solidFill>
                <a:latin typeface="NeueHaasGroteskDisp Std Blk" panose="020B0A04020202020204" pitchFamily="34" charset="0"/>
                <a:ea typeface="NeueHaasGroteskDisp Std Blk" panose="020B0706030804020204" pitchFamily="34" charset="0"/>
                <a:cs typeface="NeueHaasGroteskDisp Std Blk" panose="020B0706030804020204" pitchFamily="34" charset="0"/>
              </a:rPr>
              <a:t>Our “open kitchen” philosophy:</a:t>
            </a:r>
          </a:p>
        </p:txBody>
      </p:sp>
      <p:sp>
        <p:nvSpPr>
          <p:cNvPr id="10" name="TextBox 9">
            <a:extLst>
              <a:ext uri="{FF2B5EF4-FFF2-40B4-BE49-F238E27FC236}">
                <a16:creationId xmlns:a16="http://schemas.microsoft.com/office/drawing/2014/main" id="{DB417525-9D4C-490E-B98C-E081BB721526}"/>
              </a:ext>
            </a:extLst>
          </p:cNvPr>
          <p:cNvSpPr txBox="1"/>
          <p:nvPr/>
        </p:nvSpPr>
        <p:spPr>
          <a:xfrm>
            <a:off x="6247138" y="2745752"/>
            <a:ext cx="5398725" cy="2315249"/>
          </a:xfrm>
          <a:prstGeom prst="rect">
            <a:avLst/>
          </a:prstGeom>
          <a:noFill/>
        </p:spPr>
        <p:txBody>
          <a:bodyPr wrap="square" rtlCol="0">
            <a:spAutoFit/>
          </a:bodyPr>
          <a:lstStyle/>
          <a:p>
            <a:pPr marL="263525" lvl="0" indent="-263525">
              <a:lnSpc>
                <a:spcPct val="120000"/>
              </a:lnSpc>
              <a:buClr>
                <a:schemeClr val="accent1"/>
              </a:buClr>
              <a:buSzPts val="1500"/>
              <a:buFont typeface="Noto Sans Symbols"/>
              <a:buChar char="▪"/>
            </a:pPr>
            <a:r>
              <a:rPr lang="en-US">
                <a:solidFill>
                  <a:schemeClr val="accent1"/>
                </a:solidFill>
                <a:ea typeface="Arial"/>
                <a:cs typeface="Arial"/>
                <a:sym typeface="Arial"/>
              </a:rPr>
              <a:t>Not just open source, but an open development model</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Source code, documentation, roadmap, issue tracker, test</a:t>
            </a:r>
            <a:r>
              <a:rPr lang="en-US">
                <a:solidFill>
                  <a:schemeClr val="accent1"/>
                </a:solidFill>
              </a:rPr>
              <a:t>ing</a:t>
            </a:r>
            <a:r>
              <a:rPr lang="en-US">
                <a:solidFill>
                  <a:schemeClr val="accent1"/>
                </a:solidFill>
                <a:ea typeface="Arial"/>
                <a:cs typeface="Arial"/>
                <a:sym typeface="Arial"/>
              </a:rPr>
              <a:t>, benchmarks are a</a:t>
            </a:r>
            <a:r>
              <a:rPr lang="en-US">
                <a:solidFill>
                  <a:schemeClr val="accent1"/>
                </a:solidFill>
              </a:rPr>
              <a:t>ll </a:t>
            </a:r>
            <a:r>
              <a:rPr lang="en-US">
                <a:solidFill>
                  <a:schemeClr val="accent1"/>
                </a:solidFill>
                <a:ea typeface="Arial"/>
                <a:cs typeface="Arial"/>
                <a:sym typeface="Arial"/>
              </a:rPr>
              <a:t>public</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State</a:t>
            </a:r>
            <a:r>
              <a:rPr lang="en-US">
                <a:solidFill>
                  <a:schemeClr val="accent1"/>
                </a:solidFill>
              </a:rPr>
              <a:t>-</a:t>
            </a:r>
            <a:r>
              <a:rPr lang="en-US">
                <a:solidFill>
                  <a:schemeClr val="accent1"/>
                </a:solidFill>
                <a:ea typeface="Arial"/>
                <a:cs typeface="Arial"/>
                <a:sym typeface="Arial"/>
              </a:rPr>
              <a:t>of</a:t>
            </a:r>
            <a:r>
              <a:rPr lang="en-US">
                <a:solidFill>
                  <a:schemeClr val="accent1"/>
                </a:solidFill>
              </a:rPr>
              <a:t>-</a:t>
            </a:r>
            <a:r>
              <a:rPr lang="en-US">
                <a:solidFill>
                  <a:schemeClr val="accent1"/>
                </a:solidFill>
                <a:ea typeface="Arial"/>
                <a:cs typeface="Arial"/>
                <a:sym typeface="Arial"/>
              </a:rPr>
              <a:t>the</a:t>
            </a:r>
            <a:r>
              <a:rPr lang="en-US">
                <a:solidFill>
                  <a:schemeClr val="accent1"/>
                </a:solidFill>
              </a:rPr>
              <a:t>-</a:t>
            </a:r>
            <a:r>
              <a:rPr lang="en-US">
                <a:solidFill>
                  <a:schemeClr val="accent1"/>
                </a:solidFill>
                <a:ea typeface="Arial"/>
                <a:cs typeface="Arial"/>
                <a:sym typeface="Arial"/>
              </a:rPr>
              <a:t>art engineering practices that can be verified via our open process</a:t>
            </a:r>
            <a:endParaRPr lang="en-US">
              <a:solidFill>
                <a:schemeClr val="accent1"/>
              </a:solidFill>
            </a:endParaRPr>
          </a:p>
        </p:txBody>
      </p:sp>
      <p:sp>
        <p:nvSpPr>
          <p:cNvPr id="5" name="Espace réservé pour une image  4">
            <a:extLst>
              <a:ext uri="{FF2B5EF4-FFF2-40B4-BE49-F238E27FC236}">
                <a16:creationId xmlns:a16="http://schemas.microsoft.com/office/drawing/2014/main" id="{C741B330-5D81-374A-9E7C-4282857D21A5}"/>
              </a:ext>
            </a:extLst>
          </p:cNvPr>
          <p:cNvSpPr>
            <a:spLocks noGrp="1"/>
          </p:cNvSpPr>
          <p:nvPr>
            <p:ph type="pic" sz="quarter" idx="11"/>
          </p:nvPr>
        </p:nvSpPr>
        <p:spPr/>
      </p:sp>
      <p:pic>
        <p:nvPicPr>
          <p:cNvPr id="11" name="Google Shape;642;p70">
            <a:extLst>
              <a:ext uri="{FF2B5EF4-FFF2-40B4-BE49-F238E27FC236}">
                <a16:creationId xmlns:a16="http://schemas.microsoft.com/office/drawing/2014/main" id="{8AD57082-27FF-CB43-824B-A3CA8F42D158}"/>
              </a:ext>
            </a:extLst>
          </p:cNvPr>
          <p:cNvPicPr preferRelativeResize="0"/>
          <p:nvPr/>
        </p:nvPicPr>
        <p:blipFill>
          <a:blip r:embed="rId3">
            <a:extLst>
              <a:ext uri="{28A0092B-C50C-407E-A947-70E740481C1C}">
                <a14:useLocalDpi xmlns:a14="http://schemas.microsoft.com/office/drawing/2010/main"/>
              </a:ext>
            </a:extLst>
          </a:blip>
          <a:stretch>
            <a:fillRect/>
          </a:stretch>
        </p:blipFill>
        <p:spPr>
          <a:xfrm>
            <a:off x="0" y="4654"/>
            <a:ext cx="5840411" cy="6848691"/>
          </a:xfrm>
          <a:prstGeom prst="rect">
            <a:avLst/>
          </a:prstGeom>
          <a:blipFill rotWithShape="1">
            <a:blip r:embed="rId4">
              <a:alphaModFix/>
            </a:blip>
            <a:stretch>
              <a:fillRect/>
            </a:stretch>
          </a:blipFill>
          <a:ln>
            <a:noFill/>
          </a:ln>
        </p:spPr>
      </p:pic>
    </p:spTree>
    <p:extLst>
      <p:ext uri="{BB962C8B-B14F-4D97-AF65-F5344CB8AC3E}">
        <p14:creationId xmlns:p14="http://schemas.microsoft.com/office/powerpoint/2010/main" val="123108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693" y="6402342"/>
            <a:ext cx="4869352" cy="270715"/>
          </a:xfrm>
        </p:spPr>
        <p:txBody>
          <a:bodyPr/>
          <a:lstStyle/>
          <a:p>
            <a:r>
              <a:rPr lang="en-US" sz="1600">
                <a:latin typeface="+mn-lt"/>
              </a:rPr>
              <a:t>Thibaud @ Nuxeo</a:t>
            </a:r>
          </a:p>
        </p:txBody>
      </p:sp>
    </p:spTree>
    <p:extLst>
      <p:ext uri="{BB962C8B-B14F-4D97-AF65-F5344CB8AC3E}">
        <p14:creationId xmlns:p14="http://schemas.microsoft.com/office/powerpoint/2010/main" val="41515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4734560" cy="6836664"/>
          </a:xfrm>
          <a:prstGeom prst="rect">
            <a:avLst/>
          </a:prstGeom>
        </p:spPr>
      </p:pic>
      <p:sp>
        <p:nvSpPr>
          <p:cNvPr id="31" name="Text Placeholder 30"/>
          <p:cNvSpPr>
            <a:spLocks noGrp="1"/>
          </p:cNvSpPr>
          <p:nvPr>
            <p:ph type="body" sz="quarter" idx="11"/>
          </p:nvPr>
        </p:nvSpPr>
        <p:spPr>
          <a:xfrm>
            <a:off x="6486525" y="1358856"/>
            <a:ext cx="4778430" cy="487363"/>
          </a:xfrm>
        </p:spPr>
        <p:txBody>
          <a:bodyPr/>
          <a:lstStyle/>
          <a:p>
            <a:r>
              <a:rPr lang="en-US"/>
              <a:t>Who is Nuxeo?</a:t>
            </a:r>
            <a:endParaRPr lang="en-US" dirty="0"/>
          </a:p>
        </p:txBody>
      </p:sp>
      <p:sp>
        <p:nvSpPr>
          <p:cNvPr id="32" name="Text Placeholder 31"/>
          <p:cNvSpPr>
            <a:spLocks noGrp="1"/>
          </p:cNvSpPr>
          <p:nvPr>
            <p:ph type="body" sz="quarter" idx="12"/>
          </p:nvPr>
        </p:nvSpPr>
        <p:spPr>
          <a:xfrm>
            <a:off x="6486525" y="2010679"/>
            <a:ext cx="4778430" cy="487363"/>
          </a:xfrm>
        </p:spPr>
        <p:txBody>
          <a:bodyPr/>
          <a:lstStyle/>
          <a:p>
            <a:r>
              <a:rPr lang="en-US"/>
              <a:t>Content Platform</a:t>
            </a:r>
            <a:endParaRPr lang="en-US" dirty="0"/>
          </a:p>
        </p:txBody>
      </p:sp>
      <p:sp>
        <p:nvSpPr>
          <p:cNvPr id="33" name="Text Placeholder 32"/>
          <p:cNvSpPr>
            <a:spLocks noGrp="1"/>
          </p:cNvSpPr>
          <p:nvPr>
            <p:ph type="body" sz="quarter" idx="13"/>
          </p:nvPr>
        </p:nvSpPr>
        <p:spPr>
          <a:xfrm>
            <a:off x="6486525" y="2662502"/>
            <a:ext cx="4778430" cy="487363"/>
          </a:xfrm>
        </p:spPr>
        <p:txBody>
          <a:bodyPr/>
          <a:lstStyle/>
          <a:p>
            <a:r>
              <a:rPr lang="en-US" dirty="0"/>
              <a:t>Customers @ Nuxeo</a:t>
            </a:r>
          </a:p>
        </p:txBody>
      </p:sp>
      <p:sp>
        <p:nvSpPr>
          <p:cNvPr id="34" name="Text Placeholder 33"/>
          <p:cNvSpPr>
            <a:spLocks noGrp="1"/>
          </p:cNvSpPr>
          <p:nvPr>
            <p:ph type="body" sz="quarter" idx="14"/>
          </p:nvPr>
        </p:nvSpPr>
        <p:spPr>
          <a:xfrm>
            <a:off x="6486525" y="3943302"/>
            <a:ext cx="4778430" cy="487363"/>
          </a:xfrm>
        </p:spPr>
        <p:txBody>
          <a:bodyPr/>
          <a:lstStyle/>
          <a:p>
            <a:r>
              <a:rPr lang="en-US" dirty="0"/>
              <a:t>Features &amp; Architecture</a:t>
            </a:r>
          </a:p>
        </p:txBody>
      </p:sp>
      <p:sp>
        <p:nvSpPr>
          <p:cNvPr id="35" name="Text Placeholder 34"/>
          <p:cNvSpPr>
            <a:spLocks noGrp="1"/>
          </p:cNvSpPr>
          <p:nvPr>
            <p:ph type="body" sz="quarter" idx="15"/>
          </p:nvPr>
        </p:nvSpPr>
        <p:spPr>
          <a:xfrm>
            <a:off x="6486525" y="4630885"/>
            <a:ext cx="4778430" cy="487363"/>
          </a:xfrm>
        </p:spPr>
        <p:txBody>
          <a:bodyPr/>
          <a:lstStyle/>
          <a:p>
            <a:r>
              <a:rPr lang="en-US"/>
              <a:t>Performance, Deployment</a:t>
            </a:r>
            <a:endParaRPr lang="en-US" dirty="0"/>
          </a:p>
        </p:txBody>
      </p:sp>
      <p:sp>
        <p:nvSpPr>
          <p:cNvPr id="36" name="Text Placeholder 35"/>
          <p:cNvSpPr>
            <a:spLocks noGrp="1"/>
          </p:cNvSpPr>
          <p:nvPr>
            <p:ph type="body" sz="quarter" idx="16"/>
          </p:nvPr>
        </p:nvSpPr>
        <p:spPr>
          <a:xfrm>
            <a:off x="6486525" y="5318468"/>
            <a:ext cx="4778430" cy="487363"/>
          </a:xfrm>
        </p:spPr>
        <p:txBody>
          <a:bodyPr/>
          <a:lstStyle/>
          <a:p>
            <a:r>
              <a:rPr lang="en-US"/>
              <a:t>Configuration: Nuxeo Studio</a:t>
            </a:r>
            <a:endParaRPr lang="en-US" dirty="0"/>
          </a:p>
        </p:txBody>
      </p:sp>
      <p:sp>
        <p:nvSpPr>
          <p:cNvPr id="37" name="Text Placeholder 36"/>
          <p:cNvSpPr>
            <a:spLocks noGrp="1"/>
          </p:cNvSpPr>
          <p:nvPr>
            <p:ph type="body" sz="quarter" idx="17"/>
          </p:nvPr>
        </p:nvSpPr>
        <p:spPr/>
        <p:txBody>
          <a:bodyPr/>
          <a:lstStyle/>
          <a:p>
            <a:r>
              <a:rPr lang="en-US"/>
              <a:t>Agenda</a:t>
            </a:r>
            <a:endParaRPr lang="en-US" dirty="0"/>
          </a:p>
        </p:txBody>
      </p:sp>
      <p:sp>
        <p:nvSpPr>
          <p:cNvPr id="19" name="Text Placeholder 18"/>
          <p:cNvSpPr>
            <a:spLocks noGrp="1"/>
          </p:cNvSpPr>
          <p:nvPr>
            <p:ph type="body" sz="quarter" idx="18"/>
          </p:nvPr>
        </p:nvSpPr>
        <p:spPr>
          <a:xfrm>
            <a:off x="5985510" y="1402512"/>
            <a:ext cx="406400" cy="400050"/>
          </a:xfrm>
          <a:solidFill>
            <a:schemeClr val="accent1"/>
          </a:solidFill>
        </p:spPr>
        <p:txBody>
          <a:bodyPr/>
          <a:lstStyle/>
          <a:p>
            <a:r>
              <a:rPr lang="en-US"/>
              <a:t>1</a:t>
            </a:r>
            <a:endParaRPr lang="en-US" dirty="0"/>
          </a:p>
        </p:txBody>
      </p:sp>
      <p:sp>
        <p:nvSpPr>
          <p:cNvPr id="38" name="Text Placeholder 37"/>
          <p:cNvSpPr>
            <a:spLocks noGrp="1"/>
          </p:cNvSpPr>
          <p:nvPr>
            <p:ph type="body" sz="quarter" idx="19"/>
          </p:nvPr>
        </p:nvSpPr>
        <p:spPr>
          <a:xfrm>
            <a:off x="5985510" y="2054335"/>
            <a:ext cx="406400" cy="400050"/>
          </a:xfrm>
          <a:solidFill>
            <a:schemeClr val="accent1"/>
          </a:solidFill>
        </p:spPr>
        <p:txBody>
          <a:bodyPr/>
          <a:lstStyle/>
          <a:p>
            <a:r>
              <a:rPr lang="en-US"/>
              <a:t>2</a:t>
            </a:r>
            <a:endParaRPr lang="en-US" dirty="0"/>
          </a:p>
        </p:txBody>
      </p:sp>
      <p:sp>
        <p:nvSpPr>
          <p:cNvPr id="39" name="Text Placeholder 38"/>
          <p:cNvSpPr>
            <a:spLocks noGrp="1"/>
          </p:cNvSpPr>
          <p:nvPr>
            <p:ph type="body" sz="quarter" idx="20"/>
          </p:nvPr>
        </p:nvSpPr>
        <p:spPr>
          <a:xfrm>
            <a:off x="5985510" y="2706158"/>
            <a:ext cx="406400" cy="400050"/>
          </a:xfrm>
          <a:solidFill>
            <a:schemeClr val="accent1"/>
          </a:solidFill>
        </p:spPr>
        <p:txBody>
          <a:bodyPr/>
          <a:lstStyle/>
          <a:p>
            <a:r>
              <a:rPr lang="en-US"/>
              <a:t>3</a:t>
            </a:r>
            <a:endParaRPr lang="en-US" dirty="0"/>
          </a:p>
        </p:txBody>
      </p:sp>
      <p:sp>
        <p:nvSpPr>
          <p:cNvPr id="40" name="Text Placeholder 39"/>
          <p:cNvSpPr>
            <a:spLocks noGrp="1"/>
          </p:cNvSpPr>
          <p:nvPr>
            <p:ph type="body" sz="quarter" idx="21"/>
          </p:nvPr>
        </p:nvSpPr>
        <p:spPr>
          <a:xfrm>
            <a:off x="5985510" y="3986958"/>
            <a:ext cx="406400" cy="400050"/>
          </a:xfrm>
          <a:solidFill>
            <a:schemeClr val="accent1"/>
          </a:solidFill>
        </p:spPr>
        <p:txBody>
          <a:bodyPr/>
          <a:lstStyle/>
          <a:p>
            <a:r>
              <a:rPr lang="en-US"/>
              <a:t>5</a:t>
            </a:r>
            <a:endParaRPr lang="en-US" dirty="0"/>
          </a:p>
        </p:txBody>
      </p:sp>
      <p:sp>
        <p:nvSpPr>
          <p:cNvPr id="41" name="Text Placeholder 40"/>
          <p:cNvSpPr>
            <a:spLocks noGrp="1"/>
          </p:cNvSpPr>
          <p:nvPr>
            <p:ph type="body" sz="quarter" idx="22"/>
          </p:nvPr>
        </p:nvSpPr>
        <p:spPr>
          <a:xfrm>
            <a:off x="5985510" y="4675136"/>
            <a:ext cx="406400" cy="400050"/>
          </a:xfrm>
          <a:solidFill>
            <a:schemeClr val="accent1"/>
          </a:solidFill>
        </p:spPr>
        <p:txBody>
          <a:bodyPr/>
          <a:lstStyle/>
          <a:p>
            <a:r>
              <a:rPr lang="en-US"/>
              <a:t>6</a:t>
            </a:r>
            <a:endParaRPr lang="en-US" dirty="0"/>
          </a:p>
        </p:txBody>
      </p:sp>
      <p:sp>
        <p:nvSpPr>
          <p:cNvPr id="42" name="Text Placeholder 41"/>
          <p:cNvSpPr>
            <a:spLocks noGrp="1"/>
          </p:cNvSpPr>
          <p:nvPr>
            <p:ph type="body" sz="quarter" idx="23"/>
          </p:nvPr>
        </p:nvSpPr>
        <p:spPr>
          <a:xfrm>
            <a:off x="5985510" y="5362124"/>
            <a:ext cx="406400" cy="400050"/>
          </a:xfrm>
          <a:solidFill>
            <a:schemeClr val="accent1"/>
          </a:solidFill>
        </p:spPr>
        <p:txBody>
          <a:bodyPr/>
          <a:lstStyle/>
          <a:p>
            <a:r>
              <a:rPr lang="en-US"/>
              <a:t>7</a:t>
            </a:r>
            <a:endParaRPr lang="en-US" dirty="0"/>
          </a:p>
        </p:txBody>
      </p:sp>
      <p:sp>
        <p:nvSpPr>
          <p:cNvPr id="10" name="Freeform 9"/>
          <p:cNvSpPr/>
          <p:nvPr/>
        </p:nvSpPr>
        <p:spPr>
          <a:xfrm>
            <a:off x="11018027" y="2071868"/>
            <a:ext cx="858041" cy="4572000"/>
          </a:xfrm>
          <a:custGeom>
            <a:avLst/>
            <a:gdLst>
              <a:gd name="connsiteX0" fmla="*/ 93669 w 858041"/>
              <a:gd name="connsiteY0" fmla="*/ 0 h 4572000"/>
              <a:gd name="connsiteX1" fmla="*/ 857598 w 858041"/>
              <a:gd name="connsiteY1" fmla="*/ 1863524 h 4572000"/>
              <a:gd name="connsiteX2" fmla="*/ 1072 w 858041"/>
              <a:gd name="connsiteY2" fmla="*/ 3356659 h 4572000"/>
              <a:gd name="connsiteX3" fmla="*/ 683978 w 858041"/>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858041" h="4572000">
                <a:moveTo>
                  <a:pt x="93669" y="0"/>
                </a:moveTo>
                <a:cubicBezTo>
                  <a:pt x="483350" y="652040"/>
                  <a:pt x="873031" y="1304081"/>
                  <a:pt x="857598" y="1863524"/>
                </a:cubicBezTo>
                <a:cubicBezTo>
                  <a:pt x="842165" y="2422967"/>
                  <a:pt x="30009" y="2905246"/>
                  <a:pt x="1072" y="3356659"/>
                </a:cubicBezTo>
                <a:cubicBezTo>
                  <a:pt x="-27865" y="3808072"/>
                  <a:pt x="537365" y="4340506"/>
                  <a:pt x="683978" y="45720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2">
            <a:extLst>
              <a:ext uri="{FF2B5EF4-FFF2-40B4-BE49-F238E27FC236}">
                <a16:creationId xmlns:a16="http://schemas.microsoft.com/office/drawing/2014/main" id="{94616866-6DFE-B84D-B3B5-3A271EA3BE3A}"/>
              </a:ext>
            </a:extLst>
          </p:cNvPr>
          <p:cNvSpPr txBox="1">
            <a:spLocks/>
          </p:cNvSpPr>
          <p:nvPr/>
        </p:nvSpPr>
        <p:spPr>
          <a:xfrm>
            <a:off x="6486525" y="3314324"/>
            <a:ext cx="4778430" cy="4873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Releases and Business Model</a:t>
            </a:r>
          </a:p>
        </p:txBody>
      </p:sp>
      <p:sp>
        <p:nvSpPr>
          <p:cNvPr id="21" name="Text Placeholder 38">
            <a:extLst>
              <a:ext uri="{FF2B5EF4-FFF2-40B4-BE49-F238E27FC236}">
                <a16:creationId xmlns:a16="http://schemas.microsoft.com/office/drawing/2014/main" id="{B62514FA-5A70-4C44-8AC4-FACB93780A96}"/>
              </a:ext>
            </a:extLst>
          </p:cNvPr>
          <p:cNvSpPr txBox="1">
            <a:spLocks/>
          </p:cNvSpPr>
          <p:nvPr/>
        </p:nvSpPr>
        <p:spPr>
          <a:xfrm>
            <a:off x="5985510" y="3357980"/>
            <a:ext cx="406400" cy="400050"/>
          </a:xfrm>
          <a:prstGeom prst="rect">
            <a:avLst/>
          </a:prstGeom>
          <a:solidFill>
            <a:schemeClr val="accent1"/>
          </a:solidFill>
        </p:spPr>
        <p:txBody>
          <a:bodyPr vert="horz" lIns="0" tIns="36000" rIns="0" bIns="0" rtlCol="0" anchor="ctr">
            <a:normAutofit/>
          </a:bodyPr>
          <a:lstStyle>
            <a:lvl1pPr marL="0" indent="0" algn="ctr" defTabSz="914400" rtl="0" eaLnBrk="1" latinLnBrk="0" hangingPunct="1">
              <a:lnSpc>
                <a:spcPct val="90000"/>
              </a:lnSpc>
              <a:spcBef>
                <a:spcPts val="1000"/>
              </a:spcBef>
              <a:buClr>
                <a:schemeClr val="accent1"/>
              </a:buClr>
              <a:buFont typeface="Wingdings" charset="2"/>
              <a:buNone/>
              <a:defRPr sz="14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a:t>
            </a:r>
            <a:endParaRPr lang="en-US" dirty="0"/>
          </a:p>
        </p:txBody>
      </p:sp>
    </p:spTree>
    <p:extLst>
      <p:ext uri="{BB962C8B-B14F-4D97-AF65-F5344CB8AC3E}">
        <p14:creationId xmlns:p14="http://schemas.microsoft.com/office/powerpoint/2010/main" val="16573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1" y="0"/>
            <a:ext cx="12192001" cy="6858000"/>
          </a:xfrm>
        </p:spPr>
      </p:pic>
      <p:sp>
        <p:nvSpPr>
          <p:cNvPr id="6" name="Title 3">
            <a:extLst>
              <a:ext uri="{FF2B5EF4-FFF2-40B4-BE49-F238E27FC236}">
                <a16:creationId xmlns:a16="http://schemas.microsoft.com/office/drawing/2014/main" id="{430B7F82-D738-7D46-8BE1-E028F0C3F905}"/>
              </a:ext>
            </a:extLst>
          </p:cNvPr>
          <p:cNvSpPr>
            <a:spLocks noGrp="1"/>
          </p:cNvSpPr>
          <p:nvPr>
            <p:ph type="title"/>
          </p:nvPr>
        </p:nvSpPr>
        <p:spPr>
          <a:xfrm>
            <a:off x="629876" y="443447"/>
            <a:ext cx="6913925" cy="3416320"/>
          </a:xfrm>
          <a:noFill/>
        </p:spPr>
        <p:txBody>
          <a:bodyPr wrap="none" anchor="t" anchorCtr="0">
            <a:normAutofit/>
          </a:bodyPr>
          <a:lstStyle/>
          <a:p>
            <a:r>
              <a:rPr lang="en-US"/>
              <a:t>Who is </a:t>
            </a:r>
            <a:br>
              <a:rPr lang="en-US"/>
            </a:br>
            <a:r>
              <a:rPr lang="en-US"/>
              <a:t>Nuxeo?</a:t>
            </a:r>
          </a:p>
        </p:txBody>
      </p:sp>
    </p:spTree>
    <p:extLst>
      <p:ext uri="{BB962C8B-B14F-4D97-AF65-F5344CB8AC3E}">
        <p14:creationId xmlns:p14="http://schemas.microsoft.com/office/powerpoint/2010/main" val="4677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49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73"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9B25E27C-EE13-D343-8062-91CE9E0C51EF}"/>
              </a:ext>
            </a:extLst>
          </p:cNvPr>
          <p:cNvSpPr/>
          <p:nvPr/>
        </p:nvSpPr>
        <p:spPr>
          <a:xfrm>
            <a:off x="124594" y="1185992"/>
            <a:ext cx="11923776" cy="3785063"/>
          </a:xfrm>
          <a:prstGeom prst="rect">
            <a:avLst/>
          </a:prstGeom>
          <a:solidFill>
            <a:schemeClr val="bg1">
              <a:alpha val="65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F13ADCF-396C-0947-9D29-CCD40330C7DB}"/>
              </a:ext>
            </a:extLst>
          </p:cNvPr>
          <p:cNvSpPr txBox="1"/>
          <p:nvPr/>
        </p:nvSpPr>
        <p:spPr>
          <a:xfrm>
            <a:off x="11310701" y="3181412"/>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109" name="TextBox 108">
            <a:extLst>
              <a:ext uri="{FF2B5EF4-FFF2-40B4-BE49-F238E27FC236}">
                <a16:creationId xmlns:a16="http://schemas.microsoft.com/office/drawing/2014/main" id="{596E9B41-B3B2-E444-8813-9D89F4D2728B}"/>
              </a:ext>
            </a:extLst>
          </p:cNvPr>
          <p:cNvSpPr txBox="1"/>
          <p:nvPr/>
        </p:nvSpPr>
        <p:spPr>
          <a:xfrm>
            <a:off x="9842697" y="3467942"/>
            <a:ext cx="2077644" cy="1477328"/>
          </a:xfrm>
          <a:prstGeom prst="rect">
            <a:avLst/>
          </a:prstGeom>
          <a:solidFill>
            <a:schemeClr val="bg1"/>
          </a:solidFill>
          <a:ln w="25400">
            <a:solidFill>
              <a:schemeClr val="accent1"/>
            </a:solidFill>
          </a:ln>
        </p:spPr>
        <p:txBody>
          <a:bodyPr wrap="square" tIns="182880" bIns="182880" rtlCol="0">
            <a:spAutoFit/>
          </a:bodyPr>
          <a:lstStyle/>
          <a:p>
            <a:pPr algn="r">
              <a:spcBef>
                <a:spcPts val="1200"/>
              </a:spcBef>
            </a:pPr>
            <a:r>
              <a:rPr lang="en-US">
                <a:solidFill>
                  <a:schemeClr val="accent1"/>
                </a:solidFill>
                <a:latin typeface="+mj-lt"/>
              </a:rPr>
              <a:t>The industry’s</a:t>
            </a:r>
          </a:p>
          <a:p>
            <a:pPr algn="r"/>
            <a:r>
              <a:rPr lang="en-US">
                <a:solidFill>
                  <a:schemeClr val="accent1"/>
                </a:solidFill>
                <a:latin typeface="+mj-lt"/>
              </a:rPr>
              <a:t>most innovative</a:t>
            </a:r>
          </a:p>
          <a:p>
            <a:pPr algn="r"/>
            <a:r>
              <a:rPr lang="en-US">
                <a:solidFill>
                  <a:schemeClr val="accent1"/>
                </a:solidFill>
                <a:latin typeface="+mj-lt"/>
              </a:rPr>
              <a:t>Content Services Platform</a:t>
            </a:r>
          </a:p>
        </p:txBody>
      </p:sp>
      <p:sp>
        <p:nvSpPr>
          <p:cNvPr id="110" name="Oval 109">
            <a:extLst>
              <a:ext uri="{FF2B5EF4-FFF2-40B4-BE49-F238E27FC236}">
                <a16:creationId xmlns:a16="http://schemas.microsoft.com/office/drawing/2014/main" id="{44924083-5EDA-D342-94BF-07E05CE9DAFD}"/>
              </a:ext>
            </a:extLst>
          </p:cNvPr>
          <p:cNvSpPr/>
          <p:nvPr/>
        </p:nvSpPr>
        <p:spPr>
          <a:xfrm>
            <a:off x="11793454" y="298468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D6173FD8-8038-6D4A-A419-94386B204F84}"/>
              </a:ext>
            </a:extLst>
          </p:cNvPr>
          <p:cNvGrpSpPr/>
          <p:nvPr/>
        </p:nvGrpSpPr>
        <p:grpSpPr>
          <a:xfrm>
            <a:off x="-5172088" y="1333672"/>
            <a:ext cx="5043911" cy="3315212"/>
            <a:chOff x="-1576552" y="237285"/>
            <a:chExt cx="5043911" cy="3315212"/>
          </a:xfrm>
        </p:grpSpPr>
        <p:sp>
          <p:nvSpPr>
            <p:cNvPr id="112" name="Rectangle 111">
              <a:extLst>
                <a:ext uri="{FF2B5EF4-FFF2-40B4-BE49-F238E27FC236}">
                  <a16:creationId xmlns:a16="http://schemas.microsoft.com/office/drawing/2014/main" id="{51DE8BCB-1E47-5949-ACDC-35C75E9D427F}"/>
                </a:ext>
              </a:extLst>
            </p:cNvPr>
            <p:cNvSpPr/>
            <p:nvPr/>
          </p:nvSpPr>
          <p:spPr>
            <a:xfrm>
              <a:off x="-1576552" y="237285"/>
              <a:ext cx="5043911" cy="331521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5B36743F-BB9E-FD4C-9FEA-94D72B1346A9}"/>
                </a:ext>
              </a:extLst>
            </p:cNvPr>
            <p:cNvGrpSpPr/>
            <p:nvPr/>
          </p:nvGrpSpPr>
          <p:grpSpPr>
            <a:xfrm>
              <a:off x="-1379306" y="435280"/>
              <a:ext cx="4523603" cy="2747448"/>
              <a:chOff x="-1379306" y="435280"/>
              <a:chExt cx="4523603" cy="2747448"/>
            </a:xfrm>
          </p:grpSpPr>
          <p:sp>
            <p:nvSpPr>
              <p:cNvPr id="114" name="TextBox 113">
                <a:extLst>
                  <a:ext uri="{FF2B5EF4-FFF2-40B4-BE49-F238E27FC236}">
                    <a16:creationId xmlns:a16="http://schemas.microsoft.com/office/drawing/2014/main" id="{36A7ACCE-350E-8347-AAC2-592B4B4F9358}"/>
                  </a:ext>
                </a:extLst>
              </p:cNvPr>
              <p:cNvSpPr txBox="1"/>
              <p:nvPr/>
            </p:nvSpPr>
            <p:spPr>
              <a:xfrm>
                <a:off x="-1379306" y="479818"/>
                <a:ext cx="1676293" cy="769441"/>
              </a:xfrm>
              <a:prstGeom prst="rect">
                <a:avLst/>
              </a:prstGeom>
              <a:noFill/>
            </p:spPr>
            <p:txBody>
              <a:bodyPr wrap="none" rtlCol="0">
                <a:spAutoFit/>
              </a:bodyPr>
              <a:lstStyle/>
              <a:p>
                <a:pPr algn="ctr"/>
                <a:r>
                  <a:rPr lang="en-US" sz="4400">
                    <a:solidFill>
                      <a:srgbClr val="0069FF"/>
                    </a:solidFill>
                    <a:latin typeface="NeueHaasGroteskDisp Std Blk" charset="0"/>
                  </a:rPr>
                  <a:t>2000</a:t>
                </a:r>
                <a:endParaRPr lang="en-US" sz="4400">
                  <a:solidFill>
                    <a:schemeClr val="bg2">
                      <a:lumMod val="10000"/>
                    </a:schemeClr>
                  </a:solidFill>
                  <a:latin typeface="+mj-lt"/>
                </a:endParaRPr>
              </a:p>
            </p:txBody>
          </p:sp>
          <p:pic>
            <p:nvPicPr>
              <p:cNvPr id="115" name="Picture 114">
                <a:extLst>
                  <a:ext uri="{FF2B5EF4-FFF2-40B4-BE49-F238E27FC236}">
                    <a16:creationId xmlns:a16="http://schemas.microsoft.com/office/drawing/2014/main" id="{FF87265C-F206-D240-BDE7-DA28F0C22F6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4191" y="1887749"/>
                <a:ext cx="2552700" cy="990600"/>
              </a:xfrm>
              <a:prstGeom prst="rect">
                <a:avLst/>
              </a:prstGeom>
            </p:spPr>
          </p:pic>
          <p:pic>
            <p:nvPicPr>
              <p:cNvPr id="117" name="Picture 116">
                <a:extLst>
                  <a:ext uri="{FF2B5EF4-FFF2-40B4-BE49-F238E27FC236}">
                    <a16:creationId xmlns:a16="http://schemas.microsoft.com/office/drawing/2014/main" id="{17266911-140B-7D4A-8087-5341D6958D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9979" y="1528715"/>
                <a:ext cx="4064276" cy="443192"/>
              </a:xfrm>
              <a:prstGeom prst="rect">
                <a:avLst/>
              </a:prstGeom>
            </p:spPr>
          </p:pic>
          <p:pic>
            <p:nvPicPr>
              <p:cNvPr id="118" name="Picture 117">
                <a:extLst>
                  <a:ext uri="{FF2B5EF4-FFF2-40B4-BE49-F238E27FC236}">
                    <a16:creationId xmlns:a16="http://schemas.microsoft.com/office/drawing/2014/main" id="{B4AADD4B-AA37-0F44-A57B-F7FD21C3EED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5003" y="2825262"/>
                <a:ext cx="1894313" cy="357466"/>
              </a:xfrm>
              <a:prstGeom prst="rect">
                <a:avLst/>
              </a:prstGeom>
            </p:spPr>
          </p:pic>
          <p:pic>
            <p:nvPicPr>
              <p:cNvPr id="119" name="Picture 118">
                <a:extLst>
                  <a:ext uri="{FF2B5EF4-FFF2-40B4-BE49-F238E27FC236}">
                    <a16:creationId xmlns:a16="http://schemas.microsoft.com/office/drawing/2014/main" id="{5A7C4901-39E6-A746-A7E5-968F40FB05CC}"/>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76416" y="435280"/>
                <a:ext cx="1071487" cy="1071487"/>
              </a:xfrm>
              <a:prstGeom prst="rect">
                <a:avLst/>
              </a:prstGeom>
            </p:spPr>
          </p:pic>
        </p:grpSp>
      </p:grpSp>
    </p:spTree>
    <p:extLst>
      <p:ext uri="{BB962C8B-B14F-4D97-AF65-F5344CB8AC3E}">
        <p14:creationId xmlns:p14="http://schemas.microsoft.com/office/powerpoint/2010/main" val="111359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1574 L 0.16419 0.05579 C 0.19831 0.06482 0.24948 0.06968 0.30339 0.06968 C 0.36459 0.06968 0.41367 0.06482 0.44779 0.05579 L 0.61198 0.01574 " pathEditMode="relative" rAng="0" ptsTypes="AAAAA">
                                      <p:cBhvr>
                                        <p:cTn id="6" dur="1000" fill="hold"/>
                                        <p:tgtEl>
                                          <p:spTgt spid="111"/>
                                        </p:tgtEl>
                                        <p:attrNameLst>
                                          <p:attrName>ppt_x</p:attrName>
                                          <p:attrName>ppt_y</p:attrName>
                                        </p:attrNameLst>
                                      </p:cBhvr>
                                      <p:rCtr x="30599"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F14E-7883-4EF9-8D51-C391A24AA8B2}"/>
              </a:ext>
            </a:extLst>
          </p:cNvPr>
          <p:cNvSpPr>
            <a:spLocks noGrp="1"/>
          </p:cNvSpPr>
          <p:nvPr>
            <p:ph type="title"/>
          </p:nvPr>
        </p:nvSpPr>
        <p:spPr>
          <a:xfrm>
            <a:off x="4294596" y="378966"/>
            <a:ext cx="4149456" cy="701731"/>
          </a:xfrm>
        </p:spPr>
        <p:txBody>
          <a:bodyPr/>
          <a:lstStyle/>
          <a:p>
            <a:r>
              <a:rPr lang="en-US" sz="4400" dirty="0">
                <a:solidFill>
                  <a:schemeClr val="bg2"/>
                </a:solidFill>
              </a:rPr>
              <a:t>Where We Are. </a:t>
            </a:r>
          </a:p>
        </p:txBody>
      </p:sp>
      <p:sp>
        <p:nvSpPr>
          <p:cNvPr id="454" name="Google Shape;382;p68">
            <a:extLst>
              <a:ext uri="{FF2B5EF4-FFF2-40B4-BE49-F238E27FC236}">
                <a16:creationId xmlns:a16="http://schemas.microsoft.com/office/drawing/2014/main" id="{365B7D43-96EC-D740-B8B0-675ED62FD7B7}"/>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solidFill>
                  <a:schemeClr val="bg2"/>
                </a:solidFill>
              </a:rPr>
              <a:t>What Made Us.</a:t>
            </a:r>
          </a:p>
        </p:txBody>
      </p:sp>
      <p:sp>
        <p:nvSpPr>
          <p:cNvPr id="452" name="Title 1">
            <a:extLst>
              <a:ext uri="{FF2B5EF4-FFF2-40B4-BE49-F238E27FC236}">
                <a16:creationId xmlns:a16="http://schemas.microsoft.com/office/drawing/2014/main" id="{F46FF677-1A4E-C945-8865-E9E6BC31191F}"/>
              </a:ext>
            </a:extLst>
          </p:cNvPr>
          <p:cNvSpPr txBox="1">
            <a:spLocks/>
          </p:cNvSpPr>
          <p:nvPr/>
        </p:nvSpPr>
        <p:spPr>
          <a:xfrm>
            <a:off x="8495018" y="387813"/>
            <a:ext cx="3792876" cy="7017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4400" dirty="0"/>
              <a:t>Who We Are.</a:t>
            </a:r>
          </a:p>
        </p:txBody>
      </p:sp>
      <p:sp>
        <p:nvSpPr>
          <p:cNvPr id="453" name="Title 1">
            <a:extLst>
              <a:ext uri="{FF2B5EF4-FFF2-40B4-BE49-F238E27FC236}">
                <a16:creationId xmlns:a16="http://schemas.microsoft.com/office/drawing/2014/main" id="{D1A301DD-101F-3640-BDF4-7319BEF584C7}"/>
              </a:ext>
            </a:extLst>
          </p:cNvPr>
          <p:cNvSpPr txBox="1">
            <a:spLocks/>
          </p:cNvSpPr>
          <p:nvPr/>
        </p:nvSpPr>
        <p:spPr>
          <a:xfrm>
            <a:off x="1100247" y="2948448"/>
            <a:ext cx="9991507" cy="757130"/>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lgn="ctr"/>
            <a:r>
              <a:rPr lang="en-US"/>
              <a:t>“We don’t do crap”</a:t>
            </a:r>
          </a:p>
        </p:txBody>
      </p:sp>
      <p:sp>
        <p:nvSpPr>
          <p:cNvPr id="455" name="TextBox 454">
            <a:extLst>
              <a:ext uri="{FF2B5EF4-FFF2-40B4-BE49-F238E27FC236}">
                <a16:creationId xmlns:a16="http://schemas.microsoft.com/office/drawing/2014/main" id="{B69D9655-DE79-F44E-925F-CF756F26D15F}"/>
              </a:ext>
            </a:extLst>
          </p:cNvPr>
          <p:cNvSpPr txBox="1"/>
          <p:nvPr/>
        </p:nvSpPr>
        <p:spPr>
          <a:xfrm>
            <a:off x="4359306" y="4071422"/>
            <a:ext cx="3473387" cy="584775"/>
          </a:xfrm>
          <a:prstGeom prst="rect">
            <a:avLst/>
          </a:prstGeom>
          <a:noFill/>
        </p:spPr>
        <p:txBody>
          <a:bodyPr wrap="none" rtlCol="0">
            <a:spAutoFit/>
          </a:bodyPr>
          <a:lstStyle/>
          <a:p>
            <a:r>
              <a:rPr lang="en-US" sz="3200">
                <a:solidFill>
                  <a:schemeClr val="accent1"/>
                </a:solidFill>
              </a:rPr>
              <a:t>Eric Barroca - CEO</a:t>
            </a:r>
          </a:p>
        </p:txBody>
      </p:sp>
    </p:spTree>
    <p:extLst>
      <p:ext uri="{BB962C8B-B14F-4D97-AF65-F5344CB8AC3E}">
        <p14:creationId xmlns:p14="http://schemas.microsoft.com/office/powerpoint/2010/main" val="29438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500"/>
                                        <p:tgtEl>
                                          <p:spTgt spid="4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5"/>
                                        </p:tgtEl>
                                        <p:attrNameLst>
                                          <p:attrName>style.visibility</p:attrName>
                                        </p:attrNameLst>
                                      </p:cBhvr>
                                      <p:to>
                                        <p:strVal val="visible"/>
                                      </p:to>
                                    </p:set>
                                    <p:animEffect transition="in" filter="fade">
                                      <p:cBhvr>
                                        <p:cTn id="10"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p:bldP spid="4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2" name="Rectangle 1">
            <a:extLst>
              <a:ext uri="{FF2B5EF4-FFF2-40B4-BE49-F238E27FC236}">
                <a16:creationId xmlns:a16="http://schemas.microsoft.com/office/drawing/2014/main" id="{5635C9C6-DE6C-ED4D-A197-74FC1A4EA0D7}"/>
              </a:ext>
            </a:extLst>
          </p:cNvPr>
          <p:cNvSpPr/>
          <p:nvPr/>
        </p:nvSpPr>
        <p:spPr>
          <a:xfrm>
            <a:off x="291876" y="1411144"/>
            <a:ext cx="11608248" cy="2246769"/>
          </a:xfrm>
          <a:prstGeom prst="rect">
            <a:avLst/>
          </a:prstGeom>
        </p:spPr>
        <p:txBody>
          <a:bodyPr wrap="square">
            <a:spAutoFit/>
          </a:bodyPr>
          <a:lstStyle/>
          <a:p>
            <a:pPr algn="ctr">
              <a:spcAft>
                <a:spcPts val="2400"/>
              </a:spcAft>
            </a:pPr>
            <a:r>
              <a:rPr lang="en-US" sz="6000">
                <a:solidFill>
                  <a:srgbClr val="FFFFFF"/>
                </a:solidFill>
                <a:latin typeface="NeueHaasGroteskDisp Std Blk"/>
              </a:rPr>
              <a:t>Build Smarter Solutions for</a:t>
            </a:r>
          </a:p>
          <a:p>
            <a:pPr algn="ctr">
              <a:spcAft>
                <a:spcPts val="2400"/>
              </a:spcAft>
            </a:pPr>
            <a:r>
              <a:rPr lang="en-US" sz="6000">
                <a:solidFill>
                  <a:srgbClr val="FFFFFF"/>
                </a:solidFill>
                <a:latin typeface="NeueHaasGroteskDisp Std Blk"/>
              </a:rPr>
              <a:t>Today’s Content Challenges</a:t>
            </a:r>
          </a:p>
        </p:txBody>
      </p:sp>
    </p:spTree>
    <p:extLst>
      <p:ext uri="{BB962C8B-B14F-4D97-AF65-F5344CB8AC3E}">
        <p14:creationId xmlns:p14="http://schemas.microsoft.com/office/powerpoint/2010/main" val="107245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39290" y="4562113"/>
            <a:ext cx="10913423" cy="1139443"/>
            <a:chOff x="639290" y="4383969"/>
            <a:chExt cx="10913423" cy="1139443"/>
          </a:xfrm>
        </p:grpSpPr>
        <p:sp>
          <p:nvSpPr>
            <p:cNvPr id="5" name="TextBox 4"/>
            <p:cNvSpPr txBox="1"/>
            <p:nvPr/>
          </p:nvSpPr>
          <p:spPr>
            <a:xfrm>
              <a:off x="5450827" y="4383969"/>
              <a:ext cx="1290353" cy="369332"/>
            </a:xfrm>
            <a:prstGeom prst="rect">
              <a:avLst/>
            </a:prstGeom>
            <a:noFill/>
          </p:spPr>
          <p:txBody>
            <a:bodyPr wrap="none" rtlCol="0">
              <a:spAutoFit/>
            </a:bodyPr>
            <a:lstStyle/>
            <a:p>
              <a:pPr algn="ctr"/>
              <a:r>
                <a:rPr lang="en-US" dirty="0">
                  <a:solidFill>
                    <a:srgbClr val="000052"/>
                  </a:solidFill>
                  <a:latin typeface="+mj-lt"/>
                  <a:ea typeface="Open Sans Semibold" panose="020B0706030804020204" pitchFamily="34" charset="0"/>
                  <a:cs typeface="Open Sans Semibold" panose="020B0706030804020204" pitchFamily="34" charset="0"/>
                  <a:sym typeface="Arial"/>
                </a:rPr>
                <a:t>STORAGE</a:t>
              </a:r>
            </a:p>
          </p:txBody>
        </p:sp>
        <p:grpSp>
          <p:nvGrpSpPr>
            <p:cNvPr id="7" name="Group 6"/>
            <p:cNvGrpSpPr>
              <a:grpSpLocks noChangeAspect="1"/>
            </p:cNvGrpSpPr>
            <p:nvPr/>
          </p:nvGrpSpPr>
          <p:grpSpPr>
            <a:xfrm>
              <a:off x="639290" y="4703382"/>
              <a:ext cx="10913423" cy="820030"/>
              <a:chOff x="641268" y="908050"/>
              <a:chExt cx="10913423" cy="820030"/>
            </a:xfrm>
          </p:grpSpPr>
          <p:sp>
            <p:nvSpPr>
              <p:cNvPr id="8" name="Rectangle 7"/>
              <p:cNvSpPr/>
              <p:nvPr/>
            </p:nvSpPr>
            <p:spPr>
              <a:xfrm>
                <a:off x="641268" y="908050"/>
                <a:ext cx="10913423" cy="820030"/>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9" name="Rectangle 8"/>
              <p:cNvSpPr/>
              <p:nvPr/>
            </p:nvSpPr>
            <p:spPr>
              <a:xfrm>
                <a:off x="978601" y="1060581"/>
                <a:ext cx="4973758"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Database</a:t>
                </a:r>
              </a:p>
            </p:txBody>
          </p:sp>
          <p:sp>
            <p:nvSpPr>
              <p:cNvPr id="11" name="Rectangle 10"/>
              <p:cNvSpPr/>
              <p:nvPr/>
            </p:nvSpPr>
            <p:spPr>
              <a:xfrm>
                <a:off x="6223703" y="1060581"/>
                <a:ext cx="4990399"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File Storage</a:t>
                </a:r>
              </a:p>
            </p:txBody>
          </p:sp>
        </p:grpSp>
      </p:grpSp>
      <p:grpSp>
        <p:nvGrpSpPr>
          <p:cNvPr id="37" name="Group 36"/>
          <p:cNvGrpSpPr/>
          <p:nvPr/>
        </p:nvGrpSpPr>
        <p:grpSpPr>
          <a:xfrm>
            <a:off x="2874670" y="6095450"/>
            <a:ext cx="6942999" cy="389459"/>
            <a:chOff x="2874670" y="6069960"/>
            <a:chExt cx="6942999" cy="389459"/>
          </a:xfrm>
        </p:grpSpPr>
        <p:sp>
          <p:nvSpPr>
            <p:cNvPr id="13" name="TextBox 12"/>
            <p:cNvSpPr txBox="1"/>
            <p:nvPr/>
          </p:nvSpPr>
          <p:spPr>
            <a:xfrm>
              <a:off x="8261987" y="6069962"/>
              <a:ext cx="1555682" cy="361766"/>
            </a:xfrm>
            <a:prstGeom prst="rect">
              <a:avLst/>
            </a:prstGeom>
            <a:noFill/>
          </p:spPr>
          <p:txBody>
            <a:bodyPr wrap="none" rtlCol="0">
              <a:spAutoFit/>
            </a:bodyPr>
            <a:lstStyle/>
            <a:p>
              <a:r>
                <a:rPr lang="en-US" sz="1751" dirty="0">
                  <a:solidFill>
                    <a:srgbClr val="414042"/>
                  </a:solidFill>
                  <a:latin typeface="+mj-lt"/>
                  <a:sym typeface="Arial"/>
                </a:rPr>
                <a:t>On-Premises</a:t>
              </a:r>
            </a:p>
          </p:txBody>
        </p:sp>
        <p:sp>
          <p:nvSpPr>
            <p:cNvPr id="14" name="TextBox 13"/>
            <p:cNvSpPr txBox="1"/>
            <p:nvPr/>
          </p:nvSpPr>
          <p:spPr>
            <a:xfrm>
              <a:off x="5950381" y="6073810"/>
              <a:ext cx="896399" cy="361766"/>
            </a:xfrm>
            <a:prstGeom prst="rect">
              <a:avLst/>
            </a:prstGeom>
            <a:noFill/>
          </p:spPr>
          <p:txBody>
            <a:bodyPr wrap="none" rtlCol="0">
              <a:spAutoFit/>
            </a:bodyPr>
            <a:lstStyle/>
            <a:p>
              <a:r>
                <a:rPr lang="en-US" sz="1751" dirty="0">
                  <a:solidFill>
                    <a:srgbClr val="414042"/>
                  </a:solidFill>
                  <a:latin typeface="+mj-lt"/>
                  <a:sym typeface="Arial"/>
                </a:rPr>
                <a:t>Hybrid</a:t>
              </a:r>
            </a:p>
          </p:txBody>
        </p:sp>
        <p:sp>
          <p:nvSpPr>
            <p:cNvPr id="15" name="TextBox 14"/>
            <p:cNvSpPr txBox="1"/>
            <p:nvPr/>
          </p:nvSpPr>
          <p:spPr>
            <a:xfrm>
              <a:off x="3389756" y="6073810"/>
              <a:ext cx="805029" cy="361766"/>
            </a:xfrm>
            <a:prstGeom prst="rect">
              <a:avLst/>
            </a:prstGeom>
            <a:noFill/>
          </p:spPr>
          <p:txBody>
            <a:bodyPr wrap="none" rtlCol="0">
              <a:spAutoFit/>
            </a:bodyPr>
            <a:lstStyle/>
            <a:p>
              <a:r>
                <a:rPr lang="en-US" sz="1751" dirty="0">
                  <a:solidFill>
                    <a:srgbClr val="414042"/>
                  </a:solidFill>
                  <a:latin typeface="+mj-lt"/>
                  <a:sym typeface="Arial"/>
                </a:rPr>
                <a:t>Cloud</a:t>
              </a:r>
            </a:p>
          </p:txBody>
        </p:sp>
        <p:sp>
          <p:nvSpPr>
            <p:cNvPr id="16" name="Freeform 45"/>
            <p:cNvSpPr>
              <a:spLocks noChangeAspect="1" noEditPoints="1"/>
            </p:cNvSpPr>
            <p:nvPr/>
          </p:nvSpPr>
          <p:spPr bwMode="auto">
            <a:xfrm>
              <a:off x="7773030" y="6069960"/>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7" name="Freeform 49"/>
            <p:cNvSpPr>
              <a:spLocks noChangeAspect="1" noEditPoints="1"/>
            </p:cNvSpPr>
            <p:nvPr/>
          </p:nvSpPr>
          <p:spPr bwMode="auto">
            <a:xfrm>
              <a:off x="5453141" y="6069960"/>
              <a:ext cx="430199" cy="389459"/>
            </a:xfrm>
            <a:custGeom>
              <a:avLst/>
              <a:gdLst>
                <a:gd name="T0" fmla="*/ 202 w 261"/>
                <a:gd name="T1" fmla="*/ 43 h 236"/>
                <a:gd name="T2" fmla="*/ 50 w 261"/>
                <a:gd name="T3" fmla="*/ 71 h 236"/>
                <a:gd name="T4" fmla="*/ 0 w 261"/>
                <a:gd name="T5" fmla="*/ 117 h 236"/>
                <a:gd name="T6" fmla="*/ 49 w 261"/>
                <a:gd name="T7" fmla="*/ 163 h 236"/>
                <a:gd name="T8" fmla="*/ 54 w 261"/>
                <a:gd name="T9" fmla="*/ 157 h 236"/>
                <a:gd name="T10" fmla="*/ 20 w 261"/>
                <a:gd name="T11" fmla="*/ 141 h 236"/>
                <a:gd name="T12" fmla="*/ 24 w 261"/>
                <a:gd name="T13" fmla="*/ 89 h 236"/>
                <a:gd name="T14" fmla="*/ 58 w 261"/>
                <a:gd name="T15" fmla="*/ 81 h 236"/>
                <a:gd name="T16" fmla="*/ 130 w 261"/>
                <a:gd name="T17" fmla="*/ 11 h 236"/>
                <a:gd name="T18" fmla="*/ 199 w 261"/>
                <a:gd name="T19" fmla="*/ 54 h 236"/>
                <a:gd name="T20" fmla="*/ 250 w 261"/>
                <a:gd name="T21" fmla="*/ 103 h 236"/>
                <a:gd name="T22" fmla="*/ 201 w 261"/>
                <a:gd name="T23" fmla="*/ 158 h 236"/>
                <a:gd name="T24" fmla="*/ 261 w 261"/>
                <a:gd name="T25" fmla="*/ 103 h 236"/>
                <a:gd name="T26" fmla="*/ 187 w 261"/>
                <a:gd name="T27" fmla="*/ 162 h 236"/>
                <a:gd name="T28" fmla="*/ 66 w 261"/>
                <a:gd name="T29" fmla="*/ 162 h 236"/>
                <a:gd name="T30" fmla="*/ 62 w 261"/>
                <a:gd name="T31" fmla="*/ 172 h 236"/>
                <a:gd name="T32" fmla="*/ 126 w 261"/>
                <a:gd name="T33" fmla="*/ 199 h 236"/>
                <a:gd name="T34" fmla="*/ 191 w 261"/>
                <a:gd name="T35" fmla="*/ 172 h 236"/>
                <a:gd name="T36" fmla="*/ 187 w 261"/>
                <a:gd name="T37" fmla="*/ 162 h 236"/>
                <a:gd name="T38" fmla="*/ 126 w 261"/>
                <a:gd name="T39" fmla="*/ 206 h 236"/>
                <a:gd name="T40" fmla="*/ 59 w 261"/>
                <a:gd name="T41" fmla="*/ 183 h 236"/>
                <a:gd name="T42" fmla="*/ 124 w 261"/>
                <a:gd name="T43" fmla="*/ 217 h 236"/>
                <a:gd name="T44" fmla="*/ 129 w 261"/>
                <a:gd name="T45" fmla="*/ 217 h 236"/>
                <a:gd name="T46" fmla="*/ 194 w 261"/>
                <a:gd name="T47" fmla="*/ 183 h 236"/>
                <a:gd name="T48" fmla="*/ 187 w 261"/>
                <a:gd name="T49" fmla="*/ 199 h 236"/>
                <a:gd name="T50" fmla="*/ 66 w 261"/>
                <a:gd name="T51" fmla="*/ 199 h 236"/>
                <a:gd name="T52" fmla="*/ 62 w 261"/>
                <a:gd name="T53" fmla="*/ 209 h 236"/>
                <a:gd name="T54" fmla="*/ 126 w 261"/>
                <a:gd name="T55" fmla="*/ 236 h 236"/>
                <a:gd name="T56" fmla="*/ 191 w 261"/>
                <a:gd name="T57" fmla="*/ 209 h 236"/>
                <a:gd name="T58" fmla="*/ 187 w 261"/>
                <a:gd name="T59" fmla="*/ 199 h 236"/>
                <a:gd name="T60" fmla="*/ 124 w 261"/>
                <a:gd name="T61" fmla="*/ 181 h 236"/>
                <a:gd name="T62" fmla="*/ 129 w 261"/>
                <a:gd name="T63" fmla="*/ 181 h 236"/>
                <a:gd name="T64" fmla="*/ 194 w 261"/>
                <a:gd name="T65" fmla="*/ 149 h 236"/>
                <a:gd name="T66" fmla="*/ 129 w 261"/>
                <a:gd name="T67" fmla="*/ 116 h 236"/>
                <a:gd name="T68" fmla="*/ 62 w 261"/>
                <a:gd name="T69" fmla="*/ 144 h 236"/>
                <a:gd name="T70" fmla="*/ 62 w 261"/>
                <a:gd name="T71" fmla="*/ 154 h 236"/>
                <a:gd name="T72" fmla="*/ 175 w 261"/>
                <a:gd name="T73" fmla="*/ 149 h 236"/>
                <a:gd name="T74" fmla="*/ 77 w 261"/>
                <a:gd name="T75" fmla="*/ 14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236">
                  <a:moveTo>
                    <a:pt x="243" y="60"/>
                  </a:moveTo>
                  <a:cubicBezTo>
                    <a:pt x="232" y="49"/>
                    <a:pt x="218" y="44"/>
                    <a:pt x="202" y="43"/>
                  </a:cubicBezTo>
                  <a:cubicBezTo>
                    <a:pt x="188" y="17"/>
                    <a:pt x="161" y="0"/>
                    <a:pt x="130" y="0"/>
                  </a:cubicBezTo>
                  <a:cubicBezTo>
                    <a:pt x="89" y="0"/>
                    <a:pt x="55" y="30"/>
                    <a:pt x="50" y="71"/>
                  </a:cubicBezTo>
                  <a:cubicBezTo>
                    <a:pt x="38" y="70"/>
                    <a:pt x="26" y="73"/>
                    <a:pt x="17" y="81"/>
                  </a:cubicBezTo>
                  <a:cubicBezTo>
                    <a:pt x="6" y="90"/>
                    <a:pt x="0" y="103"/>
                    <a:pt x="0" y="117"/>
                  </a:cubicBezTo>
                  <a:cubicBezTo>
                    <a:pt x="0" y="130"/>
                    <a:pt x="4" y="141"/>
                    <a:pt x="12" y="149"/>
                  </a:cubicBezTo>
                  <a:cubicBezTo>
                    <a:pt x="26" y="163"/>
                    <a:pt x="46" y="163"/>
                    <a:pt x="49" y="163"/>
                  </a:cubicBezTo>
                  <a:cubicBezTo>
                    <a:pt x="49" y="163"/>
                    <a:pt x="49" y="163"/>
                    <a:pt x="49" y="163"/>
                  </a:cubicBezTo>
                  <a:cubicBezTo>
                    <a:pt x="52" y="163"/>
                    <a:pt x="54" y="160"/>
                    <a:pt x="54" y="157"/>
                  </a:cubicBezTo>
                  <a:cubicBezTo>
                    <a:pt x="54" y="154"/>
                    <a:pt x="52" y="152"/>
                    <a:pt x="49" y="152"/>
                  </a:cubicBezTo>
                  <a:cubicBezTo>
                    <a:pt x="49" y="152"/>
                    <a:pt x="31" y="152"/>
                    <a:pt x="20" y="141"/>
                  </a:cubicBezTo>
                  <a:cubicBezTo>
                    <a:pt x="14" y="135"/>
                    <a:pt x="11" y="127"/>
                    <a:pt x="11" y="117"/>
                  </a:cubicBezTo>
                  <a:cubicBezTo>
                    <a:pt x="11" y="106"/>
                    <a:pt x="16" y="96"/>
                    <a:pt x="24" y="89"/>
                  </a:cubicBezTo>
                  <a:cubicBezTo>
                    <a:pt x="32" y="83"/>
                    <a:pt x="43" y="80"/>
                    <a:pt x="53" y="82"/>
                  </a:cubicBezTo>
                  <a:cubicBezTo>
                    <a:pt x="55" y="82"/>
                    <a:pt x="57" y="82"/>
                    <a:pt x="58" y="81"/>
                  </a:cubicBezTo>
                  <a:cubicBezTo>
                    <a:pt x="59" y="80"/>
                    <a:pt x="60" y="79"/>
                    <a:pt x="60" y="77"/>
                  </a:cubicBezTo>
                  <a:cubicBezTo>
                    <a:pt x="62" y="40"/>
                    <a:pt x="93" y="11"/>
                    <a:pt x="130" y="11"/>
                  </a:cubicBezTo>
                  <a:cubicBezTo>
                    <a:pt x="157" y="11"/>
                    <a:pt x="182" y="27"/>
                    <a:pt x="194" y="51"/>
                  </a:cubicBezTo>
                  <a:cubicBezTo>
                    <a:pt x="195" y="53"/>
                    <a:pt x="197" y="54"/>
                    <a:pt x="199" y="54"/>
                  </a:cubicBezTo>
                  <a:cubicBezTo>
                    <a:pt x="213" y="54"/>
                    <a:pt x="225" y="59"/>
                    <a:pt x="235" y="68"/>
                  </a:cubicBezTo>
                  <a:cubicBezTo>
                    <a:pt x="245" y="77"/>
                    <a:pt x="250" y="90"/>
                    <a:pt x="250" y="103"/>
                  </a:cubicBezTo>
                  <a:cubicBezTo>
                    <a:pt x="250" y="146"/>
                    <a:pt x="208" y="152"/>
                    <a:pt x="206" y="152"/>
                  </a:cubicBezTo>
                  <a:cubicBezTo>
                    <a:pt x="203" y="152"/>
                    <a:pt x="201" y="155"/>
                    <a:pt x="201" y="158"/>
                  </a:cubicBezTo>
                  <a:cubicBezTo>
                    <a:pt x="201" y="161"/>
                    <a:pt x="204" y="163"/>
                    <a:pt x="207" y="163"/>
                  </a:cubicBezTo>
                  <a:cubicBezTo>
                    <a:pt x="208" y="163"/>
                    <a:pt x="261" y="155"/>
                    <a:pt x="261" y="103"/>
                  </a:cubicBezTo>
                  <a:cubicBezTo>
                    <a:pt x="261" y="87"/>
                    <a:pt x="254" y="71"/>
                    <a:pt x="243" y="60"/>
                  </a:cubicBezTo>
                  <a:close/>
                  <a:moveTo>
                    <a:pt x="187" y="162"/>
                  </a:moveTo>
                  <a:cubicBezTo>
                    <a:pt x="126" y="188"/>
                    <a:pt x="126" y="188"/>
                    <a:pt x="126" y="188"/>
                  </a:cubicBezTo>
                  <a:cubicBezTo>
                    <a:pt x="66" y="162"/>
                    <a:pt x="66" y="162"/>
                    <a:pt x="66" y="162"/>
                  </a:cubicBezTo>
                  <a:cubicBezTo>
                    <a:pt x="63" y="160"/>
                    <a:pt x="60" y="162"/>
                    <a:pt x="59" y="164"/>
                  </a:cubicBezTo>
                  <a:cubicBezTo>
                    <a:pt x="57" y="167"/>
                    <a:pt x="59" y="170"/>
                    <a:pt x="62" y="172"/>
                  </a:cubicBezTo>
                  <a:cubicBezTo>
                    <a:pt x="124" y="199"/>
                    <a:pt x="124" y="199"/>
                    <a:pt x="124" y="199"/>
                  </a:cubicBezTo>
                  <a:cubicBezTo>
                    <a:pt x="125" y="199"/>
                    <a:pt x="126" y="199"/>
                    <a:pt x="126" y="199"/>
                  </a:cubicBezTo>
                  <a:cubicBezTo>
                    <a:pt x="127" y="199"/>
                    <a:pt x="128" y="199"/>
                    <a:pt x="129" y="199"/>
                  </a:cubicBezTo>
                  <a:cubicBezTo>
                    <a:pt x="191" y="172"/>
                    <a:pt x="191" y="172"/>
                    <a:pt x="191" y="172"/>
                  </a:cubicBezTo>
                  <a:cubicBezTo>
                    <a:pt x="194" y="170"/>
                    <a:pt x="195" y="167"/>
                    <a:pt x="194" y="164"/>
                  </a:cubicBezTo>
                  <a:cubicBezTo>
                    <a:pt x="193" y="162"/>
                    <a:pt x="190" y="160"/>
                    <a:pt x="187" y="162"/>
                  </a:cubicBezTo>
                  <a:close/>
                  <a:moveTo>
                    <a:pt x="187" y="180"/>
                  </a:moveTo>
                  <a:cubicBezTo>
                    <a:pt x="126" y="206"/>
                    <a:pt x="126" y="206"/>
                    <a:pt x="126" y="206"/>
                  </a:cubicBezTo>
                  <a:cubicBezTo>
                    <a:pt x="66" y="180"/>
                    <a:pt x="66" y="180"/>
                    <a:pt x="66" y="180"/>
                  </a:cubicBezTo>
                  <a:cubicBezTo>
                    <a:pt x="63" y="179"/>
                    <a:pt x="60" y="180"/>
                    <a:pt x="59" y="183"/>
                  </a:cubicBezTo>
                  <a:cubicBezTo>
                    <a:pt x="57" y="186"/>
                    <a:pt x="59" y="189"/>
                    <a:pt x="62" y="190"/>
                  </a:cubicBezTo>
                  <a:cubicBezTo>
                    <a:pt x="124" y="217"/>
                    <a:pt x="124" y="217"/>
                    <a:pt x="124" y="217"/>
                  </a:cubicBezTo>
                  <a:cubicBezTo>
                    <a:pt x="125" y="218"/>
                    <a:pt x="126" y="218"/>
                    <a:pt x="126" y="218"/>
                  </a:cubicBezTo>
                  <a:cubicBezTo>
                    <a:pt x="127" y="218"/>
                    <a:pt x="128" y="218"/>
                    <a:pt x="129" y="217"/>
                  </a:cubicBezTo>
                  <a:cubicBezTo>
                    <a:pt x="191" y="190"/>
                    <a:pt x="191" y="190"/>
                    <a:pt x="191" y="190"/>
                  </a:cubicBezTo>
                  <a:cubicBezTo>
                    <a:pt x="194" y="189"/>
                    <a:pt x="195" y="186"/>
                    <a:pt x="194" y="183"/>
                  </a:cubicBezTo>
                  <a:cubicBezTo>
                    <a:pt x="193" y="180"/>
                    <a:pt x="190" y="179"/>
                    <a:pt x="187" y="180"/>
                  </a:cubicBezTo>
                  <a:close/>
                  <a:moveTo>
                    <a:pt x="187" y="199"/>
                  </a:moveTo>
                  <a:cubicBezTo>
                    <a:pt x="126" y="225"/>
                    <a:pt x="126" y="225"/>
                    <a:pt x="126" y="225"/>
                  </a:cubicBezTo>
                  <a:cubicBezTo>
                    <a:pt x="66" y="199"/>
                    <a:pt x="66" y="199"/>
                    <a:pt x="66" y="199"/>
                  </a:cubicBezTo>
                  <a:cubicBezTo>
                    <a:pt x="63" y="197"/>
                    <a:pt x="60" y="199"/>
                    <a:pt x="59" y="201"/>
                  </a:cubicBezTo>
                  <a:cubicBezTo>
                    <a:pt x="57" y="204"/>
                    <a:pt x="59" y="208"/>
                    <a:pt x="62" y="209"/>
                  </a:cubicBezTo>
                  <a:cubicBezTo>
                    <a:pt x="124" y="236"/>
                    <a:pt x="124" y="236"/>
                    <a:pt x="124" y="236"/>
                  </a:cubicBezTo>
                  <a:cubicBezTo>
                    <a:pt x="125" y="236"/>
                    <a:pt x="126" y="236"/>
                    <a:pt x="126" y="236"/>
                  </a:cubicBezTo>
                  <a:cubicBezTo>
                    <a:pt x="127" y="236"/>
                    <a:pt x="128" y="236"/>
                    <a:pt x="129" y="236"/>
                  </a:cubicBezTo>
                  <a:cubicBezTo>
                    <a:pt x="191" y="209"/>
                    <a:pt x="191" y="209"/>
                    <a:pt x="191" y="209"/>
                  </a:cubicBezTo>
                  <a:cubicBezTo>
                    <a:pt x="194" y="208"/>
                    <a:pt x="195" y="204"/>
                    <a:pt x="194" y="201"/>
                  </a:cubicBezTo>
                  <a:cubicBezTo>
                    <a:pt x="193" y="199"/>
                    <a:pt x="190" y="197"/>
                    <a:pt x="187" y="199"/>
                  </a:cubicBezTo>
                  <a:close/>
                  <a:moveTo>
                    <a:pt x="62" y="154"/>
                  </a:moveTo>
                  <a:cubicBezTo>
                    <a:pt x="124" y="181"/>
                    <a:pt x="124" y="181"/>
                    <a:pt x="124" y="181"/>
                  </a:cubicBezTo>
                  <a:cubicBezTo>
                    <a:pt x="125" y="181"/>
                    <a:pt x="126" y="182"/>
                    <a:pt x="126" y="182"/>
                  </a:cubicBezTo>
                  <a:cubicBezTo>
                    <a:pt x="127" y="182"/>
                    <a:pt x="128" y="181"/>
                    <a:pt x="129" y="181"/>
                  </a:cubicBezTo>
                  <a:cubicBezTo>
                    <a:pt x="191" y="154"/>
                    <a:pt x="191" y="154"/>
                    <a:pt x="191" y="154"/>
                  </a:cubicBezTo>
                  <a:cubicBezTo>
                    <a:pt x="193" y="153"/>
                    <a:pt x="194" y="151"/>
                    <a:pt x="194" y="149"/>
                  </a:cubicBezTo>
                  <a:cubicBezTo>
                    <a:pt x="194" y="147"/>
                    <a:pt x="193" y="145"/>
                    <a:pt x="191" y="144"/>
                  </a:cubicBezTo>
                  <a:cubicBezTo>
                    <a:pt x="129" y="116"/>
                    <a:pt x="129" y="116"/>
                    <a:pt x="129" y="116"/>
                  </a:cubicBezTo>
                  <a:cubicBezTo>
                    <a:pt x="127" y="116"/>
                    <a:pt x="126" y="116"/>
                    <a:pt x="124" y="116"/>
                  </a:cubicBezTo>
                  <a:cubicBezTo>
                    <a:pt x="62" y="144"/>
                    <a:pt x="62" y="144"/>
                    <a:pt x="62" y="144"/>
                  </a:cubicBezTo>
                  <a:cubicBezTo>
                    <a:pt x="60" y="145"/>
                    <a:pt x="58" y="147"/>
                    <a:pt x="58" y="149"/>
                  </a:cubicBezTo>
                  <a:cubicBezTo>
                    <a:pt x="58" y="151"/>
                    <a:pt x="60" y="153"/>
                    <a:pt x="62" y="154"/>
                  </a:cubicBezTo>
                  <a:close/>
                  <a:moveTo>
                    <a:pt x="126" y="128"/>
                  </a:moveTo>
                  <a:cubicBezTo>
                    <a:pt x="175" y="149"/>
                    <a:pt x="175" y="149"/>
                    <a:pt x="175" y="149"/>
                  </a:cubicBezTo>
                  <a:cubicBezTo>
                    <a:pt x="126" y="170"/>
                    <a:pt x="126" y="170"/>
                    <a:pt x="126" y="170"/>
                  </a:cubicBezTo>
                  <a:cubicBezTo>
                    <a:pt x="77" y="149"/>
                    <a:pt x="77" y="149"/>
                    <a:pt x="77" y="149"/>
                  </a:cubicBezTo>
                  <a:lnTo>
                    <a:pt x="12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8" name="Freeform 53"/>
            <p:cNvSpPr>
              <a:spLocks noChangeAspect="1" noEditPoints="1"/>
            </p:cNvSpPr>
            <p:nvPr/>
          </p:nvSpPr>
          <p:spPr bwMode="auto">
            <a:xfrm>
              <a:off x="2874670" y="6072344"/>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
        <p:nvSpPr>
          <p:cNvPr id="38" name="Title 1"/>
          <p:cNvSpPr txBox="1">
            <a:spLocks/>
          </p:cNvSpPr>
          <p:nvPr/>
        </p:nvSpPr>
        <p:spPr>
          <a:xfrm>
            <a:off x="134192" y="250496"/>
            <a:ext cx="9807249" cy="518675"/>
          </a:xfrm>
          <a:prstGeom prst="rect">
            <a:avLst/>
          </a:prstGeom>
        </p:spPr>
        <p:txBody>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buClr>
                <a:srgbClr val="FFFFFF"/>
              </a:buClr>
              <a:buSzPts val="3200"/>
            </a:pPr>
            <a:r>
              <a:rPr lang="en" sz="3200" kern="0" dirty="0">
                <a:cs typeface="Arial"/>
                <a:sym typeface="Arial"/>
              </a:rPr>
              <a:t>We’re a Low-Code </a:t>
            </a:r>
            <a:r>
              <a:rPr lang="en" sz="3200" kern="0" dirty="0">
                <a:solidFill>
                  <a:schemeClr val="accent5"/>
                </a:solidFill>
                <a:cs typeface="Arial"/>
                <a:sym typeface="Arial"/>
              </a:rPr>
              <a:t>Platform</a:t>
            </a:r>
            <a:r>
              <a:rPr lang="en" sz="3200" kern="0" dirty="0">
                <a:cs typeface="Arial"/>
                <a:sym typeface="Arial"/>
              </a:rPr>
              <a:t> for </a:t>
            </a:r>
            <a:r>
              <a:rPr lang="en" sz="3200" kern="0" dirty="0">
                <a:solidFill>
                  <a:schemeClr val="accent5"/>
                </a:solidFill>
                <a:cs typeface="Arial"/>
                <a:sym typeface="Arial"/>
              </a:rPr>
              <a:t>Content</a:t>
            </a:r>
            <a:r>
              <a:rPr lang="en" sz="3200" kern="0" dirty="0">
                <a:cs typeface="Arial"/>
                <a:sym typeface="Arial"/>
              </a:rPr>
              <a:t>.</a:t>
            </a:r>
            <a:endParaRPr lang="en" sz="3200" kern="0" dirty="0">
              <a:cs typeface="Arial"/>
            </a:endParaRPr>
          </a:p>
        </p:txBody>
      </p:sp>
      <p:grpSp>
        <p:nvGrpSpPr>
          <p:cNvPr id="2" name="Group 1">
            <a:extLst>
              <a:ext uri="{FF2B5EF4-FFF2-40B4-BE49-F238E27FC236}">
                <a16:creationId xmlns:a16="http://schemas.microsoft.com/office/drawing/2014/main" id="{0BAC899E-A6F7-F14D-A2A8-B9E426C66248}"/>
              </a:ext>
            </a:extLst>
          </p:cNvPr>
          <p:cNvGrpSpPr/>
          <p:nvPr/>
        </p:nvGrpSpPr>
        <p:grpSpPr>
          <a:xfrm>
            <a:off x="641270" y="2093312"/>
            <a:ext cx="10913423" cy="2328998"/>
            <a:chOff x="641270" y="2158723"/>
            <a:chExt cx="10913423" cy="2328998"/>
          </a:xfrm>
        </p:grpSpPr>
        <p:sp>
          <p:nvSpPr>
            <p:cNvPr id="4" name="TextBox 3"/>
            <p:cNvSpPr txBox="1"/>
            <p:nvPr/>
          </p:nvSpPr>
          <p:spPr>
            <a:xfrm>
              <a:off x="4947161" y="2158723"/>
              <a:ext cx="2297680" cy="369332"/>
            </a:xfrm>
            <a:prstGeom prst="rect">
              <a:avLst/>
            </a:prstGeom>
            <a:noFill/>
          </p:spPr>
          <p:txBody>
            <a:bodyPr wrap="none" rtlCol="0">
              <a:spAutoFit/>
            </a:bodyPr>
            <a:lstStyle/>
            <a:p>
              <a:pPr algn="ctr"/>
              <a:r>
                <a:rPr lang="en-US" dirty="0">
                  <a:solidFill>
                    <a:srgbClr val="1038F4"/>
                  </a:solidFill>
                  <a:latin typeface="+mj-lt"/>
                  <a:ea typeface="Abadi MT Condensed Extra Bold" charset="0"/>
                  <a:cs typeface="Abadi MT Condensed Extra Bold" charset="0"/>
                  <a:sym typeface="Arial"/>
                </a:rPr>
                <a:t>NUXEO PLATFORM</a:t>
              </a:r>
            </a:p>
          </p:txBody>
        </p:sp>
        <p:sp>
          <p:nvSpPr>
            <p:cNvPr id="6" name="Rectangle 5"/>
            <p:cNvSpPr/>
            <p:nvPr/>
          </p:nvSpPr>
          <p:spPr>
            <a:xfrm>
              <a:off x="641270" y="2482748"/>
              <a:ext cx="10913423" cy="2004973"/>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19" name="Rectangle 18">
              <a:extLst>
                <a:ext uri="{FF2B5EF4-FFF2-40B4-BE49-F238E27FC236}">
                  <a16:creationId xmlns:a16="http://schemas.microsoft.com/office/drawing/2014/main" id="{7C623948-EAFC-4765-B700-1403EB63BCA5}"/>
                </a:ext>
              </a:extLst>
            </p:cNvPr>
            <p:cNvSpPr>
              <a:spLocks/>
            </p:cNvSpPr>
            <p:nvPr/>
          </p:nvSpPr>
          <p:spPr>
            <a:xfrm>
              <a:off x="985700"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Analytics</a:t>
              </a:r>
            </a:p>
          </p:txBody>
        </p:sp>
        <p:sp>
          <p:nvSpPr>
            <p:cNvPr id="20" name="Rectangle 19">
              <a:extLst>
                <a:ext uri="{FF2B5EF4-FFF2-40B4-BE49-F238E27FC236}">
                  <a16:creationId xmlns:a16="http://schemas.microsoft.com/office/drawing/2014/main" id="{6CFB8708-9889-436D-B369-96EE49B811B9}"/>
                </a:ext>
              </a:extLst>
            </p:cNvPr>
            <p:cNvSpPr>
              <a:spLocks/>
            </p:cNvSpPr>
            <p:nvPr/>
          </p:nvSpPr>
          <p:spPr>
            <a:xfrm>
              <a:off x="359647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FFFFFF"/>
                </a:buClr>
                <a:buSzPts val="900"/>
                <a:defRPr/>
              </a:pPr>
              <a:r>
                <a:rPr lang="en-US" sz="1200" kern="0">
                  <a:solidFill>
                    <a:srgbClr val="FFFFFF"/>
                  </a:solidFill>
                  <a:latin typeface="Neue Haas Grotesk Display Std 9" panose="020B0504020202020204" pitchFamily="34" charset="77"/>
                  <a:cs typeface="Arial"/>
                  <a:sym typeface="Arial"/>
                </a:rPr>
                <a:t>Transformation &amp; Delivery</a:t>
              </a:r>
              <a:endParaRPr lang="en-US" sz="2400" kern="0">
                <a:solidFill>
                  <a:srgbClr val="000000"/>
                </a:solidFill>
                <a:latin typeface="Neue Haas Grotesk Display Std 9" panose="020B0504020202020204" pitchFamily="34" charset="77"/>
                <a:cs typeface="Arial"/>
                <a:sym typeface="Arial"/>
              </a:endParaRPr>
            </a:p>
          </p:txBody>
        </p:sp>
        <p:sp>
          <p:nvSpPr>
            <p:cNvPr id="21" name="Rectangle 20">
              <a:extLst>
                <a:ext uri="{FF2B5EF4-FFF2-40B4-BE49-F238E27FC236}">
                  <a16:creationId xmlns:a16="http://schemas.microsoft.com/office/drawing/2014/main" id="{CE580921-4818-49A7-9BF8-0E1329DD3173}"/>
                </a:ext>
              </a:extLst>
            </p:cNvPr>
            <p:cNvSpPr>
              <a:spLocks/>
            </p:cNvSpPr>
            <p:nvPr/>
          </p:nvSpPr>
          <p:spPr>
            <a:xfrm>
              <a:off x="6224452"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Enrichment</a:t>
              </a:r>
            </a:p>
          </p:txBody>
        </p:sp>
        <p:sp>
          <p:nvSpPr>
            <p:cNvPr id="22" name="Rectangle 21">
              <a:extLst>
                <a:ext uri="{FF2B5EF4-FFF2-40B4-BE49-F238E27FC236}">
                  <a16:creationId xmlns:a16="http://schemas.microsoft.com/office/drawing/2014/main" id="{EF91B649-68B0-4336-A6AA-0A2A30CC987E}"/>
                </a:ext>
              </a:extLst>
            </p:cNvPr>
            <p:cNvSpPr>
              <a:spLocks/>
            </p:cNvSpPr>
            <p:nvPr/>
          </p:nvSpPr>
          <p:spPr>
            <a:xfrm>
              <a:off x="884382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Case &amp; Process Management</a:t>
              </a:r>
            </a:p>
          </p:txBody>
        </p:sp>
        <p:sp>
          <p:nvSpPr>
            <p:cNvPr id="23" name="Rectangle 22">
              <a:extLst>
                <a:ext uri="{FF2B5EF4-FFF2-40B4-BE49-F238E27FC236}">
                  <a16:creationId xmlns:a16="http://schemas.microsoft.com/office/drawing/2014/main" id="{D1FB3FB0-1ED7-4C42-89EB-F5CB4830A0A8}"/>
                </a:ext>
              </a:extLst>
            </p:cNvPr>
            <p:cNvSpPr>
              <a:spLocks/>
            </p:cNvSpPr>
            <p:nvPr/>
          </p:nvSpPr>
          <p:spPr>
            <a:xfrm>
              <a:off x="985700"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Model</a:t>
              </a:r>
            </a:p>
          </p:txBody>
        </p:sp>
        <p:sp>
          <p:nvSpPr>
            <p:cNvPr id="24" name="Rectangle 23">
              <a:extLst>
                <a:ext uri="{FF2B5EF4-FFF2-40B4-BE49-F238E27FC236}">
                  <a16:creationId xmlns:a16="http://schemas.microsoft.com/office/drawing/2014/main" id="{B3B28B3D-0B93-419D-8B9A-09B80C392903}"/>
                </a:ext>
              </a:extLst>
            </p:cNvPr>
            <p:cNvSpPr>
              <a:spLocks/>
            </p:cNvSpPr>
            <p:nvPr/>
          </p:nvSpPr>
          <p:spPr>
            <a:xfrm>
              <a:off x="3605076"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Security &amp; Audit</a:t>
              </a:r>
            </a:p>
          </p:txBody>
        </p:sp>
        <p:sp>
          <p:nvSpPr>
            <p:cNvPr id="25" name="Rectangle 24">
              <a:extLst>
                <a:ext uri="{FF2B5EF4-FFF2-40B4-BE49-F238E27FC236}">
                  <a16:creationId xmlns:a16="http://schemas.microsoft.com/office/drawing/2014/main" id="{48703FAA-EB35-4F24-AAF2-8CF51D5FCB5B}"/>
                </a:ext>
              </a:extLst>
            </p:cNvPr>
            <p:cNvSpPr>
              <a:spLocks/>
            </p:cNvSpPr>
            <p:nvPr/>
          </p:nvSpPr>
          <p:spPr>
            <a:xfrm>
              <a:off x="6224452"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Query &amp; Search</a:t>
              </a:r>
            </a:p>
          </p:txBody>
        </p:sp>
        <p:sp>
          <p:nvSpPr>
            <p:cNvPr id="26" name="Rectangle 25">
              <a:extLst>
                <a:ext uri="{FF2B5EF4-FFF2-40B4-BE49-F238E27FC236}">
                  <a16:creationId xmlns:a16="http://schemas.microsoft.com/office/drawing/2014/main" id="{3E641364-5729-4CB0-91EB-F0D7F3A97F21}"/>
                </a:ext>
              </a:extLst>
            </p:cNvPr>
            <p:cNvSpPr>
              <a:spLocks/>
            </p:cNvSpPr>
            <p:nvPr/>
          </p:nvSpPr>
          <p:spPr>
            <a:xfrm>
              <a:off x="8843828"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Ingestion</a:t>
              </a:r>
            </a:p>
          </p:txBody>
        </p:sp>
        <p:sp>
          <p:nvSpPr>
            <p:cNvPr id="40" name="Google Shape;867;p97">
              <a:extLst>
                <a:ext uri="{FF2B5EF4-FFF2-40B4-BE49-F238E27FC236}">
                  <a16:creationId xmlns:a16="http://schemas.microsoft.com/office/drawing/2014/main" id="{2F51C463-ED3A-CB4E-8763-2C40702964C5}"/>
                </a:ext>
              </a:extLst>
            </p:cNvPr>
            <p:cNvSpPr/>
            <p:nvPr/>
          </p:nvSpPr>
          <p:spPr>
            <a:xfrm>
              <a:off x="985700" y="3905486"/>
              <a:ext cx="10226424" cy="438743"/>
            </a:xfrm>
            <a:prstGeom prst="rect">
              <a:avLst/>
            </a:prstGeom>
            <a:solidFill>
              <a:srgbClr val="0066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900"/>
                <a:buFont typeface="Arial"/>
                <a:buNone/>
                <a:tabLst/>
                <a:defRPr/>
              </a:pPr>
              <a:r>
                <a:rPr kumimoji="0" lang="en-US" sz="1400" b="0" i="0" u="none" strike="noStrike" kern="0" cap="none" spc="0" normalizeH="0" baseline="0" noProof="0">
                  <a:ln>
                    <a:noFill/>
                  </a:ln>
                  <a:solidFill>
                    <a:srgbClr val="FFFFFF"/>
                  </a:solidFill>
                  <a:effectLst/>
                  <a:uLnTx/>
                  <a:uFillTx/>
                  <a:latin typeface="Neue Haas Grotesk Display Std 9" panose="020B0504020202020204" pitchFamily="34" charset="77"/>
                  <a:cs typeface="Arial"/>
                  <a:sym typeface="Arial"/>
                </a:rPr>
                <a:t>Nuxeo Federation Services</a:t>
              </a:r>
              <a:endParaRPr kumimoji="0" sz="1400" b="0" i="0" u="none" strike="noStrike" kern="0" cap="none" spc="0" normalizeH="0" baseline="0" noProof="0">
                <a:ln>
                  <a:noFill/>
                </a:ln>
                <a:solidFill>
                  <a:srgbClr val="000000"/>
                </a:solidFill>
                <a:effectLst/>
                <a:uLnTx/>
                <a:uFillTx/>
                <a:latin typeface="Neue Haas Grotesk Display Std 9" panose="020B0504020202020204" pitchFamily="34" charset="77"/>
                <a:cs typeface="Arial"/>
                <a:sym typeface="Arial"/>
              </a:endParaRPr>
            </a:p>
          </p:txBody>
        </p:sp>
      </p:grpSp>
      <p:grpSp>
        <p:nvGrpSpPr>
          <p:cNvPr id="3" name="Group 2">
            <a:extLst>
              <a:ext uri="{FF2B5EF4-FFF2-40B4-BE49-F238E27FC236}">
                <a16:creationId xmlns:a16="http://schemas.microsoft.com/office/drawing/2014/main" id="{70A969EF-68D0-C942-9DD8-E30BC9A38008}"/>
              </a:ext>
            </a:extLst>
          </p:cNvPr>
          <p:cNvGrpSpPr/>
          <p:nvPr/>
        </p:nvGrpSpPr>
        <p:grpSpPr>
          <a:xfrm>
            <a:off x="641270" y="757798"/>
            <a:ext cx="10913423" cy="1148112"/>
            <a:chOff x="641270" y="908273"/>
            <a:chExt cx="10913423" cy="1148112"/>
          </a:xfrm>
        </p:grpSpPr>
        <p:sp>
          <p:nvSpPr>
            <p:cNvPr id="27" name="TextBox 26">
              <a:extLst>
                <a:ext uri="{FF2B5EF4-FFF2-40B4-BE49-F238E27FC236}">
                  <a16:creationId xmlns:a16="http://schemas.microsoft.com/office/drawing/2014/main" id="{54409B6F-90A7-4D2A-BA49-7570C0393BBA}"/>
                </a:ext>
              </a:extLst>
            </p:cNvPr>
            <p:cNvSpPr txBox="1"/>
            <p:nvPr/>
          </p:nvSpPr>
          <p:spPr>
            <a:xfrm>
              <a:off x="4553047" y="908273"/>
              <a:ext cx="3085909" cy="369332"/>
            </a:xfrm>
            <a:prstGeom prst="rect">
              <a:avLst/>
            </a:prstGeom>
            <a:noFill/>
          </p:spPr>
          <p:txBody>
            <a:bodyPr wrap="none" rtlCol="0">
              <a:spAutoFit/>
            </a:bodyPr>
            <a:lstStyle/>
            <a:p>
              <a:pPr algn="ctr"/>
              <a:r>
                <a:rPr lang="en-US" dirty="0">
                  <a:solidFill>
                    <a:schemeClr val="accent3"/>
                  </a:solidFill>
                  <a:latin typeface="+mj-lt"/>
                  <a:ea typeface="Open Sans Semibold" panose="020B0706030804020204" pitchFamily="34" charset="0"/>
                  <a:cs typeface="Open Sans Semibold" panose="020B0706030804020204" pitchFamily="34" charset="0"/>
                  <a:sym typeface="Arial"/>
                </a:rPr>
                <a:t>BUSINESS APPLICATIONS</a:t>
              </a:r>
            </a:p>
          </p:txBody>
        </p:sp>
        <p:sp>
          <p:nvSpPr>
            <p:cNvPr id="29" name="Rectangle 28">
              <a:extLst>
                <a:ext uri="{FF2B5EF4-FFF2-40B4-BE49-F238E27FC236}">
                  <a16:creationId xmlns:a16="http://schemas.microsoft.com/office/drawing/2014/main" id="{30389AB9-3DDD-4355-B83C-00E96A11D2C1}"/>
                </a:ext>
              </a:extLst>
            </p:cNvPr>
            <p:cNvSpPr/>
            <p:nvPr/>
          </p:nvSpPr>
          <p:spPr>
            <a:xfrm>
              <a:off x="641270" y="1246307"/>
              <a:ext cx="10913423" cy="810078"/>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30" name="Rectangle 29">
              <a:extLst>
                <a:ext uri="{FF2B5EF4-FFF2-40B4-BE49-F238E27FC236}">
                  <a16:creationId xmlns:a16="http://schemas.microsoft.com/office/drawing/2014/main" id="{DB6B557B-B4F4-4FE3-A3A7-0AF8C740D9C4}"/>
                </a:ext>
              </a:extLst>
            </p:cNvPr>
            <p:cNvSpPr/>
            <p:nvPr/>
          </p:nvSpPr>
          <p:spPr>
            <a:xfrm>
              <a:off x="788103"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Digital Asset Management</a:t>
              </a:r>
            </a:p>
          </p:txBody>
        </p:sp>
        <p:sp>
          <p:nvSpPr>
            <p:cNvPr id="31" name="Rectangle 30">
              <a:extLst>
                <a:ext uri="{FF2B5EF4-FFF2-40B4-BE49-F238E27FC236}">
                  <a16:creationId xmlns:a16="http://schemas.microsoft.com/office/drawing/2014/main" id="{935EFDD2-C6D5-463F-A926-88C6400ACC92}"/>
                </a:ext>
              </a:extLst>
            </p:cNvPr>
            <p:cNvSpPr/>
            <p:nvPr/>
          </p:nvSpPr>
          <p:spPr>
            <a:xfrm>
              <a:off x="3236029"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Document Management</a:t>
              </a:r>
            </a:p>
          </p:txBody>
        </p:sp>
        <p:sp>
          <p:nvSpPr>
            <p:cNvPr id="32" name="Rectangle 31">
              <a:extLst>
                <a:ext uri="{FF2B5EF4-FFF2-40B4-BE49-F238E27FC236}">
                  <a16:creationId xmlns:a16="http://schemas.microsoft.com/office/drawing/2014/main" id="{054EA4CE-548A-4287-8209-9B9FFDB51827}"/>
                </a:ext>
              </a:extLst>
            </p:cNvPr>
            <p:cNvSpPr/>
            <p:nvPr/>
          </p:nvSpPr>
          <p:spPr>
            <a:xfrm>
              <a:off x="5683955"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Case Management</a:t>
              </a:r>
            </a:p>
          </p:txBody>
        </p:sp>
        <p:sp>
          <p:nvSpPr>
            <p:cNvPr id="33" name="Rectangle 32">
              <a:extLst>
                <a:ext uri="{FF2B5EF4-FFF2-40B4-BE49-F238E27FC236}">
                  <a16:creationId xmlns:a16="http://schemas.microsoft.com/office/drawing/2014/main" id="{DA0AE90B-6C44-45B8-BC5B-4DEDED9992A1}"/>
                </a:ext>
              </a:extLst>
            </p:cNvPr>
            <p:cNvSpPr/>
            <p:nvPr/>
          </p:nvSpPr>
          <p:spPr>
            <a:xfrm>
              <a:off x="8131881"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Knowledge Management</a:t>
              </a:r>
            </a:p>
          </p:txBody>
        </p:sp>
        <p:sp>
          <p:nvSpPr>
            <p:cNvPr id="39" name="Rectangle 38">
              <a:extLst>
                <a:ext uri="{FF2B5EF4-FFF2-40B4-BE49-F238E27FC236}">
                  <a16:creationId xmlns:a16="http://schemas.microsoft.com/office/drawing/2014/main" id="{8BB5956B-0445-BE46-AE11-3E959EAAE16F}"/>
                </a:ext>
              </a:extLst>
            </p:cNvPr>
            <p:cNvSpPr/>
            <p:nvPr/>
          </p:nvSpPr>
          <p:spPr>
            <a:xfrm>
              <a:off x="10579807" y="1393862"/>
              <a:ext cx="843914"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 • •</a:t>
              </a:r>
            </a:p>
          </p:txBody>
        </p:sp>
      </p:grpSp>
      <p:grpSp>
        <p:nvGrpSpPr>
          <p:cNvPr id="28" name="Group 27">
            <a:extLst>
              <a:ext uri="{FF2B5EF4-FFF2-40B4-BE49-F238E27FC236}">
                <a16:creationId xmlns:a16="http://schemas.microsoft.com/office/drawing/2014/main" id="{E6621A5E-7F27-304E-A5EA-26CA5CBD7AB3}"/>
              </a:ext>
            </a:extLst>
          </p:cNvPr>
          <p:cNvGrpSpPr/>
          <p:nvPr/>
        </p:nvGrpSpPr>
        <p:grpSpPr>
          <a:xfrm>
            <a:off x="2775224" y="7291866"/>
            <a:ext cx="2034092" cy="361766"/>
            <a:chOff x="627332" y="6526488"/>
            <a:chExt cx="2034092" cy="361766"/>
          </a:xfrm>
        </p:grpSpPr>
        <p:sp>
          <p:nvSpPr>
            <p:cNvPr id="42" name="TextBox 41">
              <a:extLst>
                <a:ext uri="{FF2B5EF4-FFF2-40B4-BE49-F238E27FC236}">
                  <a16:creationId xmlns:a16="http://schemas.microsoft.com/office/drawing/2014/main" id="{55DA5C03-6CD9-544A-99E8-1753E9063575}"/>
                </a:ext>
              </a:extLst>
            </p:cNvPr>
            <p:cNvSpPr txBox="1"/>
            <p:nvPr/>
          </p:nvSpPr>
          <p:spPr>
            <a:xfrm>
              <a:off x="1142418" y="6526488"/>
              <a:ext cx="1519006" cy="361766"/>
            </a:xfrm>
            <a:prstGeom prst="rect">
              <a:avLst/>
            </a:prstGeom>
            <a:noFill/>
          </p:spPr>
          <p:txBody>
            <a:bodyPr wrap="none" rtlCol="0">
              <a:spAutoFit/>
            </a:bodyPr>
            <a:lstStyle/>
            <a:p>
              <a:r>
                <a:rPr lang="en-US" sz="1751" dirty="0">
                  <a:solidFill>
                    <a:srgbClr val="414042"/>
                  </a:solidFill>
                  <a:latin typeface="+mj-lt"/>
                  <a:sym typeface="Arial"/>
                </a:rPr>
                <a:t>Nuxeo Cloud</a:t>
              </a:r>
            </a:p>
          </p:txBody>
        </p:sp>
        <p:sp>
          <p:nvSpPr>
            <p:cNvPr id="43" name="Freeform 53">
              <a:extLst>
                <a:ext uri="{FF2B5EF4-FFF2-40B4-BE49-F238E27FC236}">
                  <a16:creationId xmlns:a16="http://schemas.microsoft.com/office/drawing/2014/main" id="{CFBD0110-C9A8-B342-BF4A-1D7AE2EAB03A}"/>
                </a:ext>
              </a:extLst>
            </p:cNvPr>
            <p:cNvSpPr>
              <a:spLocks noChangeAspect="1" noEditPoints="1"/>
            </p:cNvSpPr>
            <p:nvPr/>
          </p:nvSpPr>
          <p:spPr bwMode="auto">
            <a:xfrm>
              <a:off x="627332" y="6563920"/>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grpSp>
        <p:nvGrpSpPr>
          <p:cNvPr id="12" name="Group 11">
            <a:extLst>
              <a:ext uri="{FF2B5EF4-FFF2-40B4-BE49-F238E27FC236}">
                <a16:creationId xmlns:a16="http://schemas.microsoft.com/office/drawing/2014/main" id="{E9930244-FB5A-6040-B555-D60BBC17DDB2}"/>
              </a:ext>
            </a:extLst>
          </p:cNvPr>
          <p:cNvGrpSpPr/>
          <p:nvPr/>
        </p:nvGrpSpPr>
        <p:grpSpPr>
          <a:xfrm>
            <a:off x="6575189" y="7254434"/>
            <a:ext cx="2606652" cy="361766"/>
            <a:chOff x="3371453" y="6672434"/>
            <a:chExt cx="2606652" cy="361766"/>
          </a:xfrm>
        </p:grpSpPr>
        <p:sp>
          <p:nvSpPr>
            <p:cNvPr id="44" name="TextBox 43">
              <a:extLst>
                <a:ext uri="{FF2B5EF4-FFF2-40B4-BE49-F238E27FC236}">
                  <a16:creationId xmlns:a16="http://schemas.microsoft.com/office/drawing/2014/main" id="{534F7A6D-0047-184E-97A1-686C4F9AD401}"/>
                </a:ext>
              </a:extLst>
            </p:cNvPr>
            <p:cNvSpPr txBox="1"/>
            <p:nvPr/>
          </p:nvSpPr>
          <p:spPr>
            <a:xfrm>
              <a:off x="3862847" y="6672434"/>
              <a:ext cx="1652568" cy="361766"/>
            </a:xfrm>
            <a:prstGeom prst="rect">
              <a:avLst/>
            </a:prstGeom>
            <a:noFill/>
          </p:spPr>
          <p:txBody>
            <a:bodyPr wrap="none" rtlCol="0">
              <a:spAutoFit/>
            </a:bodyPr>
            <a:lstStyle/>
            <a:p>
              <a:r>
                <a:rPr lang="en-US" sz="1751" dirty="0">
                  <a:solidFill>
                    <a:srgbClr val="414042"/>
                  </a:solidFill>
                  <a:latin typeface="+mj-lt"/>
                  <a:sym typeface="Arial"/>
                </a:rPr>
                <a:t>Self-Managed</a:t>
              </a:r>
            </a:p>
          </p:txBody>
        </p:sp>
        <p:sp>
          <p:nvSpPr>
            <p:cNvPr id="45" name="Freeform 53">
              <a:extLst>
                <a:ext uri="{FF2B5EF4-FFF2-40B4-BE49-F238E27FC236}">
                  <a16:creationId xmlns:a16="http://schemas.microsoft.com/office/drawing/2014/main" id="{7256F586-B2C3-0244-9968-C2889664960A}"/>
                </a:ext>
              </a:extLst>
            </p:cNvPr>
            <p:cNvSpPr>
              <a:spLocks noChangeAspect="1" noEditPoints="1"/>
            </p:cNvSpPr>
            <p:nvPr/>
          </p:nvSpPr>
          <p:spPr bwMode="auto">
            <a:xfrm>
              <a:off x="3371453" y="6709866"/>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46" name="Freeform 45">
              <a:extLst>
                <a:ext uri="{FF2B5EF4-FFF2-40B4-BE49-F238E27FC236}">
                  <a16:creationId xmlns:a16="http://schemas.microsoft.com/office/drawing/2014/main" id="{93D7D2D0-0672-CB4C-912A-6A4AC91003FB}"/>
                </a:ext>
              </a:extLst>
            </p:cNvPr>
            <p:cNvSpPr>
              <a:spLocks noChangeAspect="1" noEditPoints="1"/>
            </p:cNvSpPr>
            <p:nvPr/>
          </p:nvSpPr>
          <p:spPr bwMode="auto">
            <a:xfrm>
              <a:off x="5552490" y="6676608"/>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Tree>
    <p:extLst>
      <p:ext uri="{BB962C8B-B14F-4D97-AF65-F5344CB8AC3E}">
        <p14:creationId xmlns:p14="http://schemas.microsoft.com/office/powerpoint/2010/main" val="21133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8" y="365125"/>
            <a:ext cx="10515600" cy="757130"/>
          </a:xfrm>
        </p:spPr>
        <p:txBody>
          <a:bodyPr/>
          <a:lstStyle/>
          <a:p>
            <a:r>
              <a:rPr lang="en-US" noProof="0" dirty="0"/>
              <a:t>Nuxeo Platform at a Glance</a:t>
            </a:r>
          </a:p>
        </p:txBody>
      </p:sp>
      <p:grpSp>
        <p:nvGrpSpPr>
          <p:cNvPr id="16" name="Group 15">
            <a:extLst>
              <a:ext uri="{FF2B5EF4-FFF2-40B4-BE49-F238E27FC236}">
                <a16:creationId xmlns:a16="http://schemas.microsoft.com/office/drawing/2014/main" id="{16521589-35EE-354F-A53E-C0571B8F5154}"/>
              </a:ext>
            </a:extLst>
          </p:cNvPr>
          <p:cNvGrpSpPr/>
          <p:nvPr/>
        </p:nvGrpSpPr>
        <p:grpSpPr>
          <a:xfrm>
            <a:off x="633738" y="3307262"/>
            <a:ext cx="5709762" cy="951848"/>
            <a:chOff x="633738" y="3087806"/>
            <a:chExt cx="5709762" cy="951848"/>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48500" y="3187125"/>
              <a:ext cx="495000" cy="483750"/>
            </a:xfrm>
            <a:prstGeom prst="rect">
              <a:avLst/>
            </a:prstGeom>
          </p:spPr>
        </p:pic>
        <p:sp>
          <p:nvSpPr>
            <p:cNvPr id="39" name="Rectangle 38"/>
            <p:cNvSpPr>
              <a:spLocks noChangeAspect="1"/>
            </p:cNvSpPr>
            <p:nvPr/>
          </p:nvSpPr>
          <p:spPr>
            <a:xfrm>
              <a:off x="633738" y="3087806"/>
              <a:ext cx="951848"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p:cNvSpPr>
              <a:spLocks noChangeAspect="1" noEditPoints="1"/>
            </p:cNvSpPr>
            <p:nvPr/>
          </p:nvSpPr>
          <p:spPr bwMode="auto">
            <a:xfrm>
              <a:off x="833981" y="3287505"/>
              <a:ext cx="551359" cy="552451"/>
            </a:xfrm>
            <a:custGeom>
              <a:avLst/>
              <a:gdLst>
                <a:gd name="T0" fmla="*/ 282 w 346"/>
                <a:gd name="T1" fmla="*/ 219 h 346"/>
                <a:gd name="T2" fmla="*/ 262 w 346"/>
                <a:gd name="T3" fmla="*/ 223 h 346"/>
                <a:gd name="T4" fmla="*/ 208 w 346"/>
                <a:gd name="T5" fmla="*/ 116 h 346"/>
                <a:gd name="T6" fmla="*/ 236 w 346"/>
                <a:gd name="T7" fmla="*/ 64 h 346"/>
                <a:gd name="T8" fmla="*/ 173 w 346"/>
                <a:gd name="T9" fmla="*/ 0 h 346"/>
                <a:gd name="T10" fmla="*/ 109 w 346"/>
                <a:gd name="T11" fmla="*/ 64 h 346"/>
                <a:gd name="T12" fmla="*/ 137 w 346"/>
                <a:gd name="T13" fmla="*/ 116 h 346"/>
                <a:gd name="T14" fmla="*/ 84 w 346"/>
                <a:gd name="T15" fmla="*/ 223 h 346"/>
                <a:gd name="T16" fmla="*/ 63 w 346"/>
                <a:gd name="T17" fmla="*/ 219 h 346"/>
                <a:gd name="T18" fmla="*/ 0 w 346"/>
                <a:gd name="T19" fmla="*/ 283 h 346"/>
                <a:gd name="T20" fmla="*/ 63 w 346"/>
                <a:gd name="T21" fmla="*/ 346 h 346"/>
                <a:gd name="T22" fmla="*/ 126 w 346"/>
                <a:gd name="T23" fmla="*/ 288 h 346"/>
                <a:gd name="T24" fmla="*/ 219 w 346"/>
                <a:gd name="T25" fmla="*/ 288 h 346"/>
                <a:gd name="T26" fmla="*/ 282 w 346"/>
                <a:gd name="T27" fmla="*/ 346 h 346"/>
                <a:gd name="T28" fmla="*/ 346 w 346"/>
                <a:gd name="T29" fmla="*/ 283 h 346"/>
                <a:gd name="T30" fmla="*/ 282 w 346"/>
                <a:gd name="T31" fmla="*/ 219 h 346"/>
                <a:gd name="T32" fmla="*/ 119 w 346"/>
                <a:gd name="T33" fmla="*/ 64 h 346"/>
                <a:gd name="T34" fmla="*/ 173 w 346"/>
                <a:gd name="T35" fmla="*/ 10 h 346"/>
                <a:gd name="T36" fmla="*/ 226 w 346"/>
                <a:gd name="T37" fmla="*/ 64 h 346"/>
                <a:gd name="T38" fmla="*/ 173 w 346"/>
                <a:gd name="T39" fmla="*/ 117 h 346"/>
                <a:gd name="T40" fmla="*/ 119 w 346"/>
                <a:gd name="T41" fmla="*/ 64 h 346"/>
                <a:gd name="T42" fmla="*/ 146 w 346"/>
                <a:gd name="T43" fmla="*/ 121 h 346"/>
                <a:gd name="T44" fmla="*/ 173 w 346"/>
                <a:gd name="T45" fmla="*/ 127 h 346"/>
                <a:gd name="T46" fmla="*/ 200 w 346"/>
                <a:gd name="T47" fmla="*/ 121 h 346"/>
                <a:gd name="T48" fmla="*/ 253 w 346"/>
                <a:gd name="T49" fmla="*/ 227 h 346"/>
                <a:gd name="T50" fmla="*/ 219 w 346"/>
                <a:gd name="T51" fmla="*/ 278 h 346"/>
                <a:gd name="T52" fmla="*/ 126 w 346"/>
                <a:gd name="T53" fmla="*/ 278 h 346"/>
                <a:gd name="T54" fmla="*/ 93 w 346"/>
                <a:gd name="T55" fmla="*/ 227 h 346"/>
                <a:gd name="T56" fmla="*/ 146 w 346"/>
                <a:gd name="T57" fmla="*/ 121 h 346"/>
                <a:gd name="T58" fmla="*/ 63 w 346"/>
                <a:gd name="T59" fmla="*/ 336 h 346"/>
                <a:gd name="T60" fmla="*/ 10 w 346"/>
                <a:gd name="T61" fmla="*/ 283 h 346"/>
                <a:gd name="T62" fmla="*/ 63 w 346"/>
                <a:gd name="T63" fmla="*/ 229 h 346"/>
                <a:gd name="T64" fmla="*/ 117 w 346"/>
                <a:gd name="T65" fmla="*/ 283 h 346"/>
                <a:gd name="T66" fmla="*/ 63 w 346"/>
                <a:gd name="T67" fmla="*/ 336 h 346"/>
                <a:gd name="T68" fmla="*/ 282 w 346"/>
                <a:gd name="T69" fmla="*/ 336 h 346"/>
                <a:gd name="T70" fmla="*/ 229 w 346"/>
                <a:gd name="T71" fmla="*/ 283 h 346"/>
                <a:gd name="T72" fmla="*/ 282 w 346"/>
                <a:gd name="T73" fmla="*/ 229 h 346"/>
                <a:gd name="T74" fmla="*/ 336 w 346"/>
                <a:gd name="T75" fmla="*/ 283 h 346"/>
                <a:gd name="T76" fmla="*/ 282 w 346"/>
                <a:gd name="T77" fmla="*/ 33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6" h="346">
                  <a:moveTo>
                    <a:pt x="282" y="219"/>
                  </a:moveTo>
                  <a:cubicBezTo>
                    <a:pt x="275" y="219"/>
                    <a:pt x="268" y="221"/>
                    <a:pt x="262" y="223"/>
                  </a:cubicBezTo>
                  <a:cubicBezTo>
                    <a:pt x="208" y="116"/>
                    <a:pt x="208" y="116"/>
                    <a:pt x="208" y="116"/>
                  </a:cubicBezTo>
                  <a:cubicBezTo>
                    <a:pt x="225" y="105"/>
                    <a:pt x="236" y="85"/>
                    <a:pt x="236" y="64"/>
                  </a:cubicBezTo>
                  <a:cubicBezTo>
                    <a:pt x="236" y="29"/>
                    <a:pt x="208" y="0"/>
                    <a:pt x="173" y="0"/>
                  </a:cubicBezTo>
                  <a:cubicBezTo>
                    <a:pt x="138" y="0"/>
                    <a:pt x="109" y="29"/>
                    <a:pt x="109" y="64"/>
                  </a:cubicBezTo>
                  <a:cubicBezTo>
                    <a:pt x="109" y="85"/>
                    <a:pt x="121" y="105"/>
                    <a:pt x="137" y="116"/>
                  </a:cubicBezTo>
                  <a:cubicBezTo>
                    <a:pt x="84" y="223"/>
                    <a:pt x="84" y="223"/>
                    <a:pt x="84" y="223"/>
                  </a:cubicBezTo>
                  <a:cubicBezTo>
                    <a:pt x="78" y="221"/>
                    <a:pt x="71" y="219"/>
                    <a:pt x="63" y="219"/>
                  </a:cubicBezTo>
                  <a:cubicBezTo>
                    <a:pt x="28" y="219"/>
                    <a:pt x="0" y="248"/>
                    <a:pt x="0" y="283"/>
                  </a:cubicBezTo>
                  <a:cubicBezTo>
                    <a:pt x="0" y="318"/>
                    <a:pt x="28" y="346"/>
                    <a:pt x="63" y="346"/>
                  </a:cubicBezTo>
                  <a:cubicBezTo>
                    <a:pt x="97" y="346"/>
                    <a:pt x="124" y="320"/>
                    <a:pt x="126" y="288"/>
                  </a:cubicBezTo>
                  <a:cubicBezTo>
                    <a:pt x="219" y="288"/>
                    <a:pt x="219" y="288"/>
                    <a:pt x="219" y="288"/>
                  </a:cubicBezTo>
                  <a:cubicBezTo>
                    <a:pt x="222" y="320"/>
                    <a:pt x="249" y="346"/>
                    <a:pt x="282" y="346"/>
                  </a:cubicBezTo>
                  <a:cubicBezTo>
                    <a:pt x="317" y="346"/>
                    <a:pt x="346" y="318"/>
                    <a:pt x="346" y="283"/>
                  </a:cubicBezTo>
                  <a:cubicBezTo>
                    <a:pt x="346" y="248"/>
                    <a:pt x="317" y="219"/>
                    <a:pt x="282" y="219"/>
                  </a:cubicBezTo>
                  <a:close/>
                  <a:moveTo>
                    <a:pt x="119" y="64"/>
                  </a:moveTo>
                  <a:cubicBezTo>
                    <a:pt x="119" y="34"/>
                    <a:pt x="143" y="10"/>
                    <a:pt x="173" y="10"/>
                  </a:cubicBezTo>
                  <a:cubicBezTo>
                    <a:pt x="202" y="10"/>
                    <a:pt x="226" y="34"/>
                    <a:pt x="226" y="64"/>
                  </a:cubicBezTo>
                  <a:cubicBezTo>
                    <a:pt x="226" y="93"/>
                    <a:pt x="202" y="117"/>
                    <a:pt x="173" y="117"/>
                  </a:cubicBezTo>
                  <a:cubicBezTo>
                    <a:pt x="143" y="117"/>
                    <a:pt x="119" y="93"/>
                    <a:pt x="119" y="64"/>
                  </a:cubicBezTo>
                  <a:close/>
                  <a:moveTo>
                    <a:pt x="146" y="121"/>
                  </a:moveTo>
                  <a:cubicBezTo>
                    <a:pt x="154" y="125"/>
                    <a:pt x="163" y="127"/>
                    <a:pt x="173" y="127"/>
                  </a:cubicBezTo>
                  <a:cubicBezTo>
                    <a:pt x="182" y="127"/>
                    <a:pt x="192" y="125"/>
                    <a:pt x="200" y="121"/>
                  </a:cubicBezTo>
                  <a:cubicBezTo>
                    <a:pt x="253" y="227"/>
                    <a:pt x="253" y="227"/>
                    <a:pt x="253" y="227"/>
                  </a:cubicBezTo>
                  <a:cubicBezTo>
                    <a:pt x="234" y="237"/>
                    <a:pt x="221" y="256"/>
                    <a:pt x="219" y="278"/>
                  </a:cubicBezTo>
                  <a:cubicBezTo>
                    <a:pt x="126" y="278"/>
                    <a:pt x="126" y="278"/>
                    <a:pt x="126" y="278"/>
                  </a:cubicBezTo>
                  <a:cubicBezTo>
                    <a:pt x="125" y="256"/>
                    <a:pt x="112" y="237"/>
                    <a:pt x="93" y="227"/>
                  </a:cubicBezTo>
                  <a:lnTo>
                    <a:pt x="146" y="121"/>
                  </a:lnTo>
                  <a:close/>
                  <a:moveTo>
                    <a:pt x="63" y="336"/>
                  </a:moveTo>
                  <a:cubicBezTo>
                    <a:pt x="34" y="336"/>
                    <a:pt x="10" y="312"/>
                    <a:pt x="10" y="283"/>
                  </a:cubicBezTo>
                  <a:cubicBezTo>
                    <a:pt x="10" y="253"/>
                    <a:pt x="34" y="229"/>
                    <a:pt x="63" y="229"/>
                  </a:cubicBezTo>
                  <a:cubicBezTo>
                    <a:pt x="93" y="229"/>
                    <a:pt x="117" y="253"/>
                    <a:pt x="117" y="283"/>
                  </a:cubicBezTo>
                  <a:cubicBezTo>
                    <a:pt x="117" y="312"/>
                    <a:pt x="93" y="336"/>
                    <a:pt x="63" y="336"/>
                  </a:cubicBezTo>
                  <a:close/>
                  <a:moveTo>
                    <a:pt x="282" y="336"/>
                  </a:moveTo>
                  <a:cubicBezTo>
                    <a:pt x="253" y="336"/>
                    <a:pt x="229" y="312"/>
                    <a:pt x="229" y="283"/>
                  </a:cubicBezTo>
                  <a:cubicBezTo>
                    <a:pt x="229" y="253"/>
                    <a:pt x="253" y="229"/>
                    <a:pt x="282" y="229"/>
                  </a:cubicBezTo>
                  <a:cubicBezTo>
                    <a:pt x="312" y="229"/>
                    <a:pt x="336" y="253"/>
                    <a:pt x="336" y="283"/>
                  </a:cubicBezTo>
                  <a:cubicBezTo>
                    <a:pt x="336" y="312"/>
                    <a:pt x="312" y="336"/>
                    <a:pt x="282" y="3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1809100" y="3225176"/>
              <a:ext cx="4058300" cy="677108"/>
            </a:xfrm>
            <a:prstGeom prst="rect">
              <a:avLst/>
            </a:prstGeom>
            <a:noFill/>
          </p:spPr>
          <p:txBody>
            <a:bodyPr wrap="square" rtlCol="0">
              <a:spAutoFit/>
            </a:bodyPr>
            <a:lstStyle/>
            <a:p>
              <a:r>
                <a:rPr lang="en-US" sz="2400" dirty="0">
                  <a:solidFill>
                    <a:schemeClr val="accent2"/>
                  </a:solidFill>
                </a:rPr>
                <a:t>Enterprise Ready</a:t>
              </a:r>
            </a:p>
            <a:p>
              <a:r>
                <a:rPr lang="en-US" sz="1400" dirty="0">
                  <a:solidFill>
                    <a:schemeClr val="accent2"/>
                  </a:solidFill>
                </a:rPr>
                <a:t>Data, Federation, AI, Deployment, …</a:t>
              </a:r>
            </a:p>
          </p:txBody>
        </p:sp>
      </p:grpSp>
      <p:grpSp>
        <p:nvGrpSpPr>
          <p:cNvPr id="17" name="Group 16">
            <a:extLst>
              <a:ext uri="{FF2B5EF4-FFF2-40B4-BE49-F238E27FC236}">
                <a16:creationId xmlns:a16="http://schemas.microsoft.com/office/drawing/2014/main" id="{F17D2F96-B554-3744-8713-BE130BDFCD40}"/>
              </a:ext>
            </a:extLst>
          </p:cNvPr>
          <p:cNvGrpSpPr/>
          <p:nvPr/>
        </p:nvGrpSpPr>
        <p:grpSpPr>
          <a:xfrm>
            <a:off x="633738" y="4922395"/>
            <a:ext cx="5233662" cy="951848"/>
            <a:chOff x="633738" y="4520059"/>
            <a:chExt cx="5233662" cy="951848"/>
          </a:xfrm>
        </p:grpSpPr>
        <p:sp>
          <p:nvSpPr>
            <p:cNvPr id="40" name="Rectangle 39"/>
            <p:cNvSpPr>
              <a:spLocks noChangeAspect="1"/>
            </p:cNvSpPr>
            <p:nvPr/>
          </p:nvSpPr>
          <p:spPr>
            <a:xfrm>
              <a:off x="633738" y="4520059"/>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17"/>
            <p:cNvSpPr>
              <a:spLocks noChangeAspect="1" noEditPoints="1"/>
            </p:cNvSpPr>
            <p:nvPr/>
          </p:nvSpPr>
          <p:spPr bwMode="auto">
            <a:xfrm>
              <a:off x="833981" y="4700193"/>
              <a:ext cx="597574" cy="596900"/>
            </a:xfrm>
            <a:custGeom>
              <a:avLst/>
              <a:gdLst>
                <a:gd name="T0" fmla="*/ 349 w 372"/>
                <a:gd name="T1" fmla="*/ 122 h 372"/>
                <a:gd name="T2" fmla="*/ 372 w 372"/>
                <a:gd name="T3" fmla="*/ 78 h 372"/>
                <a:gd name="T4" fmla="*/ 341 w 372"/>
                <a:gd name="T5" fmla="*/ 31 h 372"/>
                <a:gd name="T6" fmla="*/ 294 w 372"/>
                <a:gd name="T7" fmla="*/ 5 h 372"/>
                <a:gd name="T8" fmla="*/ 236 w 372"/>
                <a:gd name="T9" fmla="*/ 5 h 372"/>
                <a:gd name="T10" fmla="*/ 189 w 372"/>
                <a:gd name="T11" fmla="*/ 31 h 372"/>
                <a:gd name="T12" fmla="*/ 158 w 372"/>
                <a:gd name="T13" fmla="*/ 78 h 372"/>
                <a:gd name="T14" fmla="*/ 181 w 372"/>
                <a:gd name="T15" fmla="*/ 122 h 372"/>
                <a:gd name="T16" fmla="*/ 158 w 372"/>
                <a:gd name="T17" fmla="*/ 140 h 372"/>
                <a:gd name="T18" fmla="*/ 210 w 372"/>
                <a:gd name="T19" fmla="*/ 171 h 372"/>
                <a:gd name="T20" fmla="*/ 241 w 372"/>
                <a:gd name="T21" fmla="*/ 215 h 372"/>
                <a:gd name="T22" fmla="*/ 294 w 372"/>
                <a:gd name="T23" fmla="*/ 186 h 372"/>
                <a:gd name="T24" fmla="*/ 348 w 372"/>
                <a:gd name="T25" fmla="*/ 181 h 372"/>
                <a:gd name="T26" fmla="*/ 342 w 372"/>
                <a:gd name="T27" fmla="*/ 172 h 372"/>
                <a:gd name="T28" fmla="*/ 315 w 372"/>
                <a:gd name="T29" fmla="*/ 162 h 372"/>
                <a:gd name="T30" fmla="*/ 284 w 372"/>
                <a:gd name="T31" fmla="*/ 205 h 372"/>
                <a:gd name="T32" fmla="*/ 242 w 372"/>
                <a:gd name="T33" fmla="*/ 177 h 372"/>
                <a:gd name="T34" fmla="*/ 208 w 372"/>
                <a:gd name="T35" fmla="*/ 161 h 372"/>
                <a:gd name="T36" fmla="*/ 189 w 372"/>
                <a:gd name="T37" fmla="*/ 129 h 372"/>
                <a:gd name="T38" fmla="*/ 189 w 372"/>
                <a:gd name="T39" fmla="*/ 86 h 372"/>
                <a:gd name="T40" fmla="*/ 208 w 372"/>
                <a:gd name="T41" fmla="*/ 54 h 372"/>
                <a:gd name="T42" fmla="*/ 246 w 372"/>
                <a:gd name="T43" fmla="*/ 32 h 372"/>
                <a:gd name="T44" fmla="*/ 284 w 372"/>
                <a:gd name="T45" fmla="*/ 32 h 372"/>
                <a:gd name="T46" fmla="*/ 321 w 372"/>
                <a:gd name="T47" fmla="*/ 54 h 372"/>
                <a:gd name="T48" fmla="*/ 341 w 372"/>
                <a:gd name="T49" fmla="*/ 86 h 372"/>
                <a:gd name="T50" fmla="*/ 341 w 372"/>
                <a:gd name="T51" fmla="*/ 129 h 372"/>
                <a:gd name="T52" fmla="*/ 212 w 372"/>
                <a:gd name="T53" fmla="*/ 291 h 372"/>
                <a:gd name="T54" fmla="*/ 212 w 372"/>
                <a:gd name="T55" fmla="*/ 238 h 372"/>
                <a:gd name="T56" fmla="*/ 190 w 372"/>
                <a:gd name="T57" fmla="*/ 191 h 372"/>
                <a:gd name="T58" fmla="*/ 136 w 372"/>
                <a:gd name="T59" fmla="*/ 186 h 372"/>
                <a:gd name="T60" fmla="*/ 84 w 372"/>
                <a:gd name="T61" fmla="*/ 157 h 372"/>
                <a:gd name="T62" fmla="*/ 53 w 372"/>
                <a:gd name="T63" fmla="*/ 201 h 372"/>
                <a:gd name="T64" fmla="*/ 1 w 372"/>
                <a:gd name="T65" fmla="*/ 231 h 372"/>
                <a:gd name="T66" fmla="*/ 23 w 372"/>
                <a:gd name="T67" fmla="*/ 250 h 372"/>
                <a:gd name="T68" fmla="*/ 0 w 372"/>
                <a:gd name="T69" fmla="*/ 294 h 372"/>
                <a:gd name="T70" fmla="*/ 31 w 372"/>
                <a:gd name="T71" fmla="*/ 341 h 372"/>
                <a:gd name="T72" fmla="*/ 79 w 372"/>
                <a:gd name="T73" fmla="*/ 367 h 372"/>
                <a:gd name="T74" fmla="*/ 136 w 372"/>
                <a:gd name="T75" fmla="*/ 367 h 372"/>
                <a:gd name="T76" fmla="*/ 184 w 372"/>
                <a:gd name="T77" fmla="*/ 341 h 372"/>
                <a:gd name="T78" fmla="*/ 215 w 372"/>
                <a:gd name="T79" fmla="*/ 294 h 372"/>
                <a:gd name="T80" fmla="*/ 164 w 372"/>
                <a:gd name="T81" fmla="*/ 318 h 372"/>
                <a:gd name="T82" fmla="*/ 130 w 372"/>
                <a:gd name="T83" fmla="*/ 335 h 372"/>
                <a:gd name="T84" fmla="*/ 89 w 372"/>
                <a:gd name="T85" fmla="*/ 362 h 372"/>
                <a:gd name="T86" fmla="*/ 57 w 372"/>
                <a:gd name="T87" fmla="*/ 319 h 372"/>
                <a:gd name="T88" fmla="*/ 31 w 372"/>
                <a:gd name="T89" fmla="*/ 329 h 372"/>
                <a:gd name="T90" fmla="*/ 34 w 372"/>
                <a:gd name="T91" fmla="*/ 281 h 372"/>
                <a:gd name="T92" fmla="*/ 12 w 372"/>
                <a:gd name="T93" fmla="*/ 232 h 372"/>
                <a:gd name="T94" fmla="*/ 57 w 372"/>
                <a:gd name="T95" fmla="*/ 210 h 372"/>
                <a:gd name="T96" fmla="*/ 89 w 372"/>
                <a:gd name="T97" fmla="*/ 167 h 372"/>
                <a:gd name="T98" fmla="*/ 130 w 372"/>
                <a:gd name="T99" fmla="*/ 194 h 372"/>
                <a:gd name="T100" fmla="*/ 184 w 372"/>
                <a:gd name="T101" fmla="*/ 200 h 372"/>
                <a:gd name="T102" fmla="*/ 181 w 372"/>
                <a:gd name="T103" fmla="*/ 249 h 372"/>
                <a:gd name="T104" fmla="*/ 203 w 372"/>
                <a:gd name="T105" fmla="*/ 297 h 372"/>
                <a:gd name="T106" fmla="*/ 228 w 372"/>
                <a:gd name="T107" fmla="*/ 107 h 372"/>
                <a:gd name="T108" fmla="*/ 265 w 372"/>
                <a:gd name="T109" fmla="*/ 71 h 372"/>
                <a:gd name="T110" fmla="*/ 265 w 372"/>
                <a:gd name="T111" fmla="*/ 81 h 372"/>
                <a:gd name="T112" fmla="*/ 108 w 372"/>
                <a:gd name="T113" fmla="*/ 228 h 372"/>
                <a:gd name="T114" fmla="*/ 144 w 372"/>
                <a:gd name="T115" fmla="*/ 265 h 372"/>
                <a:gd name="T116" fmla="*/ 81 w 372"/>
                <a:gd name="T117" fmla="*/ 265 h 372"/>
                <a:gd name="T118" fmla="*/ 108 w 372"/>
                <a:gd name="T119" fmla="*/ 29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72">
                  <a:moveTo>
                    <a:pt x="372" y="137"/>
                  </a:moveTo>
                  <a:cubicBezTo>
                    <a:pt x="372" y="135"/>
                    <a:pt x="371" y="134"/>
                    <a:pt x="370" y="134"/>
                  </a:cubicBezTo>
                  <a:cubicBezTo>
                    <a:pt x="349" y="122"/>
                    <a:pt x="349" y="122"/>
                    <a:pt x="349" y="122"/>
                  </a:cubicBezTo>
                  <a:cubicBezTo>
                    <a:pt x="351" y="112"/>
                    <a:pt x="351" y="103"/>
                    <a:pt x="349" y="93"/>
                  </a:cubicBezTo>
                  <a:cubicBezTo>
                    <a:pt x="369" y="81"/>
                    <a:pt x="369" y="81"/>
                    <a:pt x="369" y="81"/>
                  </a:cubicBezTo>
                  <a:cubicBezTo>
                    <a:pt x="371" y="80"/>
                    <a:pt x="371" y="79"/>
                    <a:pt x="372" y="78"/>
                  </a:cubicBezTo>
                  <a:cubicBezTo>
                    <a:pt x="372" y="77"/>
                    <a:pt x="372" y="75"/>
                    <a:pt x="371" y="74"/>
                  </a:cubicBezTo>
                  <a:cubicBezTo>
                    <a:pt x="347" y="33"/>
                    <a:pt x="347" y="33"/>
                    <a:pt x="347" y="33"/>
                  </a:cubicBezTo>
                  <a:cubicBezTo>
                    <a:pt x="346" y="31"/>
                    <a:pt x="343" y="30"/>
                    <a:pt x="341" y="31"/>
                  </a:cubicBezTo>
                  <a:cubicBezTo>
                    <a:pt x="320" y="43"/>
                    <a:pt x="320" y="43"/>
                    <a:pt x="320" y="43"/>
                  </a:cubicBezTo>
                  <a:cubicBezTo>
                    <a:pt x="313" y="37"/>
                    <a:pt x="306" y="32"/>
                    <a:pt x="294" y="28"/>
                  </a:cubicBezTo>
                  <a:cubicBezTo>
                    <a:pt x="294" y="5"/>
                    <a:pt x="294" y="5"/>
                    <a:pt x="294" y="5"/>
                  </a:cubicBezTo>
                  <a:cubicBezTo>
                    <a:pt x="294" y="2"/>
                    <a:pt x="291" y="0"/>
                    <a:pt x="289" y="0"/>
                  </a:cubicBezTo>
                  <a:cubicBezTo>
                    <a:pt x="241" y="0"/>
                    <a:pt x="241" y="0"/>
                    <a:pt x="241" y="0"/>
                  </a:cubicBezTo>
                  <a:cubicBezTo>
                    <a:pt x="239" y="0"/>
                    <a:pt x="236" y="2"/>
                    <a:pt x="236" y="5"/>
                  </a:cubicBezTo>
                  <a:cubicBezTo>
                    <a:pt x="236" y="28"/>
                    <a:pt x="236" y="28"/>
                    <a:pt x="236" y="28"/>
                  </a:cubicBezTo>
                  <a:cubicBezTo>
                    <a:pt x="224" y="32"/>
                    <a:pt x="217" y="37"/>
                    <a:pt x="210" y="43"/>
                  </a:cubicBezTo>
                  <a:cubicBezTo>
                    <a:pt x="189" y="31"/>
                    <a:pt x="189" y="31"/>
                    <a:pt x="189" y="31"/>
                  </a:cubicBezTo>
                  <a:cubicBezTo>
                    <a:pt x="187" y="30"/>
                    <a:pt x="184" y="31"/>
                    <a:pt x="182" y="33"/>
                  </a:cubicBezTo>
                  <a:cubicBezTo>
                    <a:pt x="159" y="74"/>
                    <a:pt x="159" y="74"/>
                    <a:pt x="159" y="74"/>
                  </a:cubicBezTo>
                  <a:cubicBezTo>
                    <a:pt x="158" y="75"/>
                    <a:pt x="158" y="77"/>
                    <a:pt x="158" y="78"/>
                  </a:cubicBezTo>
                  <a:cubicBezTo>
                    <a:pt x="158" y="79"/>
                    <a:pt x="159" y="80"/>
                    <a:pt x="160" y="81"/>
                  </a:cubicBezTo>
                  <a:cubicBezTo>
                    <a:pt x="181" y="93"/>
                    <a:pt x="181" y="93"/>
                    <a:pt x="181" y="93"/>
                  </a:cubicBezTo>
                  <a:cubicBezTo>
                    <a:pt x="179" y="103"/>
                    <a:pt x="179" y="112"/>
                    <a:pt x="181" y="122"/>
                  </a:cubicBezTo>
                  <a:cubicBezTo>
                    <a:pt x="160" y="134"/>
                    <a:pt x="160" y="134"/>
                    <a:pt x="160" y="134"/>
                  </a:cubicBezTo>
                  <a:cubicBezTo>
                    <a:pt x="159" y="134"/>
                    <a:pt x="158" y="135"/>
                    <a:pt x="158" y="137"/>
                  </a:cubicBezTo>
                  <a:cubicBezTo>
                    <a:pt x="157" y="138"/>
                    <a:pt x="158" y="139"/>
                    <a:pt x="158" y="140"/>
                  </a:cubicBezTo>
                  <a:cubicBezTo>
                    <a:pt x="182" y="181"/>
                    <a:pt x="182" y="181"/>
                    <a:pt x="182" y="181"/>
                  </a:cubicBezTo>
                  <a:cubicBezTo>
                    <a:pt x="183" y="184"/>
                    <a:pt x="186" y="185"/>
                    <a:pt x="189" y="183"/>
                  </a:cubicBezTo>
                  <a:cubicBezTo>
                    <a:pt x="210" y="171"/>
                    <a:pt x="210" y="171"/>
                    <a:pt x="210" y="171"/>
                  </a:cubicBezTo>
                  <a:cubicBezTo>
                    <a:pt x="217" y="177"/>
                    <a:pt x="224" y="183"/>
                    <a:pt x="236" y="186"/>
                  </a:cubicBezTo>
                  <a:cubicBezTo>
                    <a:pt x="236" y="210"/>
                    <a:pt x="236" y="210"/>
                    <a:pt x="236" y="210"/>
                  </a:cubicBezTo>
                  <a:cubicBezTo>
                    <a:pt x="236" y="212"/>
                    <a:pt x="239" y="215"/>
                    <a:pt x="241" y="215"/>
                  </a:cubicBezTo>
                  <a:cubicBezTo>
                    <a:pt x="289" y="215"/>
                    <a:pt x="289" y="215"/>
                    <a:pt x="289" y="215"/>
                  </a:cubicBezTo>
                  <a:cubicBezTo>
                    <a:pt x="291" y="215"/>
                    <a:pt x="294" y="212"/>
                    <a:pt x="294" y="210"/>
                  </a:cubicBezTo>
                  <a:cubicBezTo>
                    <a:pt x="294" y="186"/>
                    <a:pt x="294" y="186"/>
                    <a:pt x="294" y="186"/>
                  </a:cubicBezTo>
                  <a:cubicBezTo>
                    <a:pt x="306" y="183"/>
                    <a:pt x="313" y="177"/>
                    <a:pt x="320" y="171"/>
                  </a:cubicBezTo>
                  <a:cubicBezTo>
                    <a:pt x="341" y="183"/>
                    <a:pt x="341" y="183"/>
                    <a:pt x="341" y="183"/>
                  </a:cubicBezTo>
                  <a:cubicBezTo>
                    <a:pt x="344" y="185"/>
                    <a:pt x="347" y="184"/>
                    <a:pt x="348" y="181"/>
                  </a:cubicBezTo>
                  <a:cubicBezTo>
                    <a:pt x="372" y="140"/>
                    <a:pt x="372" y="140"/>
                    <a:pt x="372" y="140"/>
                  </a:cubicBezTo>
                  <a:cubicBezTo>
                    <a:pt x="372" y="139"/>
                    <a:pt x="372" y="138"/>
                    <a:pt x="372" y="137"/>
                  </a:cubicBezTo>
                  <a:close/>
                  <a:moveTo>
                    <a:pt x="342" y="172"/>
                  </a:moveTo>
                  <a:cubicBezTo>
                    <a:pt x="321" y="161"/>
                    <a:pt x="321" y="161"/>
                    <a:pt x="321" y="161"/>
                  </a:cubicBezTo>
                  <a:cubicBezTo>
                    <a:pt x="320" y="160"/>
                    <a:pt x="317" y="160"/>
                    <a:pt x="316" y="162"/>
                  </a:cubicBezTo>
                  <a:cubicBezTo>
                    <a:pt x="315" y="162"/>
                    <a:pt x="315" y="162"/>
                    <a:pt x="315" y="162"/>
                  </a:cubicBezTo>
                  <a:cubicBezTo>
                    <a:pt x="307" y="169"/>
                    <a:pt x="302" y="174"/>
                    <a:pt x="287" y="177"/>
                  </a:cubicBezTo>
                  <a:cubicBezTo>
                    <a:pt x="285" y="178"/>
                    <a:pt x="284" y="180"/>
                    <a:pt x="284" y="182"/>
                  </a:cubicBezTo>
                  <a:cubicBezTo>
                    <a:pt x="284" y="205"/>
                    <a:pt x="284" y="205"/>
                    <a:pt x="284" y="205"/>
                  </a:cubicBezTo>
                  <a:cubicBezTo>
                    <a:pt x="246" y="205"/>
                    <a:pt x="246" y="205"/>
                    <a:pt x="246" y="205"/>
                  </a:cubicBezTo>
                  <a:cubicBezTo>
                    <a:pt x="246" y="182"/>
                    <a:pt x="246" y="182"/>
                    <a:pt x="246" y="182"/>
                  </a:cubicBezTo>
                  <a:cubicBezTo>
                    <a:pt x="246" y="180"/>
                    <a:pt x="245" y="178"/>
                    <a:pt x="242" y="177"/>
                  </a:cubicBezTo>
                  <a:cubicBezTo>
                    <a:pt x="228" y="174"/>
                    <a:pt x="222" y="169"/>
                    <a:pt x="215" y="162"/>
                  </a:cubicBezTo>
                  <a:cubicBezTo>
                    <a:pt x="214" y="162"/>
                    <a:pt x="214" y="162"/>
                    <a:pt x="214" y="162"/>
                  </a:cubicBezTo>
                  <a:cubicBezTo>
                    <a:pt x="213" y="160"/>
                    <a:pt x="210" y="160"/>
                    <a:pt x="208" y="161"/>
                  </a:cubicBezTo>
                  <a:cubicBezTo>
                    <a:pt x="188" y="172"/>
                    <a:pt x="188" y="172"/>
                    <a:pt x="188" y="172"/>
                  </a:cubicBezTo>
                  <a:cubicBezTo>
                    <a:pt x="169" y="140"/>
                    <a:pt x="169" y="140"/>
                    <a:pt x="169" y="140"/>
                  </a:cubicBezTo>
                  <a:cubicBezTo>
                    <a:pt x="189" y="129"/>
                    <a:pt x="189" y="129"/>
                    <a:pt x="189" y="129"/>
                  </a:cubicBezTo>
                  <a:cubicBezTo>
                    <a:pt x="191" y="128"/>
                    <a:pt x="192" y="125"/>
                    <a:pt x="191" y="123"/>
                  </a:cubicBezTo>
                  <a:cubicBezTo>
                    <a:pt x="189" y="113"/>
                    <a:pt x="189" y="102"/>
                    <a:pt x="191" y="91"/>
                  </a:cubicBezTo>
                  <a:cubicBezTo>
                    <a:pt x="192" y="89"/>
                    <a:pt x="191" y="87"/>
                    <a:pt x="189" y="86"/>
                  </a:cubicBezTo>
                  <a:cubicBezTo>
                    <a:pt x="170" y="75"/>
                    <a:pt x="170" y="75"/>
                    <a:pt x="170" y="75"/>
                  </a:cubicBezTo>
                  <a:cubicBezTo>
                    <a:pt x="189" y="42"/>
                    <a:pt x="189" y="42"/>
                    <a:pt x="189" y="42"/>
                  </a:cubicBezTo>
                  <a:cubicBezTo>
                    <a:pt x="208" y="54"/>
                    <a:pt x="208" y="54"/>
                    <a:pt x="208" y="54"/>
                  </a:cubicBezTo>
                  <a:cubicBezTo>
                    <a:pt x="210" y="55"/>
                    <a:pt x="213" y="54"/>
                    <a:pt x="215" y="53"/>
                  </a:cubicBezTo>
                  <a:cubicBezTo>
                    <a:pt x="222" y="46"/>
                    <a:pt x="228" y="40"/>
                    <a:pt x="242" y="37"/>
                  </a:cubicBezTo>
                  <a:cubicBezTo>
                    <a:pt x="245" y="37"/>
                    <a:pt x="246" y="35"/>
                    <a:pt x="246" y="32"/>
                  </a:cubicBezTo>
                  <a:cubicBezTo>
                    <a:pt x="246" y="10"/>
                    <a:pt x="246" y="10"/>
                    <a:pt x="246" y="10"/>
                  </a:cubicBezTo>
                  <a:cubicBezTo>
                    <a:pt x="284" y="10"/>
                    <a:pt x="284" y="10"/>
                    <a:pt x="284" y="10"/>
                  </a:cubicBezTo>
                  <a:cubicBezTo>
                    <a:pt x="284" y="32"/>
                    <a:pt x="284" y="32"/>
                    <a:pt x="284" y="32"/>
                  </a:cubicBezTo>
                  <a:cubicBezTo>
                    <a:pt x="284" y="35"/>
                    <a:pt x="285" y="37"/>
                    <a:pt x="287" y="37"/>
                  </a:cubicBezTo>
                  <a:cubicBezTo>
                    <a:pt x="302" y="40"/>
                    <a:pt x="307" y="46"/>
                    <a:pt x="316" y="53"/>
                  </a:cubicBezTo>
                  <a:cubicBezTo>
                    <a:pt x="317" y="54"/>
                    <a:pt x="320" y="55"/>
                    <a:pt x="321" y="54"/>
                  </a:cubicBezTo>
                  <a:cubicBezTo>
                    <a:pt x="341" y="42"/>
                    <a:pt x="341" y="42"/>
                    <a:pt x="341" y="42"/>
                  </a:cubicBezTo>
                  <a:cubicBezTo>
                    <a:pt x="360" y="75"/>
                    <a:pt x="360" y="75"/>
                    <a:pt x="360" y="75"/>
                  </a:cubicBezTo>
                  <a:cubicBezTo>
                    <a:pt x="341" y="86"/>
                    <a:pt x="341" y="86"/>
                    <a:pt x="341" y="86"/>
                  </a:cubicBezTo>
                  <a:cubicBezTo>
                    <a:pt x="339" y="87"/>
                    <a:pt x="338" y="89"/>
                    <a:pt x="339" y="91"/>
                  </a:cubicBezTo>
                  <a:cubicBezTo>
                    <a:pt x="341" y="102"/>
                    <a:pt x="341" y="113"/>
                    <a:pt x="339" y="123"/>
                  </a:cubicBezTo>
                  <a:cubicBezTo>
                    <a:pt x="338" y="125"/>
                    <a:pt x="339" y="128"/>
                    <a:pt x="341" y="129"/>
                  </a:cubicBezTo>
                  <a:cubicBezTo>
                    <a:pt x="360" y="140"/>
                    <a:pt x="360" y="140"/>
                    <a:pt x="360" y="140"/>
                  </a:cubicBezTo>
                  <a:lnTo>
                    <a:pt x="342" y="172"/>
                  </a:lnTo>
                  <a:close/>
                  <a:moveTo>
                    <a:pt x="212" y="291"/>
                  </a:moveTo>
                  <a:cubicBezTo>
                    <a:pt x="192" y="279"/>
                    <a:pt x="192" y="279"/>
                    <a:pt x="192" y="279"/>
                  </a:cubicBezTo>
                  <a:cubicBezTo>
                    <a:pt x="193" y="269"/>
                    <a:pt x="193" y="260"/>
                    <a:pt x="192" y="250"/>
                  </a:cubicBezTo>
                  <a:cubicBezTo>
                    <a:pt x="212" y="238"/>
                    <a:pt x="212" y="238"/>
                    <a:pt x="212" y="238"/>
                  </a:cubicBezTo>
                  <a:cubicBezTo>
                    <a:pt x="213" y="238"/>
                    <a:pt x="214" y="237"/>
                    <a:pt x="214" y="235"/>
                  </a:cubicBezTo>
                  <a:cubicBezTo>
                    <a:pt x="215" y="234"/>
                    <a:pt x="215" y="233"/>
                    <a:pt x="214" y="231"/>
                  </a:cubicBezTo>
                  <a:cubicBezTo>
                    <a:pt x="190" y="191"/>
                    <a:pt x="190" y="191"/>
                    <a:pt x="190" y="191"/>
                  </a:cubicBezTo>
                  <a:cubicBezTo>
                    <a:pt x="189" y="188"/>
                    <a:pt x="186" y="187"/>
                    <a:pt x="183" y="189"/>
                  </a:cubicBezTo>
                  <a:cubicBezTo>
                    <a:pt x="162" y="201"/>
                    <a:pt x="162" y="201"/>
                    <a:pt x="162" y="201"/>
                  </a:cubicBezTo>
                  <a:cubicBezTo>
                    <a:pt x="156" y="194"/>
                    <a:pt x="149" y="189"/>
                    <a:pt x="136" y="186"/>
                  </a:cubicBezTo>
                  <a:cubicBezTo>
                    <a:pt x="136" y="162"/>
                    <a:pt x="136" y="162"/>
                    <a:pt x="136" y="162"/>
                  </a:cubicBezTo>
                  <a:cubicBezTo>
                    <a:pt x="136" y="160"/>
                    <a:pt x="134" y="157"/>
                    <a:pt x="131" y="157"/>
                  </a:cubicBezTo>
                  <a:cubicBezTo>
                    <a:pt x="84" y="157"/>
                    <a:pt x="84" y="157"/>
                    <a:pt x="84" y="157"/>
                  </a:cubicBezTo>
                  <a:cubicBezTo>
                    <a:pt x="81" y="157"/>
                    <a:pt x="79" y="160"/>
                    <a:pt x="79" y="162"/>
                  </a:cubicBezTo>
                  <a:cubicBezTo>
                    <a:pt x="79" y="186"/>
                    <a:pt x="79" y="186"/>
                    <a:pt x="79" y="186"/>
                  </a:cubicBezTo>
                  <a:cubicBezTo>
                    <a:pt x="66" y="189"/>
                    <a:pt x="60" y="194"/>
                    <a:pt x="53" y="201"/>
                  </a:cubicBezTo>
                  <a:cubicBezTo>
                    <a:pt x="32" y="189"/>
                    <a:pt x="32" y="189"/>
                    <a:pt x="32" y="189"/>
                  </a:cubicBezTo>
                  <a:cubicBezTo>
                    <a:pt x="29" y="187"/>
                    <a:pt x="26" y="188"/>
                    <a:pt x="25" y="191"/>
                  </a:cubicBezTo>
                  <a:cubicBezTo>
                    <a:pt x="1" y="231"/>
                    <a:pt x="1" y="231"/>
                    <a:pt x="1" y="231"/>
                  </a:cubicBezTo>
                  <a:cubicBezTo>
                    <a:pt x="1" y="233"/>
                    <a:pt x="0" y="234"/>
                    <a:pt x="1" y="235"/>
                  </a:cubicBezTo>
                  <a:cubicBezTo>
                    <a:pt x="1" y="237"/>
                    <a:pt x="2" y="238"/>
                    <a:pt x="3" y="238"/>
                  </a:cubicBezTo>
                  <a:cubicBezTo>
                    <a:pt x="23" y="250"/>
                    <a:pt x="23" y="250"/>
                    <a:pt x="23" y="250"/>
                  </a:cubicBezTo>
                  <a:cubicBezTo>
                    <a:pt x="22" y="260"/>
                    <a:pt x="22" y="269"/>
                    <a:pt x="23" y="279"/>
                  </a:cubicBezTo>
                  <a:cubicBezTo>
                    <a:pt x="3" y="291"/>
                    <a:pt x="3" y="291"/>
                    <a:pt x="3" y="291"/>
                  </a:cubicBezTo>
                  <a:cubicBezTo>
                    <a:pt x="2" y="292"/>
                    <a:pt x="1" y="293"/>
                    <a:pt x="0" y="294"/>
                  </a:cubicBezTo>
                  <a:cubicBezTo>
                    <a:pt x="0" y="295"/>
                    <a:pt x="0" y="297"/>
                    <a:pt x="1" y="298"/>
                  </a:cubicBezTo>
                  <a:cubicBezTo>
                    <a:pt x="25" y="339"/>
                    <a:pt x="25" y="339"/>
                    <a:pt x="25" y="339"/>
                  </a:cubicBezTo>
                  <a:cubicBezTo>
                    <a:pt x="26" y="341"/>
                    <a:pt x="29" y="342"/>
                    <a:pt x="31" y="341"/>
                  </a:cubicBezTo>
                  <a:cubicBezTo>
                    <a:pt x="53" y="329"/>
                    <a:pt x="53" y="329"/>
                    <a:pt x="53" y="329"/>
                  </a:cubicBezTo>
                  <a:cubicBezTo>
                    <a:pt x="60" y="335"/>
                    <a:pt x="66" y="340"/>
                    <a:pt x="79" y="344"/>
                  </a:cubicBezTo>
                  <a:cubicBezTo>
                    <a:pt x="79" y="367"/>
                    <a:pt x="79" y="367"/>
                    <a:pt x="79" y="367"/>
                  </a:cubicBezTo>
                  <a:cubicBezTo>
                    <a:pt x="79" y="370"/>
                    <a:pt x="81" y="372"/>
                    <a:pt x="84" y="372"/>
                  </a:cubicBezTo>
                  <a:cubicBezTo>
                    <a:pt x="131" y="372"/>
                    <a:pt x="131" y="372"/>
                    <a:pt x="131" y="372"/>
                  </a:cubicBezTo>
                  <a:cubicBezTo>
                    <a:pt x="134" y="372"/>
                    <a:pt x="136" y="370"/>
                    <a:pt x="136" y="367"/>
                  </a:cubicBezTo>
                  <a:cubicBezTo>
                    <a:pt x="136" y="344"/>
                    <a:pt x="136" y="344"/>
                    <a:pt x="136" y="344"/>
                  </a:cubicBezTo>
                  <a:cubicBezTo>
                    <a:pt x="149" y="340"/>
                    <a:pt x="156" y="335"/>
                    <a:pt x="162" y="329"/>
                  </a:cubicBezTo>
                  <a:cubicBezTo>
                    <a:pt x="184" y="341"/>
                    <a:pt x="184" y="341"/>
                    <a:pt x="184" y="341"/>
                  </a:cubicBezTo>
                  <a:cubicBezTo>
                    <a:pt x="186" y="342"/>
                    <a:pt x="189" y="341"/>
                    <a:pt x="191" y="339"/>
                  </a:cubicBezTo>
                  <a:cubicBezTo>
                    <a:pt x="214" y="298"/>
                    <a:pt x="214" y="298"/>
                    <a:pt x="214" y="298"/>
                  </a:cubicBezTo>
                  <a:cubicBezTo>
                    <a:pt x="215" y="297"/>
                    <a:pt x="215" y="295"/>
                    <a:pt x="215" y="294"/>
                  </a:cubicBezTo>
                  <a:cubicBezTo>
                    <a:pt x="214" y="293"/>
                    <a:pt x="213" y="292"/>
                    <a:pt x="212" y="291"/>
                  </a:cubicBezTo>
                  <a:close/>
                  <a:moveTo>
                    <a:pt x="184" y="329"/>
                  </a:moveTo>
                  <a:cubicBezTo>
                    <a:pt x="164" y="318"/>
                    <a:pt x="164" y="318"/>
                    <a:pt x="164" y="318"/>
                  </a:cubicBezTo>
                  <a:cubicBezTo>
                    <a:pt x="162" y="317"/>
                    <a:pt x="160" y="317"/>
                    <a:pt x="158" y="319"/>
                  </a:cubicBezTo>
                  <a:cubicBezTo>
                    <a:pt x="158" y="319"/>
                    <a:pt x="158" y="319"/>
                    <a:pt x="158" y="319"/>
                  </a:cubicBezTo>
                  <a:cubicBezTo>
                    <a:pt x="150" y="326"/>
                    <a:pt x="144" y="332"/>
                    <a:pt x="130" y="335"/>
                  </a:cubicBezTo>
                  <a:cubicBezTo>
                    <a:pt x="128" y="335"/>
                    <a:pt x="126" y="337"/>
                    <a:pt x="126" y="340"/>
                  </a:cubicBezTo>
                  <a:cubicBezTo>
                    <a:pt x="126" y="362"/>
                    <a:pt x="126" y="362"/>
                    <a:pt x="126" y="362"/>
                  </a:cubicBezTo>
                  <a:cubicBezTo>
                    <a:pt x="89" y="362"/>
                    <a:pt x="89" y="362"/>
                    <a:pt x="89" y="362"/>
                  </a:cubicBezTo>
                  <a:cubicBezTo>
                    <a:pt x="89" y="340"/>
                    <a:pt x="89" y="340"/>
                    <a:pt x="89" y="340"/>
                  </a:cubicBezTo>
                  <a:cubicBezTo>
                    <a:pt x="89" y="337"/>
                    <a:pt x="87" y="335"/>
                    <a:pt x="85" y="335"/>
                  </a:cubicBezTo>
                  <a:cubicBezTo>
                    <a:pt x="71" y="332"/>
                    <a:pt x="65" y="326"/>
                    <a:pt x="57" y="319"/>
                  </a:cubicBezTo>
                  <a:cubicBezTo>
                    <a:pt x="57" y="319"/>
                    <a:pt x="57" y="319"/>
                    <a:pt x="57" y="319"/>
                  </a:cubicBezTo>
                  <a:cubicBezTo>
                    <a:pt x="55" y="317"/>
                    <a:pt x="53" y="317"/>
                    <a:pt x="51" y="318"/>
                  </a:cubicBezTo>
                  <a:cubicBezTo>
                    <a:pt x="31" y="329"/>
                    <a:pt x="31" y="329"/>
                    <a:pt x="31" y="329"/>
                  </a:cubicBezTo>
                  <a:cubicBezTo>
                    <a:pt x="12" y="297"/>
                    <a:pt x="12" y="297"/>
                    <a:pt x="12" y="297"/>
                  </a:cubicBezTo>
                  <a:cubicBezTo>
                    <a:pt x="31" y="286"/>
                    <a:pt x="31" y="286"/>
                    <a:pt x="31" y="286"/>
                  </a:cubicBezTo>
                  <a:cubicBezTo>
                    <a:pt x="33" y="285"/>
                    <a:pt x="34" y="283"/>
                    <a:pt x="34" y="281"/>
                  </a:cubicBezTo>
                  <a:cubicBezTo>
                    <a:pt x="31" y="270"/>
                    <a:pt x="31" y="260"/>
                    <a:pt x="34" y="249"/>
                  </a:cubicBezTo>
                  <a:cubicBezTo>
                    <a:pt x="34" y="247"/>
                    <a:pt x="33" y="244"/>
                    <a:pt x="31" y="243"/>
                  </a:cubicBezTo>
                  <a:cubicBezTo>
                    <a:pt x="12" y="232"/>
                    <a:pt x="12" y="232"/>
                    <a:pt x="12" y="232"/>
                  </a:cubicBezTo>
                  <a:cubicBezTo>
                    <a:pt x="31" y="200"/>
                    <a:pt x="31" y="200"/>
                    <a:pt x="31" y="200"/>
                  </a:cubicBezTo>
                  <a:cubicBezTo>
                    <a:pt x="51" y="211"/>
                    <a:pt x="51" y="211"/>
                    <a:pt x="51" y="211"/>
                  </a:cubicBezTo>
                  <a:cubicBezTo>
                    <a:pt x="53" y="212"/>
                    <a:pt x="56" y="212"/>
                    <a:pt x="57" y="210"/>
                  </a:cubicBezTo>
                  <a:cubicBezTo>
                    <a:pt x="65" y="203"/>
                    <a:pt x="71" y="198"/>
                    <a:pt x="85" y="194"/>
                  </a:cubicBezTo>
                  <a:cubicBezTo>
                    <a:pt x="87" y="194"/>
                    <a:pt x="89" y="192"/>
                    <a:pt x="89" y="190"/>
                  </a:cubicBezTo>
                  <a:cubicBezTo>
                    <a:pt x="89" y="167"/>
                    <a:pt x="89" y="167"/>
                    <a:pt x="89" y="167"/>
                  </a:cubicBezTo>
                  <a:cubicBezTo>
                    <a:pt x="126" y="167"/>
                    <a:pt x="126" y="167"/>
                    <a:pt x="126" y="167"/>
                  </a:cubicBezTo>
                  <a:cubicBezTo>
                    <a:pt x="126" y="190"/>
                    <a:pt x="126" y="190"/>
                    <a:pt x="126" y="190"/>
                  </a:cubicBezTo>
                  <a:cubicBezTo>
                    <a:pt x="126" y="192"/>
                    <a:pt x="128" y="194"/>
                    <a:pt x="130" y="194"/>
                  </a:cubicBezTo>
                  <a:cubicBezTo>
                    <a:pt x="144" y="198"/>
                    <a:pt x="150" y="203"/>
                    <a:pt x="158" y="210"/>
                  </a:cubicBezTo>
                  <a:cubicBezTo>
                    <a:pt x="160" y="212"/>
                    <a:pt x="162" y="212"/>
                    <a:pt x="164" y="211"/>
                  </a:cubicBezTo>
                  <a:cubicBezTo>
                    <a:pt x="184" y="200"/>
                    <a:pt x="184" y="200"/>
                    <a:pt x="184" y="200"/>
                  </a:cubicBezTo>
                  <a:cubicBezTo>
                    <a:pt x="203" y="232"/>
                    <a:pt x="203" y="232"/>
                    <a:pt x="203" y="232"/>
                  </a:cubicBezTo>
                  <a:cubicBezTo>
                    <a:pt x="184" y="243"/>
                    <a:pt x="184" y="243"/>
                    <a:pt x="184" y="243"/>
                  </a:cubicBezTo>
                  <a:cubicBezTo>
                    <a:pt x="182" y="244"/>
                    <a:pt x="181" y="247"/>
                    <a:pt x="181" y="249"/>
                  </a:cubicBezTo>
                  <a:cubicBezTo>
                    <a:pt x="184" y="260"/>
                    <a:pt x="184" y="270"/>
                    <a:pt x="181" y="281"/>
                  </a:cubicBezTo>
                  <a:cubicBezTo>
                    <a:pt x="181" y="283"/>
                    <a:pt x="182" y="285"/>
                    <a:pt x="184" y="286"/>
                  </a:cubicBezTo>
                  <a:cubicBezTo>
                    <a:pt x="203" y="297"/>
                    <a:pt x="203" y="297"/>
                    <a:pt x="203" y="297"/>
                  </a:cubicBezTo>
                  <a:lnTo>
                    <a:pt x="184" y="329"/>
                  </a:lnTo>
                  <a:close/>
                  <a:moveTo>
                    <a:pt x="265" y="71"/>
                  </a:moveTo>
                  <a:cubicBezTo>
                    <a:pt x="245" y="71"/>
                    <a:pt x="228" y="87"/>
                    <a:pt x="228" y="107"/>
                  </a:cubicBezTo>
                  <a:cubicBezTo>
                    <a:pt x="228" y="127"/>
                    <a:pt x="245" y="144"/>
                    <a:pt x="265" y="144"/>
                  </a:cubicBezTo>
                  <a:cubicBezTo>
                    <a:pt x="285" y="144"/>
                    <a:pt x="301" y="127"/>
                    <a:pt x="301" y="107"/>
                  </a:cubicBezTo>
                  <a:cubicBezTo>
                    <a:pt x="301" y="87"/>
                    <a:pt x="285" y="71"/>
                    <a:pt x="265" y="71"/>
                  </a:cubicBezTo>
                  <a:close/>
                  <a:moveTo>
                    <a:pt x="265" y="134"/>
                  </a:moveTo>
                  <a:cubicBezTo>
                    <a:pt x="250" y="134"/>
                    <a:pt x="238" y="122"/>
                    <a:pt x="238" y="107"/>
                  </a:cubicBezTo>
                  <a:cubicBezTo>
                    <a:pt x="238" y="93"/>
                    <a:pt x="250" y="81"/>
                    <a:pt x="265" y="81"/>
                  </a:cubicBezTo>
                  <a:cubicBezTo>
                    <a:pt x="280" y="81"/>
                    <a:pt x="291" y="93"/>
                    <a:pt x="291" y="107"/>
                  </a:cubicBezTo>
                  <a:cubicBezTo>
                    <a:pt x="291" y="122"/>
                    <a:pt x="280" y="134"/>
                    <a:pt x="265" y="134"/>
                  </a:cubicBezTo>
                  <a:close/>
                  <a:moveTo>
                    <a:pt x="108" y="228"/>
                  </a:moveTo>
                  <a:cubicBezTo>
                    <a:pt x="87" y="228"/>
                    <a:pt x="71" y="245"/>
                    <a:pt x="71" y="265"/>
                  </a:cubicBezTo>
                  <a:cubicBezTo>
                    <a:pt x="71" y="285"/>
                    <a:pt x="87" y="301"/>
                    <a:pt x="108" y="301"/>
                  </a:cubicBezTo>
                  <a:cubicBezTo>
                    <a:pt x="128" y="301"/>
                    <a:pt x="144" y="285"/>
                    <a:pt x="144" y="265"/>
                  </a:cubicBezTo>
                  <a:cubicBezTo>
                    <a:pt x="144" y="245"/>
                    <a:pt x="128" y="228"/>
                    <a:pt x="108" y="228"/>
                  </a:cubicBezTo>
                  <a:close/>
                  <a:moveTo>
                    <a:pt x="108" y="291"/>
                  </a:moveTo>
                  <a:cubicBezTo>
                    <a:pt x="93" y="291"/>
                    <a:pt x="81" y="279"/>
                    <a:pt x="81" y="265"/>
                  </a:cubicBezTo>
                  <a:cubicBezTo>
                    <a:pt x="81" y="250"/>
                    <a:pt x="93" y="238"/>
                    <a:pt x="108" y="238"/>
                  </a:cubicBezTo>
                  <a:cubicBezTo>
                    <a:pt x="122" y="238"/>
                    <a:pt x="134" y="250"/>
                    <a:pt x="134" y="265"/>
                  </a:cubicBezTo>
                  <a:cubicBezTo>
                    <a:pt x="134" y="279"/>
                    <a:pt x="122" y="291"/>
                    <a:pt x="108" y="2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1809100" y="4657429"/>
              <a:ext cx="4058300" cy="677108"/>
            </a:xfrm>
            <a:prstGeom prst="rect">
              <a:avLst/>
            </a:prstGeom>
            <a:noFill/>
          </p:spPr>
          <p:txBody>
            <a:bodyPr wrap="square" rtlCol="0">
              <a:spAutoFit/>
            </a:bodyPr>
            <a:lstStyle/>
            <a:p>
              <a:r>
                <a:rPr lang="en-US" sz="2400" dirty="0">
                  <a:solidFill>
                    <a:schemeClr val="accent3"/>
                  </a:solidFill>
                </a:rPr>
                <a:t>Low Code</a:t>
              </a:r>
            </a:p>
            <a:p>
              <a:r>
                <a:rPr lang="en-US" sz="1400" dirty="0">
                  <a:solidFill>
                    <a:schemeClr val="accent3"/>
                  </a:solidFill>
                </a:rPr>
                <a:t>Configurable &amp; Extensible</a:t>
              </a:r>
            </a:p>
          </p:txBody>
        </p:sp>
      </p:grpSp>
      <p:grpSp>
        <p:nvGrpSpPr>
          <p:cNvPr id="13" name="Group 12">
            <a:extLst>
              <a:ext uri="{FF2B5EF4-FFF2-40B4-BE49-F238E27FC236}">
                <a16:creationId xmlns:a16="http://schemas.microsoft.com/office/drawing/2014/main" id="{CFF4A319-83AC-5548-B97A-4548CEB2243C}"/>
              </a:ext>
            </a:extLst>
          </p:cNvPr>
          <p:cNvGrpSpPr/>
          <p:nvPr/>
        </p:nvGrpSpPr>
        <p:grpSpPr>
          <a:xfrm>
            <a:off x="6599886" y="1674114"/>
            <a:ext cx="5234356" cy="951848"/>
            <a:chOff x="6599886" y="1674114"/>
            <a:chExt cx="5234356" cy="951848"/>
          </a:xfrm>
        </p:grpSpPr>
        <p:sp>
          <p:nvSpPr>
            <p:cNvPr id="42" name="Rectangle 41"/>
            <p:cNvSpPr>
              <a:spLocks noChangeAspect="1"/>
            </p:cNvSpPr>
            <p:nvPr/>
          </p:nvSpPr>
          <p:spPr>
            <a:xfrm>
              <a:off x="6599886"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 }</a:t>
              </a:r>
            </a:p>
          </p:txBody>
        </p:sp>
        <p:sp>
          <p:nvSpPr>
            <p:cNvPr id="46" name="TextBox 45"/>
            <p:cNvSpPr txBox="1"/>
            <p:nvPr/>
          </p:nvSpPr>
          <p:spPr>
            <a:xfrm>
              <a:off x="7775942" y="1919206"/>
              <a:ext cx="4058300" cy="461665"/>
            </a:xfrm>
            <a:prstGeom prst="rect">
              <a:avLst/>
            </a:prstGeom>
            <a:noFill/>
          </p:spPr>
          <p:txBody>
            <a:bodyPr wrap="square" rtlCol="0">
              <a:spAutoFit/>
            </a:bodyPr>
            <a:lstStyle/>
            <a:p>
              <a:r>
                <a:rPr lang="en-US" sz="2400" dirty="0">
                  <a:solidFill>
                    <a:schemeClr val="accent1"/>
                  </a:solidFill>
                </a:rPr>
                <a:t>API First</a:t>
              </a:r>
            </a:p>
          </p:txBody>
        </p:sp>
      </p:grpSp>
      <p:grpSp>
        <p:nvGrpSpPr>
          <p:cNvPr id="18" name="Group 17">
            <a:extLst>
              <a:ext uri="{FF2B5EF4-FFF2-40B4-BE49-F238E27FC236}">
                <a16:creationId xmlns:a16="http://schemas.microsoft.com/office/drawing/2014/main" id="{257D05FC-BF95-8045-9746-E8DD34B7CB6A}"/>
              </a:ext>
            </a:extLst>
          </p:cNvPr>
          <p:cNvGrpSpPr/>
          <p:nvPr/>
        </p:nvGrpSpPr>
        <p:grpSpPr>
          <a:xfrm>
            <a:off x="6599886" y="4911982"/>
            <a:ext cx="5234356" cy="951848"/>
            <a:chOff x="6599886" y="4509646"/>
            <a:chExt cx="5234356" cy="951848"/>
          </a:xfrm>
        </p:grpSpPr>
        <p:sp>
          <p:nvSpPr>
            <p:cNvPr id="45" name="Rectangle 44"/>
            <p:cNvSpPr>
              <a:spLocks noChangeAspect="1"/>
            </p:cNvSpPr>
            <p:nvPr/>
          </p:nvSpPr>
          <p:spPr>
            <a:xfrm>
              <a:off x="6599886" y="4509646"/>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&lt;/&gt;</a:t>
              </a:r>
            </a:p>
          </p:txBody>
        </p:sp>
        <p:sp>
          <p:nvSpPr>
            <p:cNvPr id="48" name="TextBox 47"/>
            <p:cNvSpPr txBox="1"/>
            <p:nvPr/>
          </p:nvSpPr>
          <p:spPr>
            <a:xfrm>
              <a:off x="7775942" y="4754738"/>
              <a:ext cx="4058300" cy="677108"/>
            </a:xfrm>
            <a:prstGeom prst="rect">
              <a:avLst/>
            </a:prstGeom>
            <a:noFill/>
          </p:spPr>
          <p:txBody>
            <a:bodyPr wrap="square" rtlCol="0">
              <a:spAutoFit/>
            </a:bodyPr>
            <a:lstStyle/>
            <a:p>
              <a:r>
                <a:rPr lang="en-US" sz="2400" dirty="0">
                  <a:solidFill>
                    <a:schemeClr val="accent3"/>
                  </a:solidFill>
                </a:rPr>
                <a:t>Open Source</a:t>
              </a:r>
            </a:p>
            <a:p>
              <a:r>
                <a:rPr lang="en-US" sz="1400" dirty="0">
                  <a:solidFill>
                    <a:schemeClr val="accent3"/>
                  </a:solidFill>
                </a:rPr>
                <a:t>“Open Kitchen”</a:t>
              </a:r>
            </a:p>
          </p:txBody>
        </p:sp>
      </p:grpSp>
      <p:grpSp>
        <p:nvGrpSpPr>
          <p:cNvPr id="12" name="Group 11">
            <a:extLst>
              <a:ext uri="{FF2B5EF4-FFF2-40B4-BE49-F238E27FC236}">
                <a16:creationId xmlns:a16="http://schemas.microsoft.com/office/drawing/2014/main" id="{5F22DBE1-3BDE-7E4F-8EA1-8EBE1240876C}"/>
              </a:ext>
            </a:extLst>
          </p:cNvPr>
          <p:cNvGrpSpPr/>
          <p:nvPr/>
        </p:nvGrpSpPr>
        <p:grpSpPr>
          <a:xfrm>
            <a:off x="633738" y="1674114"/>
            <a:ext cx="5233662" cy="951848"/>
            <a:chOff x="633738" y="1674114"/>
            <a:chExt cx="5233662" cy="951848"/>
          </a:xfrm>
        </p:grpSpPr>
        <p:sp>
          <p:nvSpPr>
            <p:cNvPr id="37" name="Rectangle 36"/>
            <p:cNvSpPr>
              <a:spLocks noChangeAspect="1"/>
            </p:cNvSpPr>
            <p:nvPr/>
          </p:nvSpPr>
          <p:spPr>
            <a:xfrm>
              <a:off x="633738"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809100" y="1811484"/>
              <a:ext cx="4058300" cy="677108"/>
            </a:xfrm>
            <a:prstGeom prst="rect">
              <a:avLst/>
            </a:prstGeom>
            <a:noFill/>
          </p:spPr>
          <p:txBody>
            <a:bodyPr wrap="square" rtlCol="0">
              <a:spAutoFit/>
            </a:bodyPr>
            <a:lstStyle/>
            <a:p>
              <a:r>
                <a:rPr lang="en-US" sz="2400" dirty="0">
                  <a:solidFill>
                    <a:schemeClr val="accent1"/>
                  </a:solidFill>
                </a:rPr>
                <a:t>Cloud Native</a:t>
              </a:r>
            </a:p>
            <a:p>
              <a:r>
                <a:rPr lang="en-US" sz="1400" dirty="0">
                  <a:solidFill>
                    <a:schemeClr val="accent1"/>
                  </a:solidFill>
                </a:rPr>
                <a:t>Continuous innovation, scalability, …</a:t>
              </a:r>
            </a:p>
          </p:txBody>
        </p:sp>
        <p:pic>
          <p:nvPicPr>
            <p:cNvPr id="7" name="Picture 6">
              <a:extLst>
                <a:ext uri="{FF2B5EF4-FFF2-40B4-BE49-F238E27FC236}">
                  <a16:creationId xmlns:a16="http://schemas.microsoft.com/office/drawing/2014/main" id="{E54B3962-7AC3-47DF-9F62-5CD829A563E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4237" y="1913695"/>
              <a:ext cx="690849" cy="472686"/>
            </a:xfrm>
            <a:prstGeom prst="rect">
              <a:avLst/>
            </a:prstGeom>
          </p:spPr>
        </p:pic>
      </p:grpSp>
      <p:grpSp>
        <p:nvGrpSpPr>
          <p:cNvPr id="15" name="Group 14">
            <a:extLst>
              <a:ext uri="{FF2B5EF4-FFF2-40B4-BE49-F238E27FC236}">
                <a16:creationId xmlns:a16="http://schemas.microsoft.com/office/drawing/2014/main" id="{D7AC1B03-FF39-334E-B473-095B5F9EE01D}"/>
              </a:ext>
            </a:extLst>
          </p:cNvPr>
          <p:cNvGrpSpPr/>
          <p:nvPr/>
        </p:nvGrpSpPr>
        <p:grpSpPr>
          <a:xfrm>
            <a:off x="6600614" y="3307262"/>
            <a:ext cx="5233628" cy="951848"/>
            <a:chOff x="6600614" y="3087806"/>
            <a:chExt cx="5233628" cy="951848"/>
          </a:xfrm>
        </p:grpSpPr>
        <p:sp>
          <p:nvSpPr>
            <p:cNvPr id="44" name="Rectangle 43"/>
            <p:cNvSpPr>
              <a:spLocks noChangeAspect="1"/>
            </p:cNvSpPr>
            <p:nvPr/>
          </p:nvSpPr>
          <p:spPr>
            <a:xfrm>
              <a:off x="6600614" y="3087806"/>
              <a:ext cx="951119"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cs typeface="Arial" panose="020B0604020202020204" pitchFamily="34" charset="0"/>
              </a:endParaRPr>
            </a:p>
          </p:txBody>
        </p:sp>
        <p:sp>
          <p:nvSpPr>
            <p:cNvPr id="47" name="TextBox 46"/>
            <p:cNvSpPr txBox="1"/>
            <p:nvPr/>
          </p:nvSpPr>
          <p:spPr>
            <a:xfrm>
              <a:off x="7775942" y="3332898"/>
              <a:ext cx="4058300" cy="461665"/>
            </a:xfrm>
            <a:prstGeom prst="rect">
              <a:avLst/>
            </a:prstGeom>
            <a:noFill/>
          </p:spPr>
          <p:txBody>
            <a:bodyPr wrap="square" rtlCol="0">
              <a:spAutoFit/>
            </a:bodyPr>
            <a:lstStyle/>
            <a:p>
              <a:r>
                <a:rPr lang="en-US" sz="2400" dirty="0">
                  <a:solidFill>
                    <a:schemeClr val="accent2"/>
                  </a:solidFill>
                </a:rPr>
                <a:t>Maximum Performance</a:t>
              </a:r>
            </a:p>
          </p:txBody>
        </p:sp>
        <p:sp>
          <p:nvSpPr>
            <p:cNvPr id="27" name="Freeform 249">
              <a:extLst>
                <a:ext uri="{FF2B5EF4-FFF2-40B4-BE49-F238E27FC236}">
                  <a16:creationId xmlns:a16="http://schemas.microsoft.com/office/drawing/2014/main" id="{5358B102-E8DD-3E4D-8B66-1DC86418C3FB}"/>
                </a:ext>
              </a:extLst>
            </p:cNvPr>
            <p:cNvSpPr>
              <a:spLocks noChangeAspect="1" noEditPoints="1"/>
            </p:cNvSpPr>
            <p:nvPr/>
          </p:nvSpPr>
          <p:spPr bwMode="auto">
            <a:xfrm>
              <a:off x="6857478" y="3342870"/>
              <a:ext cx="437391" cy="441721"/>
            </a:xfrm>
            <a:custGeom>
              <a:avLst/>
              <a:gdLst>
                <a:gd name="T0" fmla="*/ 214 w 303"/>
                <a:gd name="T1" fmla="*/ 0 h 306"/>
                <a:gd name="T2" fmla="*/ 88 w 303"/>
                <a:gd name="T3" fmla="*/ 0 h 306"/>
                <a:gd name="T4" fmla="*/ 0 w 303"/>
                <a:gd name="T5" fmla="*/ 89 h 306"/>
                <a:gd name="T6" fmla="*/ 0 w 303"/>
                <a:gd name="T7" fmla="*/ 215 h 306"/>
                <a:gd name="T8" fmla="*/ 88 w 303"/>
                <a:gd name="T9" fmla="*/ 306 h 306"/>
                <a:gd name="T10" fmla="*/ 214 w 303"/>
                <a:gd name="T11" fmla="*/ 306 h 306"/>
                <a:gd name="T12" fmla="*/ 265 w 303"/>
                <a:gd name="T13" fmla="*/ 254 h 306"/>
                <a:gd name="T14" fmla="*/ 266 w 303"/>
                <a:gd name="T15" fmla="*/ 254 h 306"/>
                <a:gd name="T16" fmla="*/ 266 w 303"/>
                <a:gd name="T17" fmla="*/ 253 h 306"/>
                <a:gd name="T18" fmla="*/ 303 w 303"/>
                <a:gd name="T19" fmla="*/ 215 h 306"/>
                <a:gd name="T20" fmla="*/ 303 w 303"/>
                <a:gd name="T21" fmla="*/ 89 h 306"/>
                <a:gd name="T22" fmla="*/ 214 w 303"/>
                <a:gd name="T23" fmla="*/ 0 h 306"/>
                <a:gd name="T24" fmla="*/ 204 w 303"/>
                <a:gd name="T25" fmla="*/ 280 h 306"/>
                <a:gd name="T26" fmla="*/ 99 w 303"/>
                <a:gd name="T27" fmla="*/ 280 h 306"/>
                <a:gd name="T28" fmla="*/ 74 w 303"/>
                <a:gd name="T29" fmla="*/ 254 h 306"/>
                <a:gd name="T30" fmla="*/ 229 w 303"/>
                <a:gd name="T31" fmla="*/ 254 h 306"/>
                <a:gd name="T32" fmla="*/ 204 w 303"/>
                <a:gd name="T33" fmla="*/ 280 h 306"/>
                <a:gd name="T34" fmla="*/ 277 w 303"/>
                <a:gd name="T35" fmla="*/ 140 h 306"/>
                <a:gd name="T36" fmla="*/ 252 w 303"/>
                <a:gd name="T37" fmla="*/ 140 h 306"/>
                <a:gd name="T38" fmla="*/ 252 w 303"/>
                <a:gd name="T39" fmla="*/ 166 h 306"/>
                <a:gd name="T40" fmla="*/ 277 w 303"/>
                <a:gd name="T41" fmla="*/ 166 h 306"/>
                <a:gd name="T42" fmla="*/ 277 w 303"/>
                <a:gd name="T43" fmla="*/ 205 h 306"/>
                <a:gd name="T44" fmla="*/ 254 w 303"/>
                <a:gd name="T45" fmla="*/ 229 h 306"/>
                <a:gd name="T46" fmla="*/ 48 w 303"/>
                <a:gd name="T47" fmla="*/ 229 h 306"/>
                <a:gd name="T48" fmla="*/ 25 w 303"/>
                <a:gd name="T49" fmla="*/ 205 h 306"/>
                <a:gd name="T50" fmla="*/ 25 w 303"/>
                <a:gd name="T51" fmla="*/ 164 h 306"/>
                <a:gd name="T52" fmla="*/ 52 w 303"/>
                <a:gd name="T53" fmla="*/ 164 h 306"/>
                <a:gd name="T54" fmla="*/ 52 w 303"/>
                <a:gd name="T55" fmla="*/ 139 h 306"/>
                <a:gd name="T56" fmla="*/ 25 w 303"/>
                <a:gd name="T57" fmla="*/ 139 h 306"/>
                <a:gd name="T58" fmla="*/ 25 w 303"/>
                <a:gd name="T59" fmla="*/ 100 h 306"/>
                <a:gd name="T60" fmla="*/ 54 w 303"/>
                <a:gd name="T61" fmla="*/ 71 h 306"/>
                <a:gd name="T62" fmla="*/ 73 w 303"/>
                <a:gd name="T63" fmla="*/ 89 h 306"/>
                <a:gd name="T64" fmla="*/ 90 w 303"/>
                <a:gd name="T65" fmla="*/ 72 h 306"/>
                <a:gd name="T66" fmla="*/ 71 w 303"/>
                <a:gd name="T67" fmla="*/ 53 h 306"/>
                <a:gd name="T68" fmla="*/ 99 w 303"/>
                <a:gd name="T69" fmla="*/ 24 h 306"/>
                <a:gd name="T70" fmla="*/ 140 w 303"/>
                <a:gd name="T71" fmla="*/ 24 h 306"/>
                <a:gd name="T72" fmla="*/ 140 w 303"/>
                <a:gd name="T73" fmla="*/ 51 h 306"/>
                <a:gd name="T74" fmla="*/ 165 w 303"/>
                <a:gd name="T75" fmla="*/ 51 h 306"/>
                <a:gd name="T76" fmla="*/ 165 w 303"/>
                <a:gd name="T77" fmla="*/ 24 h 306"/>
                <a:gd name="T78" fmla="*/ 204 w 303"/>
                <a:gd name="T79" fmla="*/ 24 h 306"/>
                <a:gd name="T80" fmla="*/ 232 w 303"/>
                <a:gd name="T81" fmla="*/ 54 h 306"/>
                <a:gd name="T82" fmla="*/ 214 w 303"/>
                <a:gd name="T83" fmla="*/ 72 h 306"/>
                <a:gd name="T84" fmla="*/ 232 w 303"/>
                <a:gd name="T85" fmla="*/ 89 h 306"/>
                <a:gd name="T86" fmla="*/ 250 w 303"/>
                <a:gd name="T87" fmla="*/ 71 h 306"/>
                <a:gd name="T88" fmla="*/ 277 w 303"/>
                <a:gd name="T89" fmla="*/ 100 h 306"/>
                <a:gd name="T90" fmla="*/ 277 w 303"/>
                <a:gd name="T91" fmla="*/ 140 h 306"/>
                <a:gd name="T92" fmla="*/ 193 w 303"/>
                <a:gd name="T93" fmla="*/ 92 h 306"/>
                <a:gd name="T94" fmla="*/ 211 w 303"/>
                <a:gd name="T95" fmla="*/ 110 h 306"/>
                <a:gd name="T96" fmla="*/ 178 w 303"/>
                <a:gd name="T97" fmla="*/ 145 h 306"/>
                <a:gd name="T98" fmla="*/ 178 w 303"/>
                <a:gd name="T99" fmla="*/ 162 h 306"/>
                <a:gd name="T100" fmla="*/ 163 w 303"/>
                <a:gd name="T101" fmla="*/ 177 h 306"/>
                <a:gd name="T102" fmla="*/ 142 w 303"/>
                <a:gd name="T103" fmla="*/ 177 h 306"/>
                <a:gd name="T104" fmla="*/ 127 w 303"/>
                <a:gd name="T105" fmla="*/ 162 h 306"/>
                <a:gd name="T106" fmla="*/ 127 w 303"/>
                <a:gd name="T107" fmla="*/ 141 h 306"/>
                <a:gd name="T108" fmla="*/ 142 w 303"/>
                <a:gd name="T109" fmla="*/ 126 h 306"/>
                <a:gd name="T110" fmla="*/ 160 w 303"/>
                <a:gd name="T111" fmla="*/ 126 h 306"/>
                <a:gd name="T112" fmla="*/ 193 w 303"/>
                <a:gd name="T113" fmla="*/ 9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3" h="306">
                  <a:moveTo>
                    <a:pt x="214" y="0"/>
                  </a:moveTo>
                  <a:lnTo>
                    <a:pt x="88" y="0"/>
                  </a:lnTo>
                  <a:lnTo>
                    <a:pt x="0" y="89"/>
                  </a:lnTo>
                  <a:lnTo>
                    <a:pt x="0" y="215"/>
                  </a:lnTo>
                  <a:lnTo>
                    <a:pt x="88" y="306"/>
                  </a:lnTo>
                  <a:lnTo>
                    <a:pt x="214" y="306"/>
                  </a:lnTo>
                  <a:lnTo>
                    <a:pt x="265" y="254"/>
                  </a:lnTo>
                  <a:lnTo>
                    <a:pt x="266" y="254"/>
                  </a:lnTo>
                  <a:lnTo>
                    <a:pt x="266" y="253"/>
                  </a:lnTo>
                  <a:lnTo>
                    <a:pt x="303" y="215"/>
                  </a:lnTo>
                  <a:lnTo>
                    <a:pt x="303" y="89"/>
                  </a:lnTo>
                  <a:lnTo>
                    <a:pt x="214" y="0"/>
                  </a:lnTo>
                  <a:close/>
                  <a:moveTo>
                    <a:pt x="204" y="280"/>
                  </a:moveTo>
                  <a:lnTo>
                    <a:pt x="99" y="280"/>
                  </a:lnTo>
                  <a:lnTo>
                    <a:pt x="74" y="254"/>
                  </a:lnTo>
                  <a:lnTo>
                    <a:pt x="229" y="254"/>
                  </a:lnTo>
                  <a:lnTo>
                    <a:pt x="204" y="280"/>
                  </a:lnTo>
                  <a:close/>
                  <a:moveTo>
                    <a:pt x="277" y="140"/>
                  </a:moveTo>
                  <a:lnTo>
                    <a:pt x="252" y="140"/>
                  </a:lnTo>
                  <a:lnTo>
                    <a:pt x="252" y="166"/>
                  </a:lnTo>
                  <a:lnTo>
                    <a:pt x="277" y="166"/>
                  </a:lnTo>
                  <a:lnTo>
                    <a:pt x="277" y="205"/>
                  </a:lnTo>
                  <a:lnTo>
                    <a:pt x="254" y="229"/>
                  </a:lnTo>
                  <a:lnTo>
                    <a:pt x="48" y="229"/>
                  </a:lnTo>
                  <a:lnTo>
                    <a:pt x="25" y="205"/>
                  </a:lnTo>
                  <a:lnTo>
                    <a:pt x="25" y="164"/>
                  </a:lnTo>
                  <a:lnTo>
                    <a:pt x="52" y="164"/>
                  </a:lnTo>
                  <a:lnTo>
                    <a:pt x="52" y="139"/>
                  </a:lnTo>
                  <a:lnTo>
                    <a:pt x="25" y="139"/>
                  </a:lnTo>
                  <a:lnTo>
                    <a:pt x="25" y="100"/>
                  </a:lnTo>
                  <a:lnTo>
                    <a:pt x="54" y="71"/>
                  </a:lnTo>
                  <a:lnTo>
                    <a:pt x="73" y="89"/>
                  </a:lnTo>
                  <a:lnTo>
                    <a:pt x="90" y="72"/>
                  </a:lnTo>
                  <a:lnTo>
                    <a:pt x="71" y="53"/>
                  </a:lnTo>
                  <a:lnTo>
                    <a:pt x="99" y="24"/>
                  </a:lnTo>
                  <a:lnTo>
                    <a:pt x="140" y="24"/>
                  </a:lnTo>
                  <a:lnTo>
                    <a:pt x="140" y="51"/>
                  </a:lnTo>
                  <a:lnTo>
                    <a:pt x="165" y="51"/>
                  </a:lnTo>
                  <a:lnTo>
                    <a:pt x="165" y="24"/>
                  </a:lnTo>
                  <a:lnTo>
                    <a:pt x="204" y="24"/>
                  </a:lnTo>
                  <a:lnTo>
                    <a:pt x="232" y="54"/>
                  </a:lnTo>
                  <a:lnTo>
                    <a:pt x="214" y="72"/>
                  </a:lnTo>
                  <a:lnTo>
                    <a:pt x="232" y="89"/>
                  </a:lnTo>
                  <a:lnTo>
                    <a:pt x="250" y="71"/>
                  </a:lnTo>
                  <a:lnTo>
                    <a:pt x="277" y="100"/>
                  </a:lnTo>
                  <a:lnTo>
                    <a:pt x="277" y="140"/>
                  </a:lnTo>
                  <a:close/>
                  <a:moveTo>
                    <a:pt x="193" y="92"/>
                  </a:moveTo>
                  <a:lnTo>
                    <a:pt x="211" y="110"/>
                  </a:lnTo>
                  <a:lnTo>
                    <a:pt x="178" y="145"/>
                  </a:lnTo>
                  <a:lnTo>
                    <a:pt x="178" y="162"/>
                  </a:lnTo>
                  <a:lnTo>
                    <a:pt x="163" y="177"/>
                  </a:lnTo>
                  <a:lnTo>
                    <a:pt x="142" y="177"/>
                  </a:lnTo>
                  <a:lnTo>
                    <a:pt x="127" y="162"/>
                  </a:lnTo>
                  <a:lnTo>
                    <a:pt x="127" y="141"/>
                  </a:lnTo>
                  <a:lnTo>
                    <a:pt x="142" y="126"/>
                  </a:lnTo>
                  <a:lnTo>
                    <a:pt x="160" y="126"/>
                  </a:lnTo>
                  <a:lnTo>
                    <a:pt x="193"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F8283"/>
                </a:solidFill>
                <a:effectLst/>
                <a:uLnTx/>
                <a:uFillTx/>
                <a:latin typeface="NeueHaasGroteskDisp Std"/>
                <a:ea typeface="+mn-ea"/>
                <a:cs typeface="+mn-cs"/>
              </a:endParaRPr>
            </a:p>
          </p:txBody>
        </p:sp>
      </p:grpSp>
    </p:spTree>
    <p:extLst>
      <p:ext uri="{BB962C8B-B14F-4D97-AF65-F5344CB8AC3E}">
        <p14:creationId xmlns:p14="http://schemas.microsoft.com/office/powerpoint/2010/main" val="32759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Nuxeo 2">
      <a:dk1>
        <a:srgbClr val="7F8283"/>
      </a:dk1>
      <a:lt1>
        <a:srgbClr val="FFFFFF"/>
      </a:lt1>
      <a:dk2>
        <a:srgbClr val="BCBFBF"/>
      </a:dk2>
      <a:lt2>
        <a:srgbClr val="E7E6E6"/>
      </a:lt2>
      <a:accent1>
        <a:srgbClr val="0066FF"/>
      </a:accent1>
      <a:accent2>
        <a:srgbClr val="1F28BF"/>
      </a:accent2>
      <a:accent3>
        <a:srgbClr val="00ADED"/>
      </a:accent3>
      <a:accent4>
        <a:srgbClr val="73D2CF"/>
      </a:accent4>
      <a:accent5>
        <a:srgbClr val="8300FF"/>
      </a:accent5>
      <a:accent6>
        <a:srgbClr val="FF0044"/>
      </a:accent6>
      <a:hlink>
        <a:srgbClr val="FF9E00"/>
      </a:hlink>
      <a:folHlink>
        <a:srgbClr val="0066FF"/>
      </a:folHlink>
    </a:clrScheme>
    <a:fontScheme name="Nuxeo_1">
      <a:majorFont>
        <a:latin typeface="NeueHaasGroteskDisp Std Blk"/>
        <a:ea typeface=""/>
        <a:cs typeface=""/>
      </a:majorFont>
      <a:minorFont>
        <a:latin typeface="NeueHaasGroteskDisp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9F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D6EA9CAB-B506-B140-8217-53C86C66E30E}" vid="{FC0DDF68-F581-1340-97C2-20F3BD8E4770}"/>
    </a:ext>
  </a:extLst>
</a:theme>
</file>

<file path=ppt/theme/theme2.xml><?xml version="1.0" encoding="utf-8"?>
<a:theme xmlns:a="http://schemas.openxmlformats.org/drawingml/2006/main" name="Unit Test Seco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nuxeo_powerpoint-template_20171006</Template>
  <TotalTime>14140</TotalTime>
  <Words>599</Words>
  <Application>Microsoft Macintosh PowerPoint</Application>
  <PresentationFormat>Widescreen</PresentationFormat>
  <Paragraphs>176</Paragraphs>
  <Slides>11</Slides>
  <Notes>10</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Calibri Light</vt:lpstr>
      <vt:lpstr>Neue Haas Grotesk Display Std 9</vt:lpstr>
      <vt:lpstr>NeueHaasGroteskDisp Std</vt:lpstr>
      <vt:lpstr>NeueHaasGroteskDisp Std Blk</vt:lpstr>
      <vt:lpstr>Noto Sans Symbols</vt:lpstr>
      <vt:lpstr>Wingdings</vt:lpstr>
      <vt:lpstr>Office Theme</vt:lpstr>
      <vt:lpstr>Unit Test Second Theme</vt:lpstr>
      <vt:lpstr>Cloud-Native</vt:lpstr>
      <vt:lpstr>PowerPoint Presentation</vt:lpstr>
      <vt:lpstr>Who is  Nuxeo?</vt:lpstr>
      <vt:lpstr> </vt:lpstr>
      <vt:lpstr> </vt:lpstr>
      <vt:lpstr>Where We Are. </vt:lpstr>
      <vt:lpstr>PowerPoint Presentation</vt:lpstr>
      <vt:lpstr>PowerPoint Presentation</vt:lpstr>
      <vt:lpstr>Nuxeo Platform at a Glance</vt:lpstr>
      <vt:lpstr>Our Kitchen is Open: Come on in.</vt:lpstr>
      <vt:lpstr>Thibaud @ Nuxeo</vt:lpstr>
    </vt:vector>
  </TitlesOfParts>
  <Manager/>
  <Company>Nuxeo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Nuxeo Overview</dc:title>
  <dc:subject/>
  <dc:creator>Nuxeo Unit Testing</dc:creator>
  <cp:keywords>nuxeo,api,cloud,low-code,overview,architecture,performance</cp:keywords>
  <dc:description/>
  <cp:lastModifiedBy>Thibaud Arguillere</cp:lastModifiedBy>
  <cp:revision>457</cp:revision>
  <cp:lastPrinted>2017-09-22T19:50:07Z</cp:lastPrinted>
  <dcterms:created xsi:type="dcterms:W3CDTF">2017-10-06T18:06:38Z</dcterms:created>
  <dcterms:modified xsi:type="dcterms:W3CDTF">2020-02-14T22:09:22Z</dcterms:modified>
  <cp:category/>
</cp:coreProperties>
</file>