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</p:sldMasterIdLst>
  <p:notesMasterIdLst>
    <p:notesMasterId r:id="rId8"/>
  </p:notesMasterIdLst>
  <p:handoutMasterIdLst>
    <p:handoutMasterId r:id="rId9"/>
  </p:handoutMasterIdLst>
  <p:sldIdLst>
    <p:sldId id="1888" r:id="rId3"/>
    <p:sldId id="2061" r:id="rId4"/>
    <p:sldId id="1891" r:id="rId5"/>
    <p:sldId id="1895" r:id="rId6"/>
    <p:sldId id="3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baud Arguillere" initials="TA" lastIdx="2" clrIdx="0">
    <p:extLst>
      <p:ext uri="{19B8F6BF-5375-455C-9EA6-DF929625EA0E}">
        <p15:presenceInfo xmlns:p15="http://schemas.microsoft.com/office/powerpoint/2012/main" userId="S::targuillere@nuxeo.com::41ff70a5-ef70-4865-be13-cb8d9ae7b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00"/>
    <a:srgbClr val="000000"/>
    <a:srgbClr val="0066FF"/>
    <a:srgbClr val="D1232A"/>
    <a:srgbClr val="0069FF"/>
    <a:srgbClr val="73D2CF"/>
    <a:srgbClr val="1F4CBF"/>
    <a:srgbClr val="8500FF"/>
    <a:srgbClr val="BDBFBF"/>
    <a:srgbClr val="FF0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490" autoAdjust="0"/>
  </p:normalViewPr>
  <p:slideViewPr>
    <p:cSldViewPr snapToGrid="0" showGuides="1">
      <p:cViewPr varScale="1">
        <p:scale>
          <a:sx n="121" d="100"/>
          <a:sy n="121" d="100"/>
        </p:scale>
        <p:origin x="11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Pidutti" userId="0108e1afd79a9dd3" providerId="LiveId" clId="{66846BFC-CF0A-4C1D-9516-24DC592FCA9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99CB-E54E-124C-BBC7-8047AD031DA3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979EE-D78F-3947-94E6-8A06BF14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A3F34-81B4-1C41-ACD7-F88FBD45CA5F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E92BB-25FE-914B-98FF-21DA7304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14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75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CE82D-71C1-40BB-9F9F-BFC8B0CAA1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4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our tagline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CE82D-71C1-40BB-9F9F-BFC8B0CAA1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HaasGroteskDisp Std" panose="020B0604020202020204" pitchFamily="34" charset="0"/>
                <a:ea typeface="+mn-ea"/>
                <a:cs typeface="+mn-cs"/>
              </a:rPr>
              <a:pPr marL="0" marR="0" lvl="0" indent="0" algn="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HaasGroteskDisp Std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01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(explain each part, etc. etc.)</a:t>
            </a:r>
          </a:p>
          <a:p>
            <a:r>
              <a:rPr lang="en-US"/>
              <a:t>Remember things oveloap: a DAM WF can be as complex as a Case Management</a:t>
            </a:r>
            <a:r>
              <a:rPr lang="en-US" baseline="0"/>
              <a:t> (somehow). Line between these classical type of app is now super blurry</a:t>
            </a:r>
            <a:endParaRPr lang="en-US"/>
          </a:p>
          <a:p>
            <a:r>
              <a:rPr lang="en-US"/>
              <a:t>And we will see more in the architecture 32,000 feet overview a little more arund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E92BB-25FE-914B-98FF-21DA7304A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E9E5-F63C-4F8A-A65D-692F7A337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349" y="474394"/>
            <a:ext cx="4983955" cy="2585323"/>
          </a:xfrm>
        </p:spPr>
        <p:txBody>
          <a:bodyPr anchor="t" anchorCtr="0">
            <a:sp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455" y="587375"/>
            <a:ext cx="5687355" cy="5661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B4F8B0-66FA-484E-B4A4-15B054EED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1453" y="5248220"/>
            <a:ext cx="4258069" cy="307777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2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C361-2F5F-6A4F-9A87-5C9C6C0BF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B4732-F430-D84B-8227-D746C00D7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17DE-08B7-964D-9598-CEEFE2B8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BAFC-87A2-A946-8C8E-7B9A161A94C5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EBBD-7B4D-3C44-B29A-A861636A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9B19-5D0E-A34A-B2C1-CFFCC5A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2D2D-86F0-0848-82FE-A856BF1C07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A594-8F6A-1443-BFB3-9E21F55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6F94-D3FB-E240-8EC8-50800EC3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81AC-957E-BE4D-9C1D-6D90AF6C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BAFC-87A2-A946-8C8E-7B9A161A94C5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D63B-6861-CD4F-B3AD-5ADCB5F2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86C1-8FED-9042-A52D-177C9D9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2D2D-86F0-0848-82FE-A856BF1C07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ai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CD47-16AD-784B-B1B8-4AFEC690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1D2F-EDC7-8A49-B96B-6A9E0807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768D-2809-9B49-930A-65477D26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BAFC-87A2-A946-8C8E-7B9A161A94C5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B29F-7C1D-3949-86FA-DB4ECC63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665A-0652-044B-BAE9-FCE35545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2D2D-86F0-0848-82FE-A856BF1C07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733925" cy="6858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picture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486525" y="2389003"/>
            <a:ext cx="4778430" cy="48736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6486525" y="3077181"/>
            <a:ext cx="4778430" cy="48736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486525" y="3763574"/>
            <a:ext cx="4778430" cy="48736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486525" y="4451752"/>
            <a:ext cx="4778430" cy="48736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486525" y="5139335"/>
            <a:ext cx="4778430" cy="48736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486525" y="5826918"/>
            <a:ext cx="4778430" cy="48736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1190880" y="448322"/>
            <a:ext cx="3114675" cy="1421928"/>
          </a:xfrm>
        </p:spPr>
        <p:txBody>
          <a:bodyPr>
            <a:spAutoFit/>
          </a:bodyPr>
          <a:lstStyle>
            <a:lvl1pPr marL="0" indent="0" algn="r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2"/>
          <p:cNvSpPr txBox="1">
            <a:spLocks/>
          </p:cNvSpPr>
          <p:nvPr userDrawn="1"/>
        </p:nvSpPr>
        <p:spPr>
          <a:xfrm>
            <a:off x="-2963929" y="-1"/>
            <a:ext cx="2791358" cy="272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/>
                </a:solidFill>
                <a:latin typeface="+mj-lt"/>
              </a:rPr>
              <a:t>Insert or replace an image inside</a:t>
            </a:r>
            <a:br>
              <a:rPr lang="en-US" sz="1200" dirty="0">
                <a:solidFill>
                  <a:schemeClr val="accent6"/>
                </a:solidFill>
                <a:latin typeface="+mj-lt"/>
              </a:rPr>
            </a:br>
            <a:r>
              <a:rPr lang="en-US" sz="1200" dirty="0">
                <a:solidFill>
                  <a:schemeClr val="accent6"/>
                </a:solidFill>
                <a:latin typeface="+mj-lt"/>
              </a:rPr>
              <a:t>a placeholder:</a:t>
            </a:r>
          </a:p>
          <a:p>
            <a:pPr marL="180975" indent="-180975">
              <a:buClr>
                <a:schemeClr val="accent6"/>
              </a:buClr>
              <a:buFont typeface="+mj-lt"/>
              <a:buAutoNum type="arabicPeriod"/>
              <a:tabLst/>
            </a:pPr>
            <a:r>
              <a:rPr lang="en-US" sz="1200" dirty="0">
                <a:solidFill>
                  <a:schemeClr val="accent6"/>
                </a:solidFill>
              </a:rPr>
              <a:t>Click the image placeholder icon.</a:t>
            </a:r>
          </a:p>
          <a:p>
            <a:pPr marL="180975" indent="-180975">
              <a:buClr>
                <a:schemeClr val="accent6"/>
              </a:buClr>
              <a:buFont typeface="+mj-lt"/>
              <a:buAutoNum type="arabicPeriod"/>
              <a:tabLst/>
            </a:pPr>
            <a:r>
              <a:rPr lang="en-US" sz="1200" dirty="0">
                <a:solidFill>
                  <a:schemeClr val="accent6"/>
                </a:solidFill>
              </a:rPr>
              <a:t>Navigate to the new image.</a:t>
            </a:r>
          </a:p>
          <a:p>
            <a:pPr marL="180975" indent="-180975">
              <a:buClr>
                <a:schemeClr val="accent6"/>
              </a:buClr>
              <a:buFont typeface="+mj-lt"/>
              <a:buAutoNum type="arabicPeriod"/>
              <a:tabLst/>
            </a:pPr>
            <a:r>
              <a:rPr lang="en-US" sz="1200" dirty="0">
                <a:solidFill>
                  <a:schemeClr val="accent6"/>
                </a:solidFill>
              </a:rPr>
              <a:t>Select the new image.</a:t>
            </a:r>
            <a:r>
              <a:rPr lang="en-US" sz="1200" baseline="0" dirty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accent6"/>
                </a:solidFill>
              </a:rPr>
              <a:t>It will fill the placeholder and be cropped to the dimensions of the placeholder. </a:t>
            </a:r>
          </a:p>
          <a:p>
            <a:pPr marL="180975" indent="-180975">
              <a:buClr>
                <a:schemeClr val="accent6"/>
              </a:buClr>
              <a:buFont typeface="+mj-lt"/>
              <a:buAutoNum type="arabicPeriod"/>
              <a:tabLst/>
            </a:pPr>
            <a:r>
              <a:rPr lang="en-US" sz="1200" dirty="0">
                <a:solidFill>
                  <a:schemeClr val="accent6"/>
                </a:solidFill>
              </a:rPr>
              <a:t>Adjust using </a:t>
            </a:r>
            <a:r>
              <a:rPr lang="en-US" sz="1200" dirty="0">
                <a:solidFill>
                  <a:schemeClr val="accent6"/>
                </a:solidFill>
                <a:latin typeface="+mj-lt"/>
              </a:rPr>
              <a:t>crop</a:t>
            </a:r>
            <a:r>
              <a:rPr lang="en-US" sz="1200" dirty="0">
                <a:solidFill>
                  <a:schemeClr val="accent6"/>
                </a:solidFill>
              </a:rPr>
              <a:t>. Resize your image inside the placeholder</a:t>
            </a:r>
            <a:r>
              <a:rPr lang="en-US" sz="1200" baseline="0" dirty="0">
                <a:solidFill>
                  <a:schemeClr val="accent6"/>
                </a:solidFill>
              </a:rPr>
              <a:t>:</a:t>
            </a:r>
          </a:p>
          <a:p>
            <a:pPr marL="361950" marR="0" lvl="1" indent="-1809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charset="0"/>
              <a:buChar char="•"/>
              <a:tabLst/>
              <a:defRPr/>
            </a:pPr>
            <a:r>
              <a:rPr lang="en-US" sz="1200" dirty="0">
                <a:solidFill>
                  <a:schemeClr val="accent6"/>
                </a:solidFill>
              </a:rPr>
              <a:t>To resize,</a:t>
            </a:r>
            <a:r>
              <a:rPr lang="en-US" sz="1200" baseline="0" dirty="0">
                <a:solidFill>
                  <a:schemeClr val="accent6"/>
                </a:solidFill>
              </a:rPr>
              <a:t> h</a:t>
            </a:r>
            <a:r>
              <a:rPr lang="en-US" sz="1200" dirty="0">
                <a:solidFill>
                  <a:schemeClr val="accent6"/>
                </a:solidFill>
              </a:rPr>
              <a:t>old the </a:t>
            </a:r>
            <a:r>
              <a:rPr lang="en-US" sz="1200" dirty="0">
                <a:solidFill>
                  <a:schemeClr val="accent6"/>
                </a:solidFill>
                <a:latin typeface="+mj-lt"/>
              </a:rPr>
              <a:t>Shift</a:t>
            </a:r>
            <a:r>
              <a:rPr lang="en-US" sz="1200" dirty="0">
                <a:solidFill>
                  <a:schemeClr val="accent6"/>
                </a:solidFill>
              </a:rPr>
              <a:t> key to keep the proportions of the image.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5010" y="2432659"/>
            <a:ext cx="406400" cy="400050"/>
          </a:xfrm>
          <a:solidFill>
            <a:schemeClr val="accent1"/>
          </a:solidFill>
        </p:spPr>
        <p:txBody>
          <a:bodyPr lIns="0" tIns="36000" rIns="0" b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##</a:t>
            </a:r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795010" y="3120837"/>
            <a:ext cx="406400" cy="400050"/>
          </a:xfrm>
          <a:solidFill>
            <a:schemeClr val="accent1"/>
          </a:solidFill>
        </p:spPr>
        <p:txBody>
          <a:bodyPr lIns="0" tIns="36000" rIns="0" b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##</a:t>
            </a:r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795010" y="3807230"/>
            <a:ext cx="406400" cy="400050"/>
          </a:xfrm>
          <a:solidFill>
            <a:schemeClr val="accent1"/>
          </a:solidFill>
        </p:spPr>
        <p:txBody>
          <a:bodyPr lIns="0" tIns="36000" rIns="0" b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##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795010" y="4495408"/>
            <a:ext cx="406400" cy="400050"/>
          </a:xfrm>
          <a:solidFill>
            <a:schemeClr val="accent1"/>
          </a:solidFill>
        </p:spPr>
        <p:txBody>
          <a:bodyPr lIns="0" tIns="36000" rIns="0" b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##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795010" y="5183586"/>
            <a:ext cx="406400" cy="400050"/>
          </a:xfrm>
          <a:solidFill>
            <a:schemeClr val="accent1"/>
          </a:solidFill>
        </p:spPr>
        <p:txBody>
          <a:bodyPr lIns="0" tIns="36000" rIns="0" b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##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795010" y="5870574"/>
            <a:ext cx="406400" cy="400050"/>
          </a:xfrm>
          <a:solidFill>
            <a:schemeClr val="accent1"/>
          </a:solidFill>
        </p:spPr>
        <p:txBody>
          <a:bodyPr lIns="0" tIns="36000" rIns="0" b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04" userDrawn="1">
          <p15:clr>
            <a:srgbClr val="FBAE40"/>
          </p15:clr>
        </p15:guide>
        <p15:guide id="2" pos="7176" userDrawn="1">
          <p15:clr>
            <a:srgbClr val="FBAE40"/>
          </p15:clr>
        </p15:guide>
        <p15:guide id="3" pos="3576" userDrawn="1">
          <p15:clr>
            <a:srgbClr val="FBAE40"/>
          </p15:clr>
        </p15:guide>
        <p15:guide id="4" pos="4104" userDrawn="1">
          <p15:clr>
            <a:srgbClr val="FBAE40"/>
          </p15:clr>
        </p15:guide>
        <p15:guide id="5" pos="1032" userDrawn="1">
          <p15:clr>
            <a:srgbClr val="FBAE40"/>
          </p15:clr>
        </p15:guide>
        <p15:guide id="6" pos="1536" userDrawn="1">
          <p15:clr>
            <a:srgbClr val="FBAE40"/>
          </p15:clr>
        </p15:guide>
        <p15:guide id="7" pos="2040" userDrawn="1">
          <p15:clr>
            <a:srgbClr val="FBAE40"/>
          </p15:clr>
        </p15:guide>
        <p15:guide id="8" pos="2568" userDrawn="1">
          <p15:clr>
            <a:srgbClr val="FBAE40"/>
          </p15:clr>
        </p15:guide>
        <p15:guide id="9" pos="3072" userDrawn="1">
          <p15:clr>
            <a:srgbClr val="FBAE40"/>
          </p15:clr>
        </p15:guide>
        <p15:guide id="10" pos="4608" userDrawn="1">
          <p15:clr>
            <a:srgbClr val="FBAE40"/>
          </p15:clr>
        </p15:guide>
        <p15:guide id="11" pos="5112" userDrawn="1">
          <p15:clr>
            <a:srgbClr val="FBAE40"/>
          </p15:clr>
        </p15:guide>
        <p15:guide id="12" pos="5640" userDrawn="1">
          <p15:clr>
            <a:srgbClr val="FBAE40"/>
          </p15:clr>
        </p15:guide>
        <p15:guide id="13" pos="6144" userDrawn="1">
          <p15:clr>
            <a:srgbClr val="FBAE40"/>
          </p15:clr>
        </p15:guide>
        <p15:guide id="14" pos="6648" userDrawn="1">
          <p15:clr>
            <a:srgbClr val="FBAE40"/>
          </p15:clr>
        </p15:guide>
        <p15:guide id="15" orient="horz" pos="504" userDrawn="1">
          <p15:clr>
            <a:srgbClr val="FBAE40"/>
          </p15:clr>
        </p15:guide>
        <p15:guide id="16" orient="horz" pos="1032" userDrawn="1">
          <p15:clr>
            <a:srgbClr val="FBAE40"/>
          </p15:clr>
        </p15:guide>
        <p15:guide id="17" orient="horz" pos="1536" userDrawn="1">
          <p15:clr>
            <a:srgbClr val="FBAE40"/>
          </p15:clr>
        </p15:guide>
        <p15:guide id="18" orient="horz" pos="2040" userDrawn="1">
          <p15:clr>
            <a:srgbClr val="FBAE40"/>
          </p15:clr>
        </p15:guide>
        <p15:guide id="19" orient="horz" pos="2568" userDrawn="1">
          <p15:clr>
            <a:srgbClr val="FBAE40"/>
          </p15:clr>
        </p15:guide>
        <p15:guide id="20" orient="horz" pos="3072" userDrawn="1">
          <p15:clr>
            <a:srgbClr val="FBAE40"/>
          </p15:clr>
        </p15:guide>
        <p15:guide id="21" orient="horz" pos="3576" userDrawn="1">
          <p15:clr>
            <a:srgbClr val="FBAE40"/>
          </p15:clr>
        </p15:guide>
        <p15:guide id="22" orient="horz" pos="4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65" y="655326"/>
            <a:ext cx="11325206" cy="5545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05FD1-268B-4556-B0CA-F34BDF5D5199}"/>
              </a:ext>
            </a:extLst>
          </p:cNvPr>
          <p:cNvSpPr txBox="1"/>
          <p:nvPr userDrawn="1"/>
        </p:nvSpPr>
        <p:spPr>
          <a:xfrm>
            <a:off x="6618662" y="908275"/>
            <a:ext cx="4869352" cy="1270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60"/>
              </a:lnSpc>
            </a:pPr>
            <a:r>
              <a:rPr lang="en-US" sz="72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618662" y="2038889"/>
            <a:ext cx="4869352" cy="997196"/>
          </a:xfrm>
        </p:spPr>
        <p:txBody>
          <a:bodyPr lIns="0" tIns="0" rIns="0" bIns="0"/>
          <a:lstStyle>
            <a:lvl1pPr algn="l">
              <a:lnSpc>
                <a:spcPct val="12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Contact information</a:t>
            </a:r>
            <a:br>
              <a:rPr lang="en-US" dirty="0"/>
            </a:br>
            <a:r>
              <a:rPr lang="en-US" dirty="0"/>
              <a:t>Here Name, Title</a:t>
            </a:r>
            <a:br>
              <a:rPr lang="en-US" dirty="0"/>
            </a:br>
            <a:r>
              <a:rPr lang="en-US" dirty="0" err="1"/>
              <a:t>contact@nuxeo.com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big top with bg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2582F-4456-4A64-B99C-E424E3F9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22" y="870246"/>
            <a:ext cx="10994517" cy="2308324"/>
          </a:xfrm>
        </p:spPr>
        <p:txBody>
          <a:bodyPr anchor="t" anchorCtr="0"/>
          <a:lstStyle>
            <a:lvl1pPr algn="l">
              <a:defRPr sz="8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17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2000"/>
    </mc:Choice>
    <mc:Fallback xmlns="">
      <p:transition advTm="2000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32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&amp; Mobile App">
  <p:cSld name="Laptop &amp; Mobile App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561600" y="399600"/>
            <a:ext cx="5425435" cy="82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5795010" y="754380"/>
            <a:ext cx="6396990" cy="5257800"/>
          </a:xfrm>
          <a:prstGeom prst="rect">
            <a:avLst/>
          </a:prstGeom>
          <a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751"/>
              <a:buNone/>
              <a:defRPr/>
            </a:lvl1pPr>
            <a:lvl2pPr marL="914400" lvl="1" indent="-342900" algn="l">
              <a:lnSpc>
                <a:spcPct val="117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>
            <a:spLocks noGrp="1"/>
          </p:cNvSpPr>
          <p:nvPr>
            <p:ph type="pic" idx="2"/>
          </p:nvPr>
        </p:nvSpPr>
        <p:spPr>
          <a:xfrm>
            <a:off x="7195141" y="1430609"/>
            <a:ext cx="4996859" cy="377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None/>
              <a:defRPr sz="1751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7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Char char="▪"/>
              <a:defRPr sz="17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Char char="▪"/>
              <a:defRPr sz="17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Char char="▪"/>
              <a:defRPr sz="17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Char char="▪"/>
              <a:defRPr sz="17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3"/>
          </p:nvPr>
        </p:nvSpPr>
        <p:spPr>
          <a:xfrm>
            <a:off x="5987035" y="1565352"/>
            <a:ext cx="2836925" cy="4914481"/>
          </a:xfrm>
          <a:prstGeom prst="rect">
            <a:avLst/>
          </a:prstGeom>
          <a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751"/>
              <a:buNone/>
              <a:defRPr/>
            </a:lvl1pPr>
            <a:lvl2pPr marL="914400" lvl="1" indent="-342900" algn="l">
              <a:lnSpc>
                <a:spcPct val="117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>
            <a:spLocks noGrp="1"/>
          </p:cNvSpPr>
          <p:nvPr>
            <p:ph type="pic" idx="4"/>
          </p:nvPr>
        </p:nvSpPr>
        <p:spPr>
          <a:xfrm>
            <a:off x="6511031" y="2508907"/>
            <a:ext cx="1792800" cy="3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None/>
              <a:defRPr sz="1751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7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Char char="▪"/>
              <a:defRPr sz="17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Char char="▪"/>
              <a:defRPr sz="17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Char char="▪"/>
              <a:defRPr sz="17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1"/>
              <a:buFont typeface="Noto Sans Symbols"/>
              <a:buChar char="▪"/>
              <a:defRPr sz="17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31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47831" y="1162351"/>
            <a:ext cx="11001375" cy="38767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75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4183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right &amp; half background img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40776" cy="6858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AA919-7F21-461A-8685-4802500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14" y="468000"/>
            <a:ext cx="5398726" cy="140807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3239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8F92B-5CEC-4344-A290-9968569E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2558-B3B8-4F6A-92FF-A4674DAF7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 txBox="1">
            <a:spLocks/>
          </p:cNvSpPr>
          <p:nvPr userDrawn="1"/>
        </p:nvSpPr>
        <p:spPr>
          <a:xfrm>
            <a:off x="12344256" y="3784300"/>
            <a:ext cx="2358221" cy="272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/>
                </a:solidFill>
                <a:latin typeface="+mj-lt"/>
              </a:rPr>
              <a:t>Slide number note: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Numbers are set to automatically change whenever</a:t>
            </a:r>
            <a:r>
              <a:rPr lang="en-US" sz="1200" baseline="0" dirty="0">
                <a:solidFill>
                  <a:schemeClr val="accent6"/>
                </a:solidFill>
              </a:rPr>
              <a:t> you create a new slide. </a:t>
            </a:r>
            <a:r>
              <a:rPr lang="en-US" sz="1200" baseline="0" dirty="0">
                <a:solidFill>
                  <a:schemeClr val="accent6"/>
                </a:solidFill>
                <a:latin typeface="+mj-lt"/>
              </a:rPr>
              <a:t>Avoid changing numbers manually.</a:t>
            </a:r>
            <a:endParaRPr lang="en-US" sz="1200" baseline="0" dirty="0">
              <a:solidFill>
                <a:schemeClr val="accent6"/>
              </a:solidFill>
              <a:latin typeface="+mn-lt"/>
            </a:endParaRPr>
          </a:p>
          <a:p>
            <a:r>
              <a:rPr lang="en-US" sz="1200" baseline="0" dirty="0">
                <a:solidFill>
                  <a:schemeClr val="accent6"/>
                </a:solidFill>
              </a:rPr>
              <a:t>If you do and need to reset the number correctly follow the instructions:</a:t>
            </a:r>
          </a:p>
          <a:p>
            <a:pPr marL="228600" indent="-228600">
              <a:buClr>
                <a:schemeClr val="accent6"/>
              </a:buClr>
              <a:buFont typeface="+mj-lt"/>
              <a:buAutoNum type="arabicPeriod"/>
            </a:pPr>
            <a:r>
              <a:rPr lang="en-US" sz="1200" baseline="0" dirty="0">
                <a:solidFill>
                  <a:schemeClr val="accent6"/>
                </a:solidFill>
              </a:rPr>
              <a:t>Delete the slide number box completely.</a:t>
            </a:r>
          </a:p>
          <a:p>
            <a:pPr marL="228600" indent="-228600">
              <a:buClr>
                <a:schemeClr val="accent6"/>
              </a:buClr>
              <a:buFont typeface="+mj-lt"/>
              <a:buAutoNum type="arabicPeriod"/>
            </a:pPr>
            <a:r>
              <a:rPr lang="en-US" sz="1200" baseline="0" dirty="0">
                <a:solidFill>
                  <a:schemeClr val="accent6"/>
                </a:solidFill>
              </a:rPr>
              <a:t>Go to </a:t>
            </a:r>
            <a:r>
              <a:rPr lang="en-US" sz="1200" baseline="0" dirty="0">
                <a:solidFill>
                  <a:schemeClr val="accent6"/>
                </a:solidFill>
                <a:latin typeface="+mj-lt"/>
              </a:rPr>
              <a:t>Insert</a:t>
            </a:r>
            <a:r>
              <a:rPr lang="en-US" sz="1200" baseline="0" dirty="0">
                <a:solidFill>
                  <a:schemeClr val="accent6"/>
                </a:solidFill>
              </a:rPr>
              <a:t> tab and select </a:t>
            </a:r>
            <a:r>
              <a:rPr lang="en-US" sz="1200" baseline="0" dirty="0">
                <a:solidFill>
                  <a:schemeClr val="accent6"/>
                </a:solidFill>
                <a:latin typeface="+mj-lt"/>
              </a:rPr>
              <a:t>Slide Number.</a:t>
            </a:r>
            <a:endParaRPr lang="en-US" sz="1200" baseline="0" dirty="0">
              <a:solidFill>
                <a:schemeClr val="accent6"/>
              </a:solidFill>
              <a:latin typeface="+mn-lt"/>
            </a:endParaRPr>
          </a:p>
          <a:p>
            <a:pPr marL="228600" indent="-228600">
              <a:buClr>
                <a:schemeClr val="accent6"/>
              </a:buClr>
              <a:buFont typeface="+mj-lt"/>
              <a:buAutoNum type="arabicPeriod"/>
            </a:pPr>
            <a:r>
              <a:rPr lang="en-US" sz="1200" baseline="0" dirty="0">
                <a:solidFill>
                  <a:schemeClr val="accent6"/>
                </a:solidFill>
                <a:latin typeface="+mn-lt"/>
              </a:rPr>
              <a:t>Select</a:t>
            </a:r>
            <a:r>
              <a:rPr lang="en-US" sz="1200" baseline="0" dirty="0">
                <a:solidFill>
                  <a:schemeClr val="accent6"/>
                </a:solidFill>
                <a:latin typeface="+mj-lt"/>
              </a:rPr>
              <a:t> Slide Number </a:t>
            </a:r>
            <a:r>
              <a:rPr lang="en-US" sz="1200" baseline="0" dirty="0">
                <a:solidFill>
                  <a:schemeClr val="accent6"/>
                </a:solidFill>
                <a:latin typeface="+mn-lt"/>
              </a:rPr>
              <a:t>and click </a:t>
            </a:r>
            <a:r>
              <a:rPr lang="en-US" sz="1200" baseline="0" dirty="0">
                <a:solidFill>
                  <a:schemeClr val="accent6"/>
                </a:solidFill>
                <a:latin typeface="+mj-lt"/>
              </a:rPr>
              <a:t>Apply.</a:t>
            </a:r>
            <a:endParaRPr lang="en-US" sz="12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8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74" r:id="rId4"/>
    <p:sldLayoutId id="2147483682" r:id="rId5"/>
    <p:sldLayoutId id="2147483684" r:id="rId6"/>
    <p:sldLayoutId id="2147483685" r:id="rId7"/>
    <p:sldLayoutId id="2147483686" r:id="rId8"/>
    <p:sldLayoutId id="214748368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B6F1C-092F-124F-9C4E-72C80BD8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14110-75E9-E243-ACB2-6C1164C8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2A76-7321-5B4E-AC0B-A2C8B2795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BAFC-87A2-A946-8C8E-7B9A161A94C5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3A21-44E7-D642-865F-F3D7F4586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E338-E317-7242-B7E7-3E0BAEC9B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2D2D-86F0-0848-82FE-A856BF1C07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E4680A6-EA28-3649-A516-835C7356908A}"/>
              </a:ext>
            </a:extLst>
          </p:cNvPr>
          <p:cNvSpPr/>
          <p:nvPr/>
        </p:nvSpPr>
        <p:spPr>
          <a:xfrm>
            <a:off x="124594" y="1185992"/>
            <a:ext cx="11927340" cy="378506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9AE5B9-6842-0347-BE01-241CE984CD6D}"/>
              </a:ext>
            </a:extLst>
          </p:cNvPr>
          <p:cNvSpPr txBox="1"/>
          <p:nvPr/>
        </p:nvSpPr>
        <p:spPr>
          <a:xfrm>
            <a:off x="398269" y="3054721"/>
            <a:ext cx="1335256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b">
            <a:sp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+mj-lt"/>
              </a:rPr>
              <a:t>R&amp;D and market validation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E468A6-1985-CA42-993F-FB3628017747}"/>
              </a:ext>
            </a:extLst>
          </p:cNvPr>
          <p:cNvGrpSpPr/>
          <p:nvPr/>
        </p:nvGrpSpPr>
        <p:grpSpPr>
          <a:xfrm>
            <a:off x="114320" y="2991278"/>
            <a:ext cx="11816295" cy="466894"/>
            <a:chOff x="114320" y="2991278"/>
            <a:chExt cx="11816295" cy="46689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CAAC24-B817-9D41-BBCB-318ED6E870D2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60250" y="3059858"/>
              <a:ext cx="11433205" cy="922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CDF21B-E2AC-A84B-AA14-6A426E3386DE}"/>
                </a:ext>
              </a:extLst>
            </p:cNvPr>
            <p:cNvSpPr txBox="1"/>
            <p:nvPr/>
          </p:nvSpPr>
          <p:spPr>
            <a:xfrm>
              <a:off x="1444513" y="3179697"/>
              <a:ext cx="513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E8CF1D-027E-704D-B3C7-E746DC3B72D6}"/>
                </a:ext>
              </a:extLst>
            </p:cNvPr>
            <p:cNvSpPr/>
            <p:nvPr/>
          </p:nvSpPr>
          <p:spPr>
            <a:xfrm>
              <a:off x="2749665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80C127-4580-1D4D-90C9-4A99492865AB}"/>
                </a:ext>
              </a:extLst>
            </p:cNvPr>
            <p:cNvSpPr txBox="1"/>
            <p:nvPr/>
          </p:nvSpPr>
          <p:spPr>
            <a:xfrm>
              <a:off x="2546408" y="3179697"/>
              <a:ext cx="543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456564-C56A-9642-9B45-BD0DD19D1454}"/>
                </a:ext>
              </a:extLst>
            </p:cNvPr>
            <p:cNvSpPr/>
            <p:nvPr/>
          </p:nvSpPr>
          <p:spPr>
            <a:xfrm>
              <a:off x="5049983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7C379C-603B-6147-917A-F3753A5CA228}"/>
                </a:ext>
              </a:extLst>
            </p:cNvPr>
            <p:cNvSpPr txBox="1"/>
            <p:nvPr/>
          </p:nvSpPr>
          <p:spPr>
            <a:xfrm>
              <a:off x="4844321" y="3179697"/>
              <a:ext cx="548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1186DC-4600-184B-B549-14A2B5DEB649}"/>
                </a:ext>
              </a:extLst>
            </p:cNvPr>
            <p:cNvSpPr txBox="1"/>
            <p:nvPr/>
          </p:nvSpPr>
          <p:spPr>
            <a:xfrm>
              <a:off x="3709945" y="3179697"/>
              <a:ext cx="545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55D746-C9E5-9044-B8F1-65366B157DF5}"/>
                </a:ext>
              </a:extLst>
            </p:cNvPr>
            <p:cNvSpPr txBox="1"/>
            <p:nvPr/>
          </p:nvSpPr>
          <p:spPr>
            <a:xfrm>
              <a:off x="6239305" y="3179697"/>
              <a:ext cx="545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F7B79E-A348-7A47-BABA-143F608FB6E9}"/>
                </a:ext>
              </a:extLst>
            </p:cNvPr>
            <p:cNvSpPr/>
            <p:nvPr/>
          </p:nvSpPr>
          <p:spPr>
            <a:xfrm>
              <a:off x="11793455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23ABD4-3E0C-BF4C-96DE-5F5A00D521C1}"/>
                </a:ext>
              </a:extLst>
            </p:cNvPr>
            <p:cNvSpPr txBox="1"/>
            <p:nvPr/>
          </p:nvSpPr>
          <p:spPr>
            <a:xfrm>
              <a:off x="11310702" y="3179697"/>
              <a:ext cx="619913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+mj-lt"/>
                </a:rPr>
                <a:t>Today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6A3B73-27F5-B746-B5A5-F40F6DDA7E5D}"/>
                </a:ext>
              </a:extLst>
            </p:cNvPr>
            <p:cNvSpPr txBox="1"/>
            <p:nvPr/>
          </p:nvSpPr>
          <p:spPr>
            <a:xfrm>
              <a:off x="7268725" y="3179697"/>
              <a:ext cx="548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EFBF98-13FC-2446-A59F-F6EE1E92FA40}"/>
                </a:ext>
              </a:extLst>
            </p:cNvPr>
            <p:cNvSpPr txBox="1"/>
            <p:nvPr/>
          </p:nvSpPr>
          <p:spPr>
            <a:xfrm>
              <a:off x="8480712" y="3179697"/>
              <a:ext cx="53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105429B-A423-8245-BF00-238747F88F4F}"/>
                </a:ext>
              </a:extLst>
            </p:cNvPr>
            <p:cNvSpPr txBox="1"/>
            <p:nvPr/>
          </p:nvSpPr>
          <p:spPr>
            <a:xfrm>
              <a:off x="9612258" y="3179697"/>
              <a:ext cx="545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D0513C-D883-F74A-AB19-5C03510CB332}"/>
                </a:ext>
              </a:extLst>
            </p:cNvPr>
            <p:cNvSpPr txBox="1"/>
            <p:nvPr/>
          </p:nvSpPr>
          <p:spPr>
            <a:xfrm>
              <a:off x="114320" y="3181173"/>
              <a:ext cx="585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2008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5F3541C-5688-6A45-A995-E241DB05654C}"/>
                </a:ext>
              </a:extLst>
            </p:cNvPr>
            <p:cNvSpPr/>
            <p:nvPr/>
          </p:nvSpPr>
          <p:spPr>
            <a:xfrm>
              <a:off x="338416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462A006-851C-6846-8082-8456EA3039C9}"/>
                </a:ext>
              </a:extLst>
            </p:cNvPr>
            <p:cNvSpPr/>
            <p:nvPr/>
          </p:nvSpPr>
          <p:spPr>
            <a:xfrm>
              <a:off x="1648877" y="3008130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4E2C96-8A96-5F4E-B49D-7A6EFE4AD01C}"/>
                </a:ext>
              </a:extLst>
            </p:cNvPr>
            <p:cNvSpPr/>
            <p:nvPr/>
          </p:nvSpPr>
          <p:spPr>
            <a:xfrm>
              <a:off x="3914003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C2B4B6D-4AFB-4747-A959-13E1633EA159}"/>
                </a:ext>
              </a:extLst>
            </p:cNvPr>
            <p:cNvSpPr/>
            <p:nvPr/>
          </p:nvSpPr>
          <p:spPr>
            <a:xfrm>
              <a:off x="6443363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1D13F45-B7C4-454E-80A4-C82FD04106D8}"/>
                </a:ext>
              </a:extLst>
            </p:cNvPr>
            <p:cNvSpPr/>
            <p:nvPr/>
          </p:nvSpPr>
          <p:spPr>
            <a:xfrm>
              <a:off x="7474387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74D47E5-DEB3-7F4F-8741-AE4BAE153306}"/>
                </a:ext>
              </a:extLst>
            </p:cNvPr>
            <p:cNvSpPr/>
            <p:nvPr/>
          </p:nvSpPr>
          <p:spPr>
            <a:xfrm>
              <a:off x="8662483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E71A74-3293-D341-99AE-72DC759BB0DD}"/>
                </a:ext>
              </a:extLst>
            </p:cNvPr>
            <p:cNvSpPr/>
            <p:nvPr/>
          </p:nvSpPr>
          <p:spPr>
            <a:xfrm>
              <a:off x="9816316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" name="Google Shape;382;p68"/>
          <p:cNvSpPr txBox="1">
            <a:spLocks noGrp="1"/>
          </p:cNvSpPr>
          <p:nvPr>
            <p:ph type="title"/>
          </p:nvPr>
        </p:nvSpPr>
        <p:spPr>
          <a:xfrm>
            <a:off x="545834" y="368068"/>
            <a:ext cx="5425435" cy="75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Arial"/>
              <a:buNone/>
            </a:pPr>
            <a:br>
              <a:rPr lang="fr-FR" b="1" dirty="0"/>
            </a:br>
            <a:endParaRPr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CFFE5-4F45-C040-97F1-E23A2E76B4AC}"/>
              </a:ext>
            </a:extLst>
          </p:cNvPr>
          <p:cNvSpPr txBox="1"/>
          <p:nvPr/>
        </p:nvSpPr>
        <p:spPr>
          <a:xfrm>
            <a:off x="0" y="52258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>
                <a:solidFill>
                  <a:schemeClr val="accent1"/>
                </a:solidFill>
              </a:rPr>
              <a:t>Build Smarter Solutions for Today’s Content Challenges</a:t>
            </a:r>
          </a:p>
        </p:txBody>
      </p:sp>
      <p:sp>
        <p:nvSpPr>
          <p:cNvPr id="18" name="Google Shape;382;p68">
            <a:extLst>
              <a:ext uri="{FF2B5EF4-FFF2-40B4-BE49-F238E27FC236}">
                <a16:creationId xmlns:a16="http://schemas.microsoft.com/office/drawing/2014/main" id="{94A8FA20-3398-C245-B8FA-59BC9EAA629C}"/>
              </a:ext>
            </a:extLst>
          </p:cNvPr>
          <p:cNvSpPr txBox="1">
            <a:spLocks/>
          </p:cNvSpPr>
          <p:nvPr/>
        </p:nvSpPr>
        <p:spPr>
          <a:xfrm>
            <a:off x="124594" y="376915"/>
            <a:ext cx="4149456" cy="704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700"/>
              <a:buFont typeface="Arial"/>
              <a:buNone/>
            </a:pPr>
            <a:r>
              <a:rPr lang="en-US" sz="4400" b="1" dirty="0"/>
              <a:t>What Made Us.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32AB5-D48A-D14C-99E0-11FF0A87ADFB}"/>
              </a:ext>
            </a:extLst>
          </p:cNvPr>
          <p:cNvGrpSpPr/>
          <p:nvPr/>
        </p:nvGrpSpPr>
        <p:grpSpPr>
          <a:xfrm>
            <a:off x="728505" y="2467410"/>
            <a:ext cx="1084307" cy="661028"/>
            <a:chOff x="728505" y="2467410"/>
            <a:chExt cx="1084307" cy="661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FEF9114-3A85-FB44-8B45-D0272CE24694}"/>
                </a:ext>
              </a:extLst>
            </p:cNvPr>
            <p:cNvSpPr/>
            <p:nvPr/>
          </p:nvSpPr>
          <p:spPr>
            <a:xfrm>
              <a:off x="1202079" y="2991278"/>
              <a:ext cx="137160" cy="137160"/>
            </a:xfrm>
            <a:prstGeom prst="ellipse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C38474-4F67-DB42-A16B-2BE6CF37C16D}"/>
                </a:ext>
              </a:extLst>
            </p:cNvPr>
            <p:cNvSpPr txBox="1"/>
            <p:nvPr/>
          </p:nvSpPr>
          <p:spPr>
            <a:xfrm>
              <a:off x="728505" y="2467410"/>
              <a:ext cx="1084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Series A funding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C77676A-BF1F-8748-935E-0B2B7BF5E651}"/>
              </a:ext>
            </a:extLst>
          </p:cNvPr>
          <p:cNvSpPr txBox="1"/>
          <p:nvPr/>
        </p:nvSpPr>
        <p:spPr>
          <a:xfrm>
            <a:off x="2276092" y="2467410"/>
            <a:ext cx="108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+mj-lt"/>
              </a:rPr>
              <a:t>Enters the US market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F4BC4B-871B-144B-8A25-3D800AF8A149}"/>
              </a:ext>
            </a:extLst>
          </p:cNvPr>
          <p:cNvGrpSpPr/>
          <p:nvPr/>
        </p:nvGrpSpPr>
        <p:grpSpPr>
          <a:xfrm>
            <a:off x="8907515" y="2288578"/>
            <a:ext cx="1084307" cy="839860"/>
            <a:chOff x="8907515" y="2288578"/>
            <a:chExt cx="1084307" cy="83986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45EC4A4-F0D0-6649-9598-EBF9B8ADB949}"/>
                </a:ext>
              </a:extLst>
            </p:cNvPr>
            <p:cNvSpPr/>
            <p:nvPr/>
          </p:nvSpPr>
          <p:spPr>
            <a:xfrm>
              <a:off x="9381088" y="2991278"/>
              <a:ext cx="137160" cy="1371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74178A-865D-AF48-AAA2-E213EBCDA3FC}"/>
                </a:ext>
              </a:extLst>
            </p:cNvPr>
            <p:cNvSpPr txBox="1"/>
            <p:nvPr/>
          </p:nvSpPr>
          <p:spPr>
            <a:xfrm>
              <a:off x="8907515" y="2288578"/>
              <a:ext cx="1084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Gartner</a:t>
              </a:r>
            </a:p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MQ</a:t>
              </a:r>
            </a:p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for CSPs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183CD8-A411-7045-9198-036D6AA55E17}"/>
              </a:ext>
            </a:extLst>
          </p:cNvPr>
          <p:cNvGrpSpPr/>
          <p:nvPr/>
        </p:nvGrpSpPr>
        <p:grpSpPr>
          <a:xfrm>
            <a:off x="3378566" y="2657910"/>
            <a:ext cx="1208034" cy="470528"/>
            <a:chOff x="3378566" y="2657910"/>
            <a:chExt cx="1208034" cy="4705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3366BE-4ED0-D741-AE69-52EFD7A7A0F0}"/>
                </a:ext>
              </a:extLst>
            </p:cNvPr>
            <p:cNvSpPr/>
            <p:nvPr/>
          </p:nvSpPr>
          <p:spPr>
            <a:xfrm>
              <a:off x="3914003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932108-CB1B-7B47-AF33-AEC6B820802F}"/>
                </a:ext>
              </a:extLst>
            </p:cNvPr>
            <p:cNvSpPr txBox="1"/>
            <p:nvPr/>
          </p:nvSpPr>
          <p:spPr>
            <a:xfrm>
              <a:off x="3378566" y="2657910"/>
              <a:ext cx="1208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Nuxeo Studio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9055AE-09E4-BA44-871B-6E594A661781}"/>
              </a:ext>
            </a:extLst>
          </p:cNvPr>
          <p:cNvGrpSpPr/>
          <p:nvPr/>
        </p:nvGrpSpPr>
        <p:grpSpPr>
          <a:xfrm>
            <a:off x="5859517" y="2657910"/>
            <a:ext cx="1304852" cy="470528"/>
            <a:chOff x="5859517" y="2657910"/>
            <a:chExt cx="1304852" cy="47052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F254C5B-0224-4648-ACD3-B9C3E30E7A56}"/>
                </a:ext>
              </a:extLst>
            </p:cNvPr>
            <p:cNvSpPr/>
            <p:nvPr/>
          </p:nvSpPr>
          <p:spPr>
            <a:xfrm>
              <a:off x="6443363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316C06-89BA-C643-8247-73228797A606}"/>
                </a:ext>
              </a:extLst>
            </p:cNvPr>
            <p:cNvSpPr txBox="1"/>
            <p:nvPr/>
          </p:nvSpPr>
          <p:spPr>
            <a:xfrm>
              <a:off x="5859517" y="2657910"/>
              <a:ext cx="1304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Elasticsearch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5A47E1-5E01-6B49-9D6C-C0E83FC8233E}"/>
              </a:ext>
            </a:extLst>
          </p:cNvPr>
          <p:cNvGrpSpPr/>
          <p:nvPr/>
        </p:nvGrpSpPr>
        <p:grpSpPr>
          <a:xfrm>
            <a:off x="10826061" y="2477118"/>
            <a:ext cx="1039067" cy="651320"/>
            <a:chOff x="10826061" y="2477118"/>
            <a:chExt cx="1039067" cy="6513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312C03-6BC5-084A-B705-370400B52809}"/>
                </a:ext>
              </a:extLst>
            </p:cNvPr>
            <p:cNvSpPr/>
            <p:nvPr/>
          </p:nvSpPr>
          <p:spPr>
            <a:xfrm>
              <a:off x="11242030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8C7937-A554-AC4A-8F65-14790C400F1F}"/>
                </a:ext>
              </a:extLst>
            </p:cNvPr>
            <p:cNvSpPr txBox="1"/>
            <p:nvPr/>
          </p:nvSpPr>
          <p:spPr>
            <a:xfrm>
              <a:off x="10826061" y="2477118"/>
              <a:ext cx="1039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Nuxeo</a:t>
              </a:r>
            </a:p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Insight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B0422E-5E34-E54A-9150-AAE0A9C7DFCF}"/>
              </a:ext>
            </a:extLst>
          </p:cNvPr>
          <p:cNvGrpSpPr/>
          <p:nvPr/>
        </p:nvGrpSpPr>
        <p:grpSpPr>
          <a:xfrm>
            <a:off x="7450952" y="2991278"/>
            <a:ext cx="1304852" cy="1114240"/>
            <a:chOff x="7450952" y="2991278"/>
            <a:chExt cx="1304852" cy="11142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EF0428-6098-F842-9FCA-AEE66C76C7F9}"/>
                </a:ext>
              </a:extLst>
            </p:cNvPr>
            <p:cNvSpPr/>
            <p:nvPr/>
          </p:nvSpPr>
          <p:spPr>
            <a:xfrm>
              <a:off x="8034798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86EF7B0-E39B-E346-B648-C4C13BCF5848}"/>
                </a:ext>
              </a:extLst>
            </p:cNvPr>
            <p:cNvSpPr txBox="1"/>
            <p:nvPr/>
          </p:nvSpPr>
          <p:spPr>
            <a:xfrm>
              <a:off x="7450952" y="3643853"/>
              <a:ext cx="13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1B-objects benchmark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ED4C46-A163-984C-ACC9-117CEC388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8146" y="3072927"/>
              <a:ext cx="10464" cy="570926"/>
            </a:xfrm>
            <a:prstGeom prst="line">
              <a:avLst/>
            </a:prstGeom>
            <a:ln w="25400" cap="sq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6F02B3-A1DF-6C43-8D50-5724DEDDA2E3}"/>
              </a:ext>
            </a:extLst>
          </p:cNvPr>
          <p:cNvGrpSpPr/>
          <p:nvPr/>
        </p:nvGrpSpPr>
        <p:grpSpPr>
          <a:xfrm>
            <a:off x="8484804" y="2991278"/>
            <a:ext cx="1304852" cy="1352201"/>
            <a:chOff x="8484804" y="2991278"/>
            <a:chExt cx="1304852" cy="13522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6F0374-67D1-B94A-A599-7CDF04230E01}"/>
                </a:ext>
              </a:extLst>
            </p:cNvPr>
            <p:cNvSpPr/>
            <p:nvPr/>
          </p:nvSpPr>
          <p:spPr>
            <a:xfrm>
              <a:off x="9068650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926DE7E-F4CC-D649-9D37-58EA9CCF3A6F}"/>
                </a:ext>
              </a:extLst>
            </p:cNvPr>
            <p:cNvSpPr txBox="1"/>
            <p:nvPr/>
          </p:nvSpPr>
          <p:spPr>
            <a:xfrm>
              <a:off x="8484804" y="3881814"/>
              <a:ext cx="13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Nuxeo</a:t>
              </a:r>
            </a:p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Content Cloud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A509CC-EECD-C64E-8C90-03C9FCDD5A3A}"/>
                </a:ext>
              </a:extLst>
            </p:cNvPr>
            <p:cNvCxnSpPr>
              <a:cxnSpLocks/>
            </p:cNvCxnSpPr>
            <p:nvPr/>
          </p:nvCxnSpPr>
          <p:spPr>
            <a:xfrm>
              <a:off x="9131966" y="3040392"/>
              <a:ext cx="10529" cy="866822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29F83CC-1B65-1A46-9281-BB532FC14A82}"/>
              </a:ext>
            </a:extLst>
          </p:cNvPr>
          <p:cNvGrpSpPr/>
          <p:nvPr/>
        </p:nvGrpSpPr>
        <p:grpSpPr>
          <a:xfrm>
            <a:off x="7948376" y="2204133"/>
            <a:ext cx="1084307" cy="924305"/>
            <a:chOff x="7948376" y="2204133"/>
            <a:chExt cx="1084307" cy="92430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A897DA-1218-5A4C-939C-BA73DF83CDF2}"/>
                </a:ext>
              </a:extLst>
            </p:cNvPr>
            <p:cNvSpPr/>
            <p:nvPr/>
          </p:nvSpPr>
          <p:spPr>
            <a:xfrm>
              <a:off x="8413482" y="2991278"/>
              <a:ext cx="137160" cy="137160"/>
            </a:xfrm>
            <a:prstGeom prst="ellipse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2551DC-0169-2D48-8F3F-78E5D1B35587}"/>
                </a:ext>
              </a:extLst>
            </p:cNvPr>
            <p:cNvSpPr txBox="1"/>
            <p:nvPr/>
          </p:nvSpPr>
          <p:spPr>
            <a:xfrm>
              <a:off x="7948376" y="2204133"/>
              <a:ext cx="1084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GS &amp; Kennet</a:t>
              </a:r>
            </a:p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 Investment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3D466F4-9586-FB44-ABEA-2FBA0DEAB0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298" y="2657910"/>
              <a:ext cx="0" cy="339385"/>
            </a:xfrm>
            <a:prstGeom prst="line">
              <a:avLst/>
            </a:prstGeom>
            <a:ln w="254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45416D-6D0B-0A4A-86BD-88A97AB0F5EF}"/>
              </a:ext>
            </a:extLst>
          </p:cNvPr>
          <p:cNvGrpSpPr/>
          <p:nvPr/>
        </p:nvGrpSpPr>
        <p:grpSpPr>
          <a:xfrm>
            <a:off x="10128648" y="1608700"/>
            <a:ext cx="1288250" cy="1519738"/>
            <a:chOff x="10128648" y="1608700"/>
            <a:chExt cx="1288250" cy="151973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D5E6C3-A81F-5E42-914B-0CCFB4D99BA6}"/>
                </a:ext>
              </a:extLst>
            </p:cNvPr>
            <p:cNvSpPr/>
            <p:nvPr/>
          </p:nvSpPr>
          <p:spPr>
            <a:xfrm>
              <a:off x="10704193" y="2991278"/>
              <a:ext cx="137160" cy="137160"/>
            </a:xfrm>
            <a:prstGeom prst="ellipse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EF3556-C646-BD42-B383-49A0C2D5764E}"/>
                </a:ext>
              </a:extLst>
            </p:cNvPr>
            <p:cNvSpPr txBox="1"/>
            <p:nvPr/>
          </p:nvSpPr>
          <p:spPr>
            <a:xfrm>
              <a:off x="10128648" y="1608700"/>
              <a:ext cx="128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GS &amp; Kennet</a:t>
              </a:r>
            </a:p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2d Investment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781B12-C1C4-9F4A-ADC9-5A1E16F61761}"/>
                </a:ext>
              </a:extLst>
            </p:cNvPr>
            <p:cNvCxnSpPr>
              <a:cxnSpLocks/>
            </p:cNvCxnSpPr>
            <p:nvPr/>
          </p:nvCxnSpPr>
          <p:spPr>
            <a:xfrm>
              <a:off x="10772773" y="2019679"/>
              <a:ext cx="0" cy="1004300"/>
            </a:xfrm>
            <a:prstGeom prst="line">
              <a:avLst/>
            </a:prstGeom>
            <a:ln w="254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46A55-D8CE-FC43-8432-F136F2150AA2}"/>
              </a:ext>
            </a:extLst>
          </p:cNvPr>
          <p:cNvGrpSpPr/>
          <p:nvPr/>
        </p:nvGrpSpPr>
        <p:grpSpPr>
          <a:xfrm>
            <a:off x="264783" y="1535169"/>
            <a:ext cx="970845" cy="1674936"/>
            <a:chOff x="260724" y="1543636"/>
            <a:chExt cx="970845" cy="167493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E9AE50-0139-034C-8AC9-5BBB92C38C81}"/>
                </a:ext>
              </a:extLst>
            </p:cNvPr>
            <p:cNvSpPr txBox="1"/>
            <p:nvPr/>
          </p:nvSpPr>
          <p:spPr>
            <a:xfrm>
              <a:off x="265728" y="1543636"/>
              <a:ext cx="965841" cy="64633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+mj-lt"/>
                </a:rPr>
                <a:t>Launches Nuxeo Platform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3CF5C33-427D-C744-9E67-524F85C2BED2}"/>
                </a:ext>
              </a:extLst>
            </p:cNvPr>
            <p:cNvCxnSpPr>
              <a:cxnSpLocks/>
            </p:cNvCxnSpPr>
            <p:nvPr/>
          </p:nvCxnSpPr>
          <p:spPr>
            <a:xfrm>
              <a:off x="265728" y="1840343"/>
              <a:ext cx="0" cy="12209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3" name="Picture 322" descr="A close up of a sign  Description automatically generated">
              <a:extLst>
                <a:ext uri="{FF2B5EF4-FFF2-40B4-BE49-F238E27FC236}">
                  <a16:creationId xmlns:a16="http://schemas.microsoft.com/office/drawing/2014/main" id="{419D8369-98DC-604C-BB8C-83E8BCF8C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724" y="2895406"/>
              <a:ext cx="323166" cy="32316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4DC2E6-ABB8-D64C-9551-8ADC235F0C2A}"/>
              </a:ext>
            </a:extLst>
          </p:cNvPr>
          <p:cNvGrpSpPr/>
          <p:nvPr/>
        </p:nvGrpSpPr>
        <p:grpSpPr>
          <a:xfrm>
            <a:off x="7000814" y="1887834"/>
            <a:ext cx="1084307" cy="1240604"/>
            <a:chOff x="7000814" y="1887834"/>
            <a:chExt cx="1084307" cy="124060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8EACDE-755D-AC4C-86BC-FAC6C7464E8E}"/>
                </a:ext>
              </a:extLst>
            </p:cNvPr>
            <p:cNvSpPr txBox="1"/>
            <p:nvPr/>
          </p:nvSpPr>
          <p:spPr>
            <a:xfrm>
              <a:off x="7000814" y="1887834"/>
              <a:ext cx="1084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MongoDB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B9227C2-73C3-C44B-8BFC-C1C54388014B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flipH="1">
              <a:off x="7537736" y="2164833"/>
              <a:ext cx="5232" cy="843297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261761E-3A79-8342-9D49-FC69F77E9567}"/>
                </a:ext>
              </a:extLst>
            </p:cNvPr>
            <p:cNvSpPr/>
            <p:nvPr/>
          </p:nvSpPr>
          <p:spPr>
            <a:xfrm>
              <a:off x="7474387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DA856F-4665-FA40-9889-2D4130CCAEE2}"/>
              </a:ext>
            </a:extLst>
          </p:cNvPr>
          <p:cNvGrpSpPr/>
          <p:nvPr/>
        </p:nvGrpSpPr>
        <p:grpSpPr>
          <a:xfrm>
            <a:off x="9156376" y="1256221"/>
            <a:ext cx="1457041" cy="1872217"/>
            <a:chOff x="9156376" y="1256221"/>
            <a:chExt cx="1457041" cy="187221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81759D-FED7-0B41-9697-733162A0BE79}"/>
                </a:ext>
              </a:extLst>
            </p:cNvPr>
            <p:cNvSpPr txBox="1"/>
            <p:nvPr/>
          </p:nvSpPr>
          <p:spPr>
            <a:xfrm>
              <a:off x="9156376" y="1256221"/>
              <a:ext cx="145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Forrester Wave</a:t>
              </a:r>
            </a:p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for DAM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CABA1A-B3BE-DE41-AA48-FA4DFF0B2AB6}"/>
                </a:ext>
              </a:extLst>
            </p:cNvPr>
            <p:cNvCxnSpPr>
              <a:cxnSpLocks/>
            </p:cNvCxnSpPr>
            <p:nvPr/>
          </p:nvCxnSpPr>
          <p:spPr>
            <a:xfrm>
              <a:off x="9883730" y="1699352"/>
              <a:ext cx="2332" cy="1297810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21199C3-E5B9-2F4F-8080-5BB9E814DE4E}"/>
                </a:ext>
              </a:extLst>
            </p:cNvPr>
            <p:cNvSpPr/>
            <p:nvPr/>
          </p:nvSpPr>
          <p:spPr>
            <a:xfrm>
              <a:off x="9816316" y="2991278"/>
              <a:ext cx="137160" cy="1371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E849CD-3DD6-2443-9279-C71D5865F722}"/>
              </a:ext>
            </a:extLst>
          </p:cNvPr>
          <p:cNvGrpSpPr/>
          <p:nvPr/>
        </p:nvGrpSpPr>
        <p:grpSpPr>
          <a:xfrm>
            <a:off x="5125735" y="2991278"/>
            <a:ext cx="1539298" cy="1114240"/>
            <a:chOff x="5125735" y="2991278"/>
            <a:chExt cx="1539298" cy="111424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96D6A1-26B9-9148-9718-B95C554C69EF}"/>
                </a:ext>
              </a:extLst>
            </p:cNvPr>
            <p:cNvSpPr txBox="1"/>
            <p:nvPr/>
          </p:nvSpPr>
          <p:spPr>
            <a:xfrm>
              <a:off x="5125735" y="3643853"/>
              <a:ext cx="1539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FastTrack</a:t>
              </a:r>
            </a:p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release process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9F9A9C3-FB5C-1246-A704-4A9CE2E2E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1928" y="3111587"/>
              <a:ext cx="6912" cy="532266"/>
            </a:xfrm>
            <a:prstGeom prst="line">
              <a:avLst/>
            </a:prstGeom>
            <a:ln w="25400" cap="sq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8B8F81-719B-9E4C-8BCD-1E825B49D9C6}"/>
                </a:ext>
              </a:extLst>
            </p:cNvPr>
            <p:cNvSpPr/>
            <p:nvPr/>
          </p:nvSpPr>
          <p:spPr>
            <a:xfrm>
              <a:off x="5835271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BBAAA4B-703A-BE46-B4D7-A5F59331F4E6}"/>
              </a:ext>
            </a:extLst>
          </p:cNvPr>
          <p:cNvSpPr txBox="1"/>
          <p:nvPr/>
        </p:nvSpPr>
        <p:spPr>
          <a:xfrm>
            <a:off x="1317246" y="5967686"/>
            <a:ext cx="9557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>
                <a:solidFill>
                  <a:schemeClr val="accent1"/>
                </a:solidFill>
              </a:rPr>
              <a:t>Nuxeo makes it easy to build smart content applications that enhance customer experiences, improve decision making, and accelerate products to market.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62ACE6-A105-A443-A42E-15D8DDFE7AEB}"/>
              </a:ext>
            </a:extLst>
          </p:cNvPr>
          <p:cNvGrpSpPr/>
          <p:nvPr/>
        </p:nvGrpSpPr>
        <p:grpSpPr>
          <a:xfrm>
            <a:off x="9841678" y="3002499"/>
            <a:ext cx="1304852" cy="1114240"/>
            <a:chOff x="7450952" y="2991278"/>
            <a:chExt cx="1304852" cy="111424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45AFFA8-651E-AF44-87B3-F98CF2B63F42}"/>
                </a:ext>
              </a:extLst>
            </p:cNvPr>
            <p:cNvSpPr/>
            <p:nvPr/>
          </p:nvSpPr>
          <p:spPr>
            <a:xfrm>
              <a:off x="8034798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27BEF4E-DD6D-1641-ACF2-AD288A4C52CE}"/>
                </a:ext>
              </a:extLst>
            </p:cNvPr>
            <p:cNvSpPr txBox="1"/>
            <p:nvPr/>
          </p:nvSpPr>
          <p:spPr>
            <a:xfrm>
              <a:off x="7450952" y="3643853"/>
              <a:ext cx="13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New 1B-objects benchmark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634D60-8FAD-7448-8C32-58FBFE187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8146" y="3072927"/>
              <a:ext cx="10464" cy="570926"/>
            </a:xfrm>
            <a:prstGeom prst="line">
              <a:avLst/>
            </a:prstGeom>
            <a:ln w="25400" cap="sq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93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73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E4680A6-EA28-3649-A516-835C7356908A}"/>
              </a:ext>
            </a:extLst>
          </p:cNvPr>
          <p:cNvSpPr/>
          <p:nvPr/>
        </p:nvSpPr>
        <p:spPr>
          <a:xfrm>
            <a:off x="124594" y="1185992"/>
            <a:ext cx="11927340" cy="378506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9AE5B9-6842-0347-BE01-241CE984CD6D}"/>
              </a:ext>
            </a:extLst>
          </p:cNvPr>
          <p:cNvSpPr txBox="1"/>
          <p:nvPr/>
        </p:nvSpPr>
        <p:spPr>
          <a:xfrm>
            <a:off x="398269" y="3054721"/>
            <a:ext cx="1335256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b">
            <a:sp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+mj-lt"/>
              </a:rPr>
              <a:t>R&amp;D and market validation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E468A6-1985-CA42-993F-FB3628017747}"/>
              </a:ext>
            </a:extLst>
          </p:cNvPr>
          <p:cNvGrpSpPr/>
          <p:nvPr/>
        </p:nvGrpSpPr>
        <p:grpSpPr>
          <a:xfrm>
            <a:off x="114320" y="2991278"/>
            <a:ext cx="11816295" cy="466894"/>
            <a:chOff x="114320" y="2991278"/>
            <a:chExt cx="11816295" cy="46689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CAAC24-B817-9D41-BBCB-318ED6E870D2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60250" y="3059858"/>
              <a:ext cx="11433205" cy="922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CDF21B-E2AC-A84B-AA14-6A426E3386DE}"/>
                </a:ext>
              </a:extLst>
            </p:cNvPr>
            <p:cNvSpPr txBox="1"/>
            <p:nvPr/>
          </p:nvSpPr>
          <p:spPr>
            <a:xfrm>
              <a:off x="1444513" y="3179697"/>
              <a:ext cx="513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E8CF1D-027E-704D-B3C7-E746DC3B72D6}"/>
                </a:ext>
              </a:extLst>
            </p:cNvPr>
            <p:cNvSpPr/>
            <p:nvPr/>
          </p:nvSpPr>
          <p:spPr>
            <a:xfrm>
              <a:off x="2749665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80C127-4580-1D4D-90C9-4A99492865AB}"/>
                </a:ext>
              </a:extLst>
            </p:cNvPr>
            <p:cNvSpPr txBox="1"/>
            <p:nvPr/>
          </p:nvSpPr>
          <p:spPr>
            <a:xfrm>
              <a:off x="2546408" y="3179697"/>
              <a:ext cx="543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456564-C56A-9642-9B45-BD0DD19D1454}"/>
                </a:ext>
              </a:extLst>
            </p:cNvPr>
            <p:cNvSpPr/>
            <p:nvPr/>
          </p:nvSpPr>
          <p:spPr>
            <a:xfrm>
              <a:off x="5049983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7C379C-603B-6147-917A-F3753A5CA228}"/>
                </a:ext>
              </a:extLst>
            </p:cNvPr>
            <p:cNvSpPr txBox="1"/>
            <p:nvPr/>
          </p:nvSpPr>
          <p:spPr>
            <a:xfrm>
              <a:off x="4844321" y="3179697"/>
              <a:ext cx="548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1186DC-4600-184B-B549-14A2B5DEB649}"/>
                </a:ext>
              </a:extLst>
            </p:cNvPr>
            <p:cNvSpPr txBox="1"/>
            <p:nvPr/>
          </p:nvSpPr>
          <p:spPr>
            <a:xfrm>
              <a:off x="3709945" y="3179697"/>
              <a:ext cx="545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55D746-C9E5-9044-B8F1-65366B157DF5}"/>
                </a:ext>
              </a:extLst>
            </p:cNvPr>
            <p:cNvSpPr txBox="1"/>
            <p:nvPr/>
          </p:nvSpPr>
          <p:spPr>
            <a:xfrm>
              <a:off x="6239305" y="3179697"/>
              <a:ext cx="545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F7B79E-A348-7A47-BABA-143F608FB6E9}"/>
                </a:ext>
              </a:extLst>
            </p:cNvPr>
            <p:cNvSpPr/>
            <p:nvPr/>
          </p:nvSpPr>
          <p:spPr>
            <a:xfrm>
              <a:off x="11793455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23ABD4-3E0C-BF4C-96DE-5F5A00D521C1}"/>
                </a:ext>
              </a:extLst>
            </p:cNvPr>
            <p:cNvSpPr txBox="1"/>
            <p:nvPr/>
          </p:nvSpPr>
          <p:spPr>
            <a:xfrm>
              <a:off x="11310702" y="3179697"/>
              <a:ext cx="619913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+mj-lt"/>
                </a:rPr>
                <a:t>Today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6A3B73-27F5-B746-B5A5-F40F6DDA7E5D}"/>
                </a:ext>
              </a:extLst>
            </p:cNvPr>
            <p:cNvSpPr txBox="1"/>
            <p:nvPr/>
          </p:nvSpPr>
          <p:spPr>
            <a:xfrm>
              <a:off x="7268725" y="3179697"/>
              <a:ext cx="548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EFBF98-13FC-2446-A59F-F6EE1E92FA40}"/>
                </a:ext>
              </a:extLst>
            </p:cNvPr>
            <p:cNvSpPr txBox="1"/>
            <p:nvPr/>
          </p:nvSpPr>
          <p:spPr>
            <a:xfrm>
              <a:off x="8480712" y="3179697"/>
              <a:ext cx="53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105429B-A423-8245-BF00-238747F88F4F}"/>
                </a:ext>
              </a:extLst>
            </p:cNvPr>
            <p:cNvSpPr txBox="1"/>
            <p:nvPr/>
          </p:nvSpPr>
          <p:spPr>
            <a:xfrm>
              <a:off x="9612258" y="3179697"/>
              <a:ext cx="545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2018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D0513C-D883-F74A-AB19-5C03510CB332}"/>
                </a:ext>
              </a:extLst>
            </p:cNvPr>
            <p:cNvSpPr txBox="1"/>
            <p:nvPr/>
          </p:nvSpPr>
          <p:spPr>
            <a:xfrm>
              <a:off x="114320" y="3181173"/>
              <a:ext cx="585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+mj-lt"/>
                </a:rPr>
                <a:t>2008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5F3541C-5688-6A45-A995-E241DB05654C}"/>
                </a:ext>
              </a:extLst>
            </p:cNvPr>
            <p:cNvSpPr/>
            <p:nvPr/>
          </p:nvSpPr>
          <p:spPr>
            <a:xfrm>
              <a:off x="338416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462A006-851C-6846-8082-8456EA3039C9}"/>
                </a:ext>
              </a:extLst>
            </p:cNvPr>
            <p:cNvSpPr/>
            <p:nvPr/>
          </p:nvSpPr>
          <p:spPr>
            <a:xfrm>
              <a:off x="1648877" y="3008130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4E2C96-8A96-5F4E-B49D-7A6EFE4AD01C}"/>
                </a:ext>
              </a:extLst>
            </p:cNvPr>
            <p:cNvSpPr/>
            <p:nvPr/>
          </p:nvSpPr>
          <p:spPr>
            <a:xfrm>
              <a:off x="3914003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C2B4B6D-4AFB-4747-A959-13E1633EA159}"/>
                </a:ext>
              </a:extLst>
            </p:cNvPr>
            <p:cNvSpPr/>
            <p:nvPr/>
          </p:nvSpPr>
          <p:spPr>
            <a:xfrm>
              <a:off x="6443363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1D13F45-B7C4-454E-80A4-C82FD04106D8}"/>
                </a:ext>
              </a:extLst>
            </p:cNvPr>
            <p:cNvSpPr/>
            <p:nvPr/>
          </p:nvSpPr>
          <p:spPr>
            <a:xfrm>
              <a:off x="7474387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74D47E5-DEB3-7F4F-8741-AE4BAE153306}"/>
                </a:ext>
              </a:extLst>
            </p:cNvPr>
            <p:cNvSpPr/>
            <p:nvPr/>
          </p:nvSpPr>
          <p:spPr>
            <a:xfrm>
              <a:off x="8662483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E71A74-3293-D341-99AE-72DC759BB0DD}"/>
                </a:ext>
              </a:extLst>
            </p:cNvPr>
            <p:cNvSpPr/>
            <p:nvPr/>
          </p:nvSpPr>
          <p:spPr>
            <a:xfrm>
              <a:off x="9816316" y="2991278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" name="Google Shape;382;p68"/>
          <p:cNvSpPr txBox="1">
            <a:spLocks noGrp="1"/>
          </p:cNvSpPr>
          <p:nvPr>
            <p:ph type="title"/>
          </p:nvPr>
        </p:nvSpPr>
        <p:spPr>
          <a:xfrm>
            <a:off x="545834" y="368068"/>
            <a:ext cx="5425435" cy="75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Arial"/>
              <a:buNone/>
            </a:pPr>
            <a:br>
              <a:rPr lang="fr-FR" b="1" dirty="0"/>
            </a:br>
            <a:endParaRPr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CFFE5-4F45-C040-97F1-E23A2E76B4AC}"/>
              </a:ext>
            </a:extLst>
          </p:cNvPr>
          <p:cNvSpPr txBox="1"/>
          <p:nvPr/>
        </p:nvSpPr>
        <p:spPr>
          <a:xfrm>
            <a:off x="0" y="52258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>
                <a:solidFill>
                  <a:schemeClr val="accent1"/>
                </a:solidFill>
              </a:rPr>
              <a:t>Build Smarter Solutions for Today’s Content Challenges</a:t>
            </a:r>
          </a:p>
        </p:txBody>
      </p:sp>
      <p:sp>
        <p:nvSpPr>
          <p:cNvPr id="18" name="Google Shape;382;p68">
            <a:extLst>
              <a:ext uri="{FF2B5EF4-FFF2-40B4-BE49-F238E27FC236}">
                <a16:creationId xmlns:a16="http://schemas.microsoft.com/office/drawing/2014/main" id="{94A8FA20-3398-C245-B8FA-59BC9EAA629C}"/>
              </a:ext>
            </a:extLst>
          </p:cNvPr>
          <p:cNvSpPr txBox="1">
            <a:spLocks/>
          </p:cNvSpPr>
          <p:nvPr/>
        </p:nvSpPr>
        <p:spPr>
          <a:xfrm>
            <a:off x="124594" y="376915"/>
            <a:ext cx="4149456" cy="704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700"/>
              <a:buFont typeface="Arial"/>
              <a:buNone/>
            </a:pPr>
            <a:r>
              <a:rPr lang="en-US" sz="4400" b="1" dirty="0"/>
              <a:t>What Made Us.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32AB5-D48A-D14C-99E0-11FF0A87ADFB}"/>
              </a:ext>
            </a:extLst>
          </p:cNvPr>
          <p:cNvGrpSpPr/>
          <p:nvPr/>
        </p:nvGrpSpPr>
        <p:grpSpPr>
          <a:xfrm>
            <a:off x="728505" y="2467410"/>
            <a:ext cx="1084307" cy="661028"/>
            <a:chOff x="728505" y="2467410"/>
            <a:chExt cx="1084307" cy="661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FEF9114-3A85-FB44-8B45-D0272CE24694}"/>
                </a:ext>
              </a:extLst>
            </p:cNvPr>
            <p:cNvSpPr/>
            <p:nvPr/>
          </p:nvSpPr>
          <p:spPr>
            <a:xfrm>
              <a:off x="1202079" y="2991278"/>
              <a:ext cx="137160" cy="137160"/>
            </a:xfrm>
            <a:prstGeom prst="ellipse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C38474-4F67-DB42-A16B-2BE6CF37C16D}"/>
                </a:ext>
              </a:extLst>
            </p:cNvPr>
            <p:cNvSpPr txBox="1"/>
            <p:nvPr/>
          </p:nvSpPr>
          <p:spPr>
            <a:xfrm>
              <a:off x="728505" y="2467410"/>
              <a:ext cx="1084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Series A funding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C77676A-BF1F-8748-935E-0B2B7BF5E651}"/>
              </a:ext>
            </a:extLst>
          </p:cNvPr>
          <p:cNvSpPr txBox="1"/>
          <p:nvPr/>
        </p:nvSpPr>
        <p:spPr>
          <a:xfrm>
            <a:off x="2276092" y="2467410"/>
            <a:ext cx="108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+mj-lt"/>
              </a:rPr>
              <a:t>Enters the US market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F4BC4B-871B-144B-8A25-3D800AF8A149}"/>
              </a:ext>
            </a:extLst>
          </p:cNvPr>
          <p:cNvGrpSpPr/>
          <p:nvPr/>
        </p:nvGrpSpPr>
        <p:grpSpPr>
          <a:xfrm>
            <a:off x="8907515" y="2288578"/>
            <a:ext cx="1084307" cy="839860"/>
            <a:chOff x="8907515" y="2288578"/>
            <a:chExt cx="1084307" cy="83986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45EC4A4-F0D0-6649-9598-EBF9B8ADB949}"/>
                </a:ext>
              </a:extLst>
            </p:cNvPr>
            <p:cNvSpPr/>
            <p:nvPr/>
          </p:nvSpPr>
          <p:spPr>
            <a:xfrm>
              <a:off x="9381088" y="2991278"/>
              <a:ext cx="137160" cy="1371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74178A-865D-AF48-AAA2-E213EBCDA3FC}"/>
                </a:ext>
              </a:extLst>
            </p:cNvPr>
            <p:cNvSpPr txBox="1"/>
            <p:nvPr/>
          </p:nvSpPr>
          <p:spPr>
            <a:xfrm>
              <a:off x="8907515" y="2288578"/>
              <a:ext cx="1084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Gartner</a:t>
              </a:r>
            </a:p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MQ</a:t>
              </a:r>
            </a:p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for CSPs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183CD8-A411-7045-9198-036D6AA55E17}"/>
              </a:ext>
            </a:extLst>
          </p:cNvPr>
          <p:cNvGrpSpPr/>
          <p:nvPr/>
        </p:nvGrpSpPr>
        <p:grpSpPr>
          <a:xfrm>
            <a:off x="3378566" y="2657910"/>
            <a:ext cx="1208034" cy="470528"/>
            <a:chOff x="3378566" y="2657910"/>
            <a:chExt cx="1208034" cy="4705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3366BE-4ED0-D741-AE69-52EFD7A7A0F0}"/>
                </a:ext>
              </a:extLst>
            </p:cNvPr>
            <p:cNvSpPr/>
            <p:nvPr/>
          </p:nvSpPr>
          <p:spPr>
            <a:xfrm>
              <a:off x="3914003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932108-CB1B-7B47-AF33-AEC6B820802F}"/>
                </a:ext>
              </a:extLst>
            </p:cNvPr>
            <p:cNvSpPr txBox="1"/>
            <p:nvPr/>
          </p:nvSpPr>
          <p:spPr>
            <a:xfrm>
              <a:off x="3378566" y="2657910"/>
              <a:ext cx="1208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Nuxeo Studio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9055AE-09E4-BA44-871B-6E594A661781}"/>
              </a:ext>
            </a:extLst>
          </p:cNvPr>
          <p:cNvGrpSpPr/>
          <p:nvPr/>
        </p:nvGrpSpPr>
        <p:grpSpPr>
          <a:xfrm>
            <a:off x="5859517" y="2657910"/>
            <a:ext cx="1304852" cy="470528"/>
            <a:chOff x="5859517" y="2657910"/>
            <a:chExt cx="1304852" cy="47052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F254C5B-0224-4648-ACD3-B9C3E30E7A56}"/>
                </a:ext>
              </a:extLst>
            </p:cNvPr>
            <p:cNvSpPr/>
            <p:nvPr/>
          </p:nvSpPr>
          <p:spPr>
            <a:xfrm>
              <a:off x="6443363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316C06-89BA-C643-8247-73228797A606}"/>
                </a:ext>
              </a:extLst>
            </p:cNvPr>
            <p:cNvSpPr txBox="1"/>
            <p:nvPr/>
          </p:nvSpPr>
          <p:spPr>
            <a:xfrm>
              <a:off x="5859517" y="2657910"/>
              <a:ext cx="1304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Elasticsearch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5A47E1-5E01-6B49-9D6C-C0E83FC8233E}"/>
              </a:ext>
            </a:extLst>
          </p:cNvPr>
          <p:cNvGrpSpPr/>
          <p:nvPr/>
        </p:nvGrpSpPr>
        <p:grpSpPr>
          <a:xfrm>
            <a:off x="10826061" y="2477118"/>
            <a:ext cx="1039067" cy="651320"/>
            <a:chOff x="10826061" y="2477118"/>
            <a:chExt cx="1039067" cy="6513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312C03-6BC5-084A-B705-370400B52809}"/>
                </a:ext>
              </a:extLst>
            </p:cNvPr>
            <p:cNvSpPr/>
            <p:nvPr/>
          </p:nvSpPr>
          <p:spPr>
            <a:xfrm>
              <a:off x="11242030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8C7937-A554-AC4A-8F65-14790C400F1F}"/>
                </a:ext>
              </a:extLst>
            </p:cNvPr>
            <p:cNvSpPr txBox="1"/>
            <p:nvPr/>
          </p:nvSpPr>
          <p:spPr>
            <a:xfrm>
              <a:off x="10826061" y="2477118"/>
              <a:ext cx="1039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Nuxeo</a:t>
              </a:r>
            </a:p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Insight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B0422E-5E34-E54A-9150-AAE0A9C7DFCF}"/>
              </a:ext>
            </a:extLst>
          </p:cNvPr>
          <p:cNvGrpSpPr/>
          <p:nvPr/>
        </p:nvGrpSpPr>
        <p:grpSpPr>
          <a:xfrm>
            <a:off x="7450952" y="2991278"/>
            <a:ext cx="1304852" cy="1114240"/>
            <a:chOff x="7450952" y="2991278"/>
            <a:chExt cx="1304852" cy="11142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EF0428-6098-F842-9FCA-AEE66C76C7F9}"/>
                </a:ext>
              </a:extLst>
            </p:cNvPr>
            <p:cNvSpPr/>
            <p:nvPr/>
          </p:nvSpPr>
          <p:spPr>
            <a:xfrm>
              <a:off x="8034798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86EF7B0-E39B-E346-B648-C4C13BCF5848}"/>
                </a:ext>
              </a:extLst>
            </p:cNvPr>
            <p:cNvSpPr txBox="1"/>
            <p:nvPr/>
          </p:nvSpPr>
          <p:spPr>
            <a:xfrm>
              <a:off x="7450952" y="3643853"/>
              <a:ext cx="13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1B-objects benchmark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ED4C46-A163-984C-ACC9-117CEC388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8146" y="3072927"/>
              <a:ext cx="10464" cy="570926"/>
            </a:xfrm>
            <a:prstGeom prst="line">
              <a:avLst/>
            </a:prstGeom>
            <a:ln w="25400" cap="sq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6F02B3-A1DF-6C43-8D50-5724DEDDA2E3}"/>
              </a:ext>
            </a:extLst>
          </p:cNvPr>
          <p:cNvGrpSpPr/>
          <p:nvPr/>
        </p:nvGrpSpPr>
        <p:grpSpPr>
          <a:xfrm>
            <a:off x="8484804" y="2991278"/>
            <a:ext cx="1304852" cy="1352201"/>
            <a:chOff x="8484804" y="2991278"/>
            <a:chExt cx="1304852" cy="13522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6F0374-67D1-B94A-A599-7CDF04230E01}"/>
                </a:ext>
              </a:extLst>
            </p:cNvPr>
            <p:cNvSpPr/>
            <p:nvPr/>
          </p:nvSpPr>
          <p:spPr>
            <a:xfrm>
              <a:off x="9068650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926DE7E-F4CC-D649-9D37-58EA9CCF3A6F}"/>
                </a:ext>
              </a:extLst>
            </p:cNvPr>
            <p:cNvSpPr txBox="1"/>
            <p:nvPr/>
          </p:nvSpPr>
          <p:spPr>
            <a:xfrm>
              <a:off x="8484804" y="3881814"/>
              <a:ext cx="13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Nuxeo</a:t>
              </a:r>
            </a:p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Content Cloud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A509CC-EECD-C64E-8C90-03C9FCDD5A3A}"/>
                </a:ext>
              </a:extLst>
            </p:cNvPr>
            <p:cNvCxnSpPr>
              <a:cxnSpLocks/>
            </p:cNvCxnSpPr>
            <p:nvPr/>
          </p:nvCxnSpPr>
          <p:spPr>
            <a:xfrm>
              <a:off x="9131966" y="3040392"/>
              <a:ext cx="10529" cy="866822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29F83CC-1B65-1A46-9281-BB532FC14A82}"/>
              </a:ext>
            </a:extLst>
          </p:cNvPr>
          <p:cNvGrpSpPr/>
          <p:nvPr/>
        </p:nvGrpSpPr>
        <p:grpSpPr>
          <a:xfrm>
            <a:off x="7948376" y="2204133"/>
            <a:ext cx="1084307" cy="924305"/>
            <a:chOff x="7948376" y="2204133"/>
            <a:chExt cx="1084307" cy="92430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A897DA-1218-5A4C-939C-BA73DF83CDF2}"/>
                </a:ext>
              </a:extLst>
            </p:cNvPr>
            <p:cNvSpPr/>
            <p:nvPr/>
          </p:nvSpPr>
          <p:spPr>
            <a:xfrm>
              <a:off x="8413482" y="2991278"/>
              <a:ext cx="137160" cy="137160"/>
            </a:xfrm>
            <a:prstGeom prst="ellipse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2551DC-0169-2D48-8F3F-78E5D1B35587}"/>
                </a:ext>
              </a:extLst>
            </p:cNvPr>
            <p:cNvSpPr txBox="1"/>
            <p:nvPr/>
          </p:nvSpPr>
          <p:spPr>
            <a:xfrm>
              <a:off x="7948376" y="2204133"/>
              <a:ext cx="1084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GS &amp; Kennet</a:t>
              </a:r>
            </a:p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 Investment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3D466F4-9586-FB44-ABEA-2FBA0DEAB0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298" y="2657910"/>
              <a:ext cx="0" cy="339385"/>
            </a:xfrm>
            <a:prstGeom prst="line">
              <a:avLst/>
            </a:prstGeom>
            <a:ln w="254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45416D-6D0B-0A4A-86BD-88A97AB0F5EF}"/>
              </a:ext>
            </a:extLst>
          </p:cNvPr>
          <p:cNvGrpSpPr/>
          <p:nvPr/>
        </p:nvGrpSpPr>
        <p:grpSpPr>
          <a:xfrm>
            <a:off x="10128648" y="1608700"/>
            <a:ext cx="1288250" cy="1519738"/>
            <a:chOff x="10128648" y="1608700"/>
            <a:chExt cx="1288250" cy="151973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D5E6C3-A81F-5E42-914B-0CCFB4D99BA6}"/>
                </a:ext>
              </a:extLst>
            </p:cNvPr>
            <p:cNvSpPr/>
            <p:nvPr/>
          </p:nvSpPr>
          <p:spPr>
            <a:xfrm>
              <a:off x="10704193" y="2991278"/>
              <a:ext cx="137160" cy="137160"/>
            </a:xfrm>
            <a:prstGeom prst="ellipse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EF3556-C646-BD42-B383-49A0C2D5764E}"/>
                </a:ext>
              </a:extLst>
            </p:cNvPr>
            <p:cNvSpPr txBox="1"/>
            <p:nvPr/>
          </p:nvSpPr>
          <p:spPr>
            <a:xfrm>
              <a:off x="10128648" y="1608700"/>
              <a:ext cx="128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GS &amp; Kennet</a:t>
              </a:r>
            </a:p>
            <a:p>
              <a:pPr algn="ctr"/>
              <a:r>
                <a:rPr lang="en-US" sz="1200">
                  <a:solidFill>
                    <a:srgbClr val="FFC000"/>
                  </a:solidFill>
                  <a:latin typeface="+mj-lt"/>
                </a:rPr>
                <a:t>2d Investment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781B12-C1C4-9F4A-ADC9-5A1E16F61761}"/>
                </a:ext>
              </a:extLst>
            </p:cNvPr>
            <p:cNvCxnSpPr>
              <a:cxnSpLocks/>
            </p:cNvCxnSpPr>
            <p:nvPr/>
          </p:nvCxnSpPr>
          <p:spPr>
            <a:xfrm>
              <a:off x="10772773" y="2019679"/>
              <a:ext cx="0" cy="1004300"/>
            </a:xfrm>
            <a:prstGeom prst="line">
              <a:avLst/>
            </a:prstGeom>
            <a:ln w="254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46A55-D8CE-FC43-8432-F136F2150AA2}"/>
              </a:ext>
            </a:extLst>
          </p:cNvPr>
          <p:cNvGrpSpPr/>
          <p:nvPr/>
        </p:nvGrpSpPr>
        <p:grpSpPr>
          <a:xfrm>
            <a:off x="264783" y="1535169"/>
            <a:ext cx="970845" cy="1674936"/>
            <a:chOff x="260724" y="1543636"/>
            <a:chExt cx="970845" cy="167493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E9AE50-0139-034C-8AC9-5BBB92C38C81}"/>
                </a:ext>
              </a:extLst>
            </p:cNvPr>
            <p:cNvSpPr txBox="1"/>
            <p:nvPr/>
          </p:nvSpPr>
          <p:spPr>
            <a:xfrm>
              <a:off x="265728" y="1543636"/>
              <a:ext cx="965841" cy="64633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+mj-lt"/>
                </a:rPr>
                <a:t>Launches Nuxeo Platform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3CF5C33-427D-C744-9E67-524F85C2BED2}"/>
                </a:ext>
              </a:extLst>
            </p:cNvPr>
            <p:cNvCxnSpPr>
              <a:cxnSpLocks/>
            </p:cNvCxnSpPr>
            <p:nvPr/>
          </p:nvCxnSpPr>
          <p:spPr>
            <a:xfrm>
              <a:off x="265728" y="1840343"/>
              <a:ext cx="0" cy="12209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3" name="Picture 322" descr="A close up of a sign  Description automatically generated">
              <a:extLst>
                <a:ext uri="{FF2B5EF4-FFF2-40B4-BE49-F238E27FC236}">
                  <a16:creationId xmlns:a16="http://schemas.microsoft.com/office/drawing/2014/main" id="{419D8369-98DC-604C-BB8C-83E8BCF8C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724" y="2895406"/>
              <a:ext cx="323166" cy="32316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4DC2E6-ABB8-D64C-9551-8ADC235F0C2A}"/>
              </a:ext>
            </a:extLst>
          </p:cNvPr>
          <p:cNvGrpSpPr/>
          <p:nvPr/>
        </p:nvGrpSpPr>
        <p:grpSpPr>
          <a:xfrm>
            <a:off x="7000814" y="1887834"/>
            <a:ext cx="1084307" cy="1240604"/>
            <a:chOff x="7000814" y="1887834"/>
            <a:chExt cx="1084307" cy="124060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8EACDE-755D-AC4C-86BC-FAC6C7464E8E}"/>
                </a:ext>
              </a:extLst>
            </p:cNvPr>
            <p:cNvSpPr txBox="1"/>
            <p:nvPr/>
          </p:nvSpPr>
          <p:spPr>
            <a:xfrm>
              <a:off x="7000814" y="1887834"/>
              <a:ext cx="1084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MongoDB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B9227C2-73C3-C44B-8BFC-C1C54388014B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flipH="1">
              <a:off x="7537736" y="2164833"/>
              <a:ext cx="5232" cy="843297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261761E-3A79-8342-9D49-FC69F77E9567}"/>
                </a:ext>
              </a:extLst>
            </p:cNvPr>
            <p:cNvSpPr/>
            <p:nvPr/>
          </p:nvSpPr>
          <p:spPr>
            <a:xfrm>
              <a:off x="7474387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DA856F-4665-FA40-9889-2D4130CCAEE2}"/>
              </a:ext>
            </a:extLst>
          </p:cNvPr>
          <p:cNvGrpSpPr/>
          <p:nvPr/>
        </p:nvGrpSpPr>
        <p:grpSpPr>
          <a:xfrm>
            <a:off x="9156376" y="1256221"/>
            <a:ext cx="1457041" cy="1872217"/>
            <a:chOff x="9156376" y="1256221"/>
            <a:chExt cx="1457041" cy="187221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81759D-FED7-0B41-9697-733162A0BE79}"/>
                </a:ext>
              </a:extLst>
            </p:cNvPr>
            <p:cNvSpPr txBox="1"/>
            <p:nvPr/>
          </p:nvSpPr>
          <p:spPr>
            <a:xfrm>
              <a:off x="9156376" y="1256221"/>
              <a:ext cx="145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Forrester Wave</a:t>
              </a:r>
            </a:p>
            <a:p>
              <a:pPr algn="ctr"/>
              <a:r>
                <a:rPr lang="en-U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for DAM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CABA1A-B3BE-DE41-AA48-FA4DFF0B2AB6}"/>
                </a:ext>
              </a:extLst>
            </p:cNvPr>
            <p:cNvCxnSpPr>
              <a:cxnSpLocks/>
            </p:cNvCxnSpPr>
            <p:nvPr/>
          </p:nvCxnSpPr>
          <p:spPr>
            <a:xfrm>
              <a:off x="9883730" y="1699352"/>
              <a:ext cx="2332" cy="1297810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21199C3-E5B9-2F4F-8080-5BB9E814DE4E}"/>
                </a:ext>
              </a:extLst>
            </p:cNvPr>
            <p:cNvSpPr/>
            <p:nvPr/>
          </p:nvSpPr>
          <p:spPr>
            <a:xfrm>
              <a:off x="9816316" y="2991278"/>
              <a:ext cx="137160" cy="1371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E849CD-3DD6-2443-9279-C71D5865F722}"/>
              </a:ext>
            </a:extLst>
          </p:cNvPr>
          <p:cNvGrpSpPr/>
          <p:nvPr/>
        </p:nvGrpSpPr>
        <p:grpSpPr>
          <a:xfrm>
            <a:off x="5125735" y="2991278"/>
            <a:ext cx="1539298" cy="1114240"/>
            <a:chOff x="5125735" y="2991278"/>
            <a:chExt cx="1539298" cy="111424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96D6A1-26B9-9148-9718-B95C554C69EF}"/>
                </a:ext>
              </a:extLst>
            </p:cNvPr>
            <p:cNvSpPr txBox="1"/>
            <p:nvPr/>
          </p:nvSpPr>
          <p:spPr>
            <a:xfrm>
              <a:off x="5125735" y="3643853"/>
              <a:ext cx="1539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FastTrack</a:t>
              </a:r>
            </a:p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release process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9F9A9C3-FB5C-1246-A704-4A9CE2E2E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1928" y="3111587"/>
              <a:ext cx="6912" cy="532266"/>
            </a:xfrm>
            <a:prstGeom prst="line">
              <a:avLst/>
            </a:prstGeom>
            <a:ln w="25400" cap="sq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8B8F81-719B-9E4C-8BCD-1E825B49D9C6}"/>
                </a:ext>
              </a:extLst>
            </p:cNvPr>
            <p:cNvSpPr/>
            <p:nvPr/>
          </p:nvSpPr>
          <p:spPr>
            <a:xfrm>
              <a:off x="5835271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BBAAA4B-703A-BE46-B4D7-A5F59331F4E6}"/>
              </a:ext>
            </a:extLst>
          </p:cNvPr>
          <p:cNvSpPr txBox="1"/>
          <p:nvPr/>
        </p:nvSpPr>
        <p:spPr>
          <a:xfrm>
            <a:off x="1317246" y="5967686"/>
            <a:ext cx="9557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>
                <a:solidFill>
                  <a:schemeClr val="accent1"/>
                </a:solidFill>
              </a:rPr>
              <a:t>Nuxeo makes it easy to build smart content applications that enhance customer experiences, improve decision making, and accelerate products to market.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62ACE6-A105-A443-A42E-15D8DDFE7AEB}"/>
              </a:ext>
            </a:extLst>
          </p:cNvPr>
          <p:cNvGrpSpPr/>
          <p:nvPr/>
        </p:nvGrpSpPr>
        <p:grpSpPr>
          <a:xfrm>
            <a:off x="9841678" y="3002499"/>
            <a:ext cx="1304852" cy="1114240"/>
            <a:chOff x="7450952" y="2991278"/>
            <a:chExt cx="1304852" cy="111424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45AFFA8-651E-AF44-87B3-F98CF2B63F42}"/>
                </a:ext>
              </a:extLst>
            </p:cNvPr>
            <p:cNvSpPr/>
            <p:nvPr/>
          </p:nvSpPr>
          <p:spPr>
            <a:xfrm>
              <a:off x="8034798" y="2991278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27BEF4E-DD6D-1641-ACF2-AD288A4C52CE}"/>
                </a:ext>
              </a:extLst>
            </p:cNvPr>
            <p:cNvSpPr txBox="1"/>
            <p:nvPr/>
          </p:nvSpPr>
          <p:spPr>
            <a:xfrm>
              <a:off x="7450952" y="3643853"/>
              <a:ext cx="13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New 1B-objects benchmark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634D60-8FAD-7448-8C32-58FBFE187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8146" y="3072927"/>
              <a:ext cx="10464" cy="570926"/>
            </a:xfrm>
            <a:prstGeom prst="line">
              <a:avLst/>
            </a:prstGeom>
            <a:ln w="25400" cap="sq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25E27C-EE13-D343-8062-91CE9E0C51EF}"/>
              </a:ext>
            </a:extLst>
          </p:cNvPr>
          <p:cNvSpPr/>
          <p:nvPr/>
        </p:nvSpPr>
        <p:spPr>
          <a:xfrm>
            <a:off x="124594" y="1185992"/>
            <a:ext cx="11923776" cy="3785063"/>
          </a:xfrm>
          <a:prstGeom prst="rect">
            <a:avLst/>
          </a:prstGeom>
          <a:solidFill>
            <a:schemeClr val="bg1">
              <a:alpha val="6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13ADCF-396C-0947-9D29-CCD40330C7DB}"/>
              </a:ext>
            </a:extLst>
          </p:cNvPr>
          <p:cNvSpPr txBox="1"/>
          <p:nvPr/>
        </p:nvSpPr>
        <p:spPr>
          <a:xfrm>
            <a:off x="11310701" y="3181412"/>
            <a:ext cx="619913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Today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6E9B41-B3B2-E444-8813-9D89F4D2728B}"/>
              </a:ext>
            </a:extLst>
          </p:cNvPr>
          <p:cNvSpPr txBox="1"/>
          <p:nvPr/>
        </p:nvSpPr>
        <p:spPr>
          <a:xfrm>
            <a:off x="9842697" y="3467942"/>
            <a:ext cx="2077644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tIns="182880" bIns="182880" rtlCol="0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>
                <a:solidFill>
                  <a:schemeClr val="accent1"/>
                </a:solidFill>
                <a:latin typeface="+mj-lt"/>
              </a:rPr>
              <a:t>The industry’s</a:t>
            </a:r>
          </a:p>
          <a:p>
            <a:pPr algn="r"/>
            <a:r>
              <a:rPr lang="en-US">
                <a:solidFill>
                  <a:schemeClr val="accent1"/>
                </a:solidFill>
                <a:latin typeface="+mj-lt"/>
              </a:rPr>
              <a:t>most innovative</a:t>
            </a:r>
          </a:p>
          <a:p>
            <a:pPr algn="r"/>
            <a:r>
              <a:rPr lang="en-US">
                <a:solidFill>
                  <a:schemeClr val="accent1"/>
                </a:solidFill>
                <a:latin typeface="+mj-lt"/>
              </a:rPr>
              <a:t>Content Services Platform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4924083-5EDA-D342-94BF-07E05CE9DAFD}"/>
              </a:ext>
            </a:extLst>
          </p:cNvPr>
          <p:cNvSpPr/>
          <p:nvPr/>
        </p:nvSpPr>
        <p:spPr>
          <a:xfrm>
            <a:off x="11793454" y="2984680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6173FD8-8038-6D4A-A419-94386B204F84}"/>
              </a:ext>
            </a:extLst>
          </p:cNvPr>
          <p:cNvGrpSpPr/>
          <p:nvPr/>
        </p:nvGrpSpPr>
        <p:grpSpPr>
          <a:xfrm>
            <a:off x="-5172088" y="1333672"/>
            <a:ext cx="5043911" cy="3315212"/>
            <a:chOff x="-1576552" y="237285"/>
            <a:chExt cx="5043911" cy="33152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1DE8BCB-1E47-5949-ACDC-35C75E9D427F}"/>
                </a:ext>
              </a:extLst>
            </p:cNvPr>
            <p:cNvSpPr/>
            <p:nvPr/>
          </p:nvSpPr>
          <p:spPr>
            <a:xfrm>
              <a:off x="-1576552" y="237285"/>
              <a:ext cx="5043911" cy="33152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36743F-BB9E-FD4C-9FEA-94D72B1346A9}"/>
                </a:ext>
              </a:extLst>
            </p:cNvPr>
            <p:cNvGrpSpPr/>
            <p:nvPr/>
          </p:nvGrpSpPr>
          <p:grpSpPr>
            <a:xfrm>
              <a:off x="-1379306" y="435280"/>
              <a:ext cx="4523603" cy="2747448"/>
              <a:chOff x="-1379306" y="435280"/>
              <a:chExt cx="4523603" cy="2747448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6A7ACCE-350E-8347-AAC2-592B4B4F9358}"/>
                  </a:ext>
                </a:extLst>
              </p:cNvPr>
              <p:cNvSpPr txBox="1"/>
              <p:nvPr/>
            </p:nvSpPr>
            <p:spPr>
              <a:xfrm>
                <a:off x="-1379306" y="479818"/>
                <a:ext cx="16762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>
                    <a:solidFill>
                      <a:srgbClr val="0069FF"/>
                    </a:solidFill>
                    <a:latin typeface="NeueHaasGroteskDisp Std Blk" charset="0"/>
                  </a:rPr>
                  <a:t>2000</a:t>
                </a:r>
                <a:endParaRPr lang="en-US" sz="44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FF87265C-F206-D240-BDE7-DA28F0C22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64191" y="1887749"/>
                <a:ext cx="2552700" cy="99060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17266911-140B-7D4A-8087-5341D6958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19979" y="1528715"/>
                <a:ext cx="4064276" cy="443192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B4AADD4B-AA37-0F44-A57B-F7FD21C3E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5003" y="2825262"/>
                <a:ext cx="1894313" cy="357466"/>
              </a:xfrm>
              <a:prstGeom prst="rect">
                <a:avLst/>
              </a:prstGeom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5A7C4901-39E6-A746-A7E5-968F40FB0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6416" y="435280"/>
                <a:ext cx="1071487" cy="10714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08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1574 L 0.16419 0.05579 C 0.19831 0.06482 0.24948 0.06968 0.30339 0.06968 C 0.36459 0.06968 0.41367 0.06482 0.44779 0.05579 L 0.61198 0.01574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F14E-7883-4EF9-8D51-C391A24A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596" y="378966"/>
            <a:ext cx="4149456" cy="701731"/>
          </a:xfrm>
        </p:spPr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Where We Are. </a:t>
            </a:r>
          </a:p>
        </p:txBody>
      </p:sp>
      <p:sp>
        <p:nvSpPr>
          <p:cNvPr id="454" name="Google Shape;382;p68">
            <a:extLst>
              <a:ext uri="{FF2B5EF4-FFF2-40B4-BE49-F238E27FC236}">
                <a16:creationId xmlns:a16="http://schemas.microsoft.com/office/drawing/2014/main" id="{365B7D43-96EC-D740-B8B0-675ED62FD7B7}"/>
              </a:ext>
            </a:extLst>
          </p:cNvPr>
          <p:cNvSpPr txBox="1">
            <a:spLocks/>
          </p:cNvSpPr>
          <p:nvPr/>
        </p:nvSpPr>
        <p:spPr>
          <a:xfrm>
            <a:off x="124594" y="376915"/>
            <a:ext cx="4149456" cy="704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700"/>
              <a:buFont typeface="Arial"/>
              <a:buNone/>
            </a:pPr>
            <a:r>
              <a:rPr lang="en-US" sz="4400" b="1" dirty="0">
                <a:solidFill>
                  <a:schemeClr val="bg2"/>
                </a:solidFill>
              </a:rPr>
              <a:t>What Made Us.</a:t>
            </a:r>
          </a:p>
        </p:txBody>
      </p:sp>
      <p:sp>
        <p:nvSpPr>
          <p:cNvPr id="452" name="Title 1">
            <a:extLst>
              <a:ext uri="{FF2B5EF4-FFF2-40B4-BE49-F238E27FC236}">
                <a16:creationId xmlns:a16="http://schemas.microsoft.com/office/drawing/2014/main" id="{F46FF677-1A4E-C945-8865-E9E6BC31191F}"/>
              </a:ext>
            </a:extLst>
          </p:cNvPr>
          <p:cNvSpPr txBox="1">
            <a:spLocks/>
          </p:cNvSpPr>
          <p:nvPr/>
        </p:nvSpPr>
        <p:spPr>
          <a:xfrm>
            <a:off x="8495018" y="387813"/>
            <a:ext cx="3792876" cy="7017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Who We Are.</a:t>
            </a:r>
          </a:p>
        </p:txBody>
      </p:sp>
      <p:sp>
        <p:nvSpPr>
          <p:cNvPr id="453" name="Title 1">
            <a:extLst>
              <a:ext uri="{FF2B5EF4-FFF2-40B4-BE49-F238E27FC236}">
                <a16:creationId xmlns:a16="http://schemas.microsoft.com/office/drawing/2014/main" id="{D1A301DD-101F-3640-BDF4-7319BEF584C7}"/>
              </a:ext>
            </a:extLst>
          </p:cNvPr>
          <p:cNvSpPr txBox="1">
            <a:spLocks/>
          </p:cNvSpPr>
          <p:nvPr/>
        </p:nvSpPr>
        <p:spPr>
          <a:xfrm>
            <a:off x="1100247" y="2948448"/>
            <a:ext cx="9991507" cy="757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“We don’t do crap”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B69D9655-DE79-F44E-925F-CF756F26D15F}"/>
              </a:ext>
            </a:extLst>
          </p:cNvPr>
          <p:cNvSpPr txBox="1"/>
          <p:nvPr/>
        </p:nvSpPr>
        <p:spPr>
          <a:xfrm>
            <a:off x="4359306" y="4071422"/>
            <a:ext cx="3473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Eric Barroca - CEO</a:t>
            </a:r>
          </a:p>
        </p:txBody>
      </p:sp>
    </p:spTree>
    <p:extLst>
      <p:ext uri="{BB962C8B-B14F-4D97-AF65-F5344CB8AC3E}">
        <p14:creationId xmlns:p14="http://schemas.microsoft.com/office/powerpoint/2010/main" val="65097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/>
      <p:bldP spid="4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583573A-76ED-4FEA-94EE-F46FF9854FE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35C9C6-DE6C-ED4D-A197-74FC1A4EA0D7}"/>
              </a:ext>
            </a:extLst>
          </p:cNvPr>
          <p:cNvSpPr/>
          <p:nvPr/>
        </p:nvSpPr>
        <p:spPr>
          <a:xfrm>
            <a:off x="291876" y="1411144"/>
            <a:ext cx="11608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6000">
                <a:solidFill>
                  <a:srgbClr val="FFFFFF"/>
                </a:solidFill>
                <a:latin typeface="NeueHaasGroteskDisp Std Blk"/>
              </a:rPr>
              <a:t>Build Smarter Solutions for</a:t>
            </a:r>
          </a:p>
          <a:p>
            <a:pPr algn="ctr">
              <a:spcAft>
                <a:spcPts val="2400"/>
              </a:spcAft>
            </a:pPr>
            <a:r>
              <a:rPr lang="en-US" sz="6000">
                <a:solidFill>
                  <a:srgbClr val="FFFFFF"/>
                </a:solidFill>
                <a:latin typeface="NeueHaasGroteskDisp Std Blk"/>
              </a:rPr>
              <a:t>Today’s Content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3808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39290" y="4562113"/>
            <a:ext cx="10913423" cy="1139443"/>
            <a:chOff x="639290" y="4383969"/>
            <a:chExt cx="10913423" cy="1139443"/>
          </a:xfrm>
        </p:grpSpPr>
        <p:sp>
          <p:nvSpPr>
            <p:cNvPr id="5" name="TextBox 4"/>
            <p:cNvSpPr txBox="1"/>
            <p:nvPr/>
          </p:nvSpPr>
          <p:spPr>
            <a:xfrm>
              <a:off x="5450827" y="4383969"/>
              <a:ext cx="1290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52"/>
                  </a:solidFill>
                  <a:latin typeface="+mj-lt"/>
                  <a:ea typeface="Open Sans Semibold" panose="020B0706030804020204" pitchFamily="34" charset="0"/>
                  <a:cs typeface="Open Sans Semibold" panose="020B0706030804020204" pitchFamily="34" charset="0"/>
                  <a:sym typeface="Arial"/>
                </a:rPr>
                <a:t>STORAGE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639290" y="4703382"/>
              <a:ext cx="10913423" cy="820030"/>
              <a:chOff x="641268" y="908050"/>
              <a:chExt cx="10913423" cy="8200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41268" y="908050"/>
                <a:ext cx="10913423" cy="82003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sym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78601" y="1060581"/>
                <a:ext cx="4973758" cy="5149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prstClr val="white"/>
                    </a:solidFill>
                    <a:latin typeface="+mj-lt"/>
                    <a:ea typeface="Open Sans Semibold" panose="020B0706030804020204" pitchFamily="34" charset="0"/>
                    <a:cs typeface="Open Sans Semibold" panose="020B0706030804020204" pitchFamily="34" charset="0"/>
                    <a:sym typeface="Arial"/>
                  </a:rPr>
                  <a:t>Database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23703" y="1060581"/>
                <a:ext cx="4990399" cy="5149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prstClr val="white"/>
                    </a:solidFill>
                    <a:latin typeface="+mj-lt"/>
                    <a:ea typeface="Open Sans Semibold" panose="020B0706030804020204" pitchFamily="34" charset="0"/>
                    <a:cs typeface="Open Sans Semibold" panose="020B0706030804020204" pitchFamily="34" charset="0"/>
                    <a:sym typeface="Arial"/>
                  </a:rPr>
                  <a:t>File Storage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874670" y="6095450"/>
            <a:ext cx="6942999" cy="389459"/>
            <a:chOff x="2874670" y="6069960"/>
            <a:chExt cx="6942999" cy="389459"/>
          </a:xfrm>
        </p:grpSpPr>
        <p:sp>
          <p:nvSpPr>
            <p:cNvPr id="13" name="TextBox 12"/>
            <p:cNvSpPr txBox="1"/>
            <p:nvPr/>
          </p:nvSpPr>
          <p:spPr>
            <a:xfrm>
              <a:off x="8261987" y="6069962"/>
              <a:ext cx="1555682" cy="36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1" dirty="0">
                  <a:solidFill>
                    <a:srgbClr val="414042"/>
                  </a:solidFill>
                  <a:latin typeface="+mj-lt"/>
                  <a:sym typeface="Arial"/>
                </a:rPr>
                <a:t>On-Premises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50381" y="6073810"/>
              <a:ext cx="896399" cy="36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1" dirty="0">
                  <a:solidFill>
                    <a:srgbClr val="414042"/>
                  </a:solidFill>
                  <a:latin typeface="+mj-lt"/>
                  <a:sym typeface="Arial"/>
                </a:rPr>
                <a:t>Hybrid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89756" y="6073810"/>
              <a:ext cx="805029" cy="36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1" dirty="0">
                  <a:solidFill>
                    <a:srgbClr val="414042"/>
                  </a:solidFill>
                  <a:latin typeface="+mj-lt"/>
                  <a:sym typeface="Arial"/>
                </a:rPr>
                <a:t>Cloud</a:t>
              </a:r>
            </a:p>
          </p:txBody>
        </p:sp>
        <p:sp>
          <p:nvSpPr>
            <p:cNvPr id="16" name="Freeform 45"/>
            <p:cNvSpPr>
              <a:spLocks noChangeAspect="1" noEditPoints="1"/>
            </p:cNvSpPr>
            <p:nvPr/>
          </p:nvSpPr>
          <p:spPr bwMode="auto">
            <a:xfrm>
              <a:off x="7773030" y="6069960"/>
              <a:ext cx="425615" cy="353419"/>
            </a:xfrm>
            <a:custGeom>
              <a:avLst/>
              <a:gdLst>
                <a:gd name="T0" fmla="*/ 4 w 259"/>
                <a:gd name="T1" fmla="*/ 97 h 215"/>
                <a:gd name="T2" fmla="*/ 127 w 259"/>
                <a:gd name="T3" fmla="*/ 150 h 215"/>
                <a:gd name="T4" fmla="*/ 130 w 259"/>
                <a:gd name="T5" fmla="*/ 151 h 215"/>
                <a:gd name="T6" fmla="*/ 132 w 259"/>
                <a:gd name="T7" fmla="*/ 150 h 215"/>
                <a:gd name="T8" fmla="*/ 255 w 259"/>
                <a:gd name="T9" fmla="*/ 97 h 215"/>
                <a:gd name="T10" fmla="*/ 258 w 259"/>
                <a:gd name="T11" fmla="*/ 89 h 215"/>
                <a:gd name="T12" fmla="*/ 251 w 259"/>
                <a:gd name="T13" fmla="*/ 87 h 215"/>
                <a:gd name="T14" fmla="*/ 130 w 259"/>
                <a:gd name="T15" fmla="*/ 139 h 215"/>
                <a:gd name="T16" fmla="*/ 9 w 259"/>
                <a:gd name="T17" fmla="*/ 87 h 215"/>
                <a:gd name="T18" fmla="*/ 1 w 259"/>
                <a:gd name="T19" fmla="*/ 89 h 215"/>
                <a:gd name="T20" fmla="*/ 4 w 259"/>
                <a:gd name="T21" fmla="*/ 97 h 215"/>
                <a:gd name="T22" fmla="*/ 251 w 259"/>
                <a:gd name="T23" fmla="*/ 119 h 215"/>
                <a:gd name="T24" fmla="*/ 130 w 259"/>
                <a:gd name="T25" fmla="*/ 171 h 215"/>
                <a:gd name="T26" fmla="*/ 9 w 259"/>
                <a:gd name="T27" fmla="*/ 119 h 215"/>
                <a:gd name="T28" fmla="*/ 1 w 259"/>
                <a:gd name="T29" fmla="*/ 122 h 215"/>
                <a:gd name="T30" fmla="*/ 4 w 259"/>
                <a:gd name="T31" fmla="*/ 129 h 215"/>
                <a:gd name="T32" fmla="*/ 127 w 259"/>
                <a:gd name="T33" fmla="*/ 182 h 215"/>
                <a:gd name="T34" fmla="*/ 130 w 259"/>
                <a:gd name="T35" fmla="*/ 183 h 215"/>
                <a:gd name="T36" fmla="*/ 132 w 259"/>
                <a:gd name="T37" fmla="*/ 182 h 215"/>
                <a:gd name="T38" fmla="*/ 255 w 259"/>
                <a:gd name="T39" fmla="*/ 129 h 215"/>
                <a:gd name="T40" fmla="*/ 258 w 259"/>
                <a:gd name="T41" fmla="*/ 122 h 215"/>
                <a:gd name="T42" fmla="*/ 251 w 259"/>
                <a:gd name="T43" fmla="*/ 119 h 215"/>
                <a:gd name="T44" fmla="*/ 251 w 259"/>
                <a:gd name="T45" fmla="*/ 151 h 215"/>
                <a:gd name="T46" fmla="*/ 130 w 259"/>
                <a:gd name="T47" fmla="*/ 204 h 215"/>
                <a:gd name="T48" fmla="*/ 9 w 259"/>
                <a:gd name="T49" fmla="*/ 151 h 215"/>
                <a:gd name="T50" fmla="*/ 1 w 259"/>
                <a:gd name="T51" fmla="*/ 154 h 215"/>
                <a:gd name="T52" fmla="*/ 4 w 259"/>
                <a:gd name="T53" fmla="*/ 161 h 215"/>
                <a:gd name="T54" fmla="*/ 127 w 259"/>
                <a:gd name="T55" fmla="*/ 215 h 215"/>
                <a:gd name="T56" fmla="*/ 130 w 259"/>
                <a:gd name="T57" fmla="*/ 215 h 215"/>
                <a:gd name="T58" fmla="*/ 132 w 259"/>
                <a:gd name="T59" fmla="*/ 215 h 215"/>
                <a:gd name="T60" fmla="*/ 255 w 259"/>
                <a:gd name="T61" fmla="*/ 161 h 215"/>
                <a:gd name="T62" fmla="*/ 258 w 259"/>
                <a:gd name="T63" fmla="*/ 154 h 215"/>
                <a:gd name="T64" fmla="*/ 251 w 259"/>
                <a:gd name="T65" fmla="*/ 151 h 215"/>
                <a:gd name="T66" fmla="*/ 4 w 259"/>
                <a:gd name="T67" fmla="*/ 65 h 215"/>
                <a:gd name="T68" fmla="*/ 127 w 259"/>
                <a:gd name="T69" fmla="*/ 118 h 215"/>
                <a:gd name="T70" fmla="*/ 130 w 259"/>
                <a:gd name="T71" fmla="*/ 119 h 215"/>
                <a:gd name="T72" fmla="*/ 132 w 259"/>
                <a:gd name="T73" fmla="*/ 118 h 215"/>
                <a:gd name="T74" fmla="*/ 255 w 259"/>
                <a:gd name="T75" fmla="*/ 65 h 215"/>
                <a:gd name="T76" fmla="*/ 258 w 259"/>
                <a:gd name="T77" fmla="*/ 59 h 215"/>
                <a:gd name="T78" fmla="*/ 255 w 259"/>
                <a:gd name="T79" fmla="*/ 54 h 215"/>
                <a:gd name="T80" fmla="*/ 132 w 259"/>
                <a:gd name="T81" fmla="*/ 1 h 215"/>
                <a:gd name="T82" fmla="*/ 127 w 259"/>
                <a:gd name="T83" fmla="*/ 1 h 215"/>
                <a:gd name="T84" fmla="*/ 4 w 259"/>
                <a:gd name="T85" fmla="*/ 54 h 215"/>
                <a:gd name="T86" fmla="*/ 1 w 259"/>
                <a:gd name="T87" fmla="*/ 59 h 215"/>
                <a:gd name="T88" fmla="*/ 4 w 259"/>
                <a:gd name="T89" fmla="*/ 65 h 215"/>
                <a:gd name="T90" fmla="*/ 130 w 259"/>
                <a:gd name="T91" fmla="*/ 12 h 215"/>
                <a:gd name="T92" fmla="*/ 239 w 259"/>
                <a:gd name="T93" fmla="*/ 59 h 215"/>
                <a:gd name="T94" fmla="*/ 130 w 259"/>
                <a:gd name="T95" fmla="*/ 107 h 215"/>
                <a:gd name="T96" fmla="*/ 20 w 259"/>
                <a:gd name="T97" fmla="*/ 59 h 215"/>
                <a:gd name="T98" fmla="*/ 130 w 259"/>
                <a:gd name="T99" fmla="*/ 1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" h="215">
                  <a:moveTo>
                    <a:pt x="4" y="97"/>
                  </a:moveTo>
                  <a:cubicBezTo>
                    <a:pt x="127" y="150"/>
                    <a:pt x="127" y="150"/>
                    <a:pt x="127" y="150"/>
                  </a:cubicBezTo>
                  <a:cubicBezTo>
                    <a:pt x="128" y="151"/>
                    <a:pt x="129" y="151"/>
                    <a:pt x="130" y="151"/>
                  </a:cubicBezTo>
                  <a:cubicBezTo>
                    <a:pt x="130" y="151"/>
                    <a:pt x="131" y="151"/>
                    <a:pt x="132" y="150"/>
                  </a:cubicBezTo>
                  <a:cubicBezTo>
                    <a:pt x="255" y="97"/>
                    <a:pt x="255" y="97"/>
                    <a:pt x="255" y="97"/>
                  </a:cubicBezTo>
                  <a:cubicBezTo>
                    <a:pt x="258" y="95"/>
                    <a:pt x="259" y="92"/>
                    <a:pt x="258" y="89"/>
                  </a:cubicBezTo>
                  <a:cubicBezTo>
                    <a:pt x="257" y="87"/>
                    <a:pt x="254" y="85"/>
                    <a:pt x="251" y="87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6" y="85"/>
                    <a:pt x="3" y="87"/>
                    <a:pt x="1" y="89"/>
                  </a:cubicBezTo>
                  <a:cubicBezTo>
                    <a:pt x="0" y="92"/>
                    <a:pt x="1" y="95"/>
                    <a:pt x="4" y="97"/>
                  </a:cubicBezTo>
                  <a:close/>
                  <a:moveTo>
                    <a:pt x="251" y="119"/>
                  </a:moveTo>
                  <a:cubicBezTo>
                    <a:pt x="130" y="171"/>
                    <a:pt x="130" y="171"/>
                    <a:pt x="130" y="171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6" y="118"/>
                    <a:pt x="3" y="119"/>
                    <a:pt x="1" y="122"/>
                  </a:cubicBezTo>
                  <a:cubicBezTo>
                    <a:pt x="0" y="124"/>
                    <a:pt x="1" y="128"/>
                    <a:pt x="4" y="129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8" y="183"/>
                    <a:pt x="129" y="183"/>
                    <a:pt x="130" y="183"/>
                  </a:cubicBezTo>
                  <a:cubicBezTo>
                    <a:pt x="130" y="183"/>
                    <a:pt x="131" y="183"/>
                    <a:pt x="132" y="182"/>
                  </a:cubicBezTo>
                  <a:cubicBezTo>
                    <a:pt x="255" y="129"/>
                    <a:pt x="255" y="129"/>
                    <a:pt x="255" y="129"/>
                  </a:cubicBezTo>
                  <a:cubicBezTo>
                    <a:pt x="258" y="128"/>
                    <a:pt x="259" y="124"/>
                    <a:pt x="258" y="122"/>
                  </a:cubicBezTo>
                  <a:cubicBezTo>
                    <a:pt x="257" y="119"/>
                    <a:pt x="254" y="118"/>
                    <a:pt x="251" y="119"/>
                  </a:cubicBezTo>
                  <a:close/>
                  <a:moveTo>
                    <a:pt x="251" y="151"/>
                  </a:moveTo>
                  <a:cubicBezTo>
                    <a:pt x="130" y="204"/>
                    <a:pt x="130" y="204"/>
                    <a:pt x="130" y="204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6" y="150"/>
                    <a:pt x="3" y="151"/>
                    <a:pt x="1" y="154"/>
                  </a:cubicBezTo>
                  <a:cubicBezTo>
                    <a:pt x="0" y="157"/>
                    <a:pt x="1" y="160"/>
                    <a:pt x="4" y="161"/>
                  </a:cubicBezTo>
                  <a:cubicBezTo>
                    <a:pt x="127" y="215"/>
                    <a:pt x="127" y="215"/>
                    <a:pt x="127" y="215"/>
                  </a:cubicBezTo>
                  <a:cubicBezTo>
                    <a:pt x="128" y="215"/>
                    <a:pt x="129" y="215"/>
                    <a:pt x="130" y="215"/>
                  </a:cubicBezTo>
                  <a:cubicBezTo>
                    <a:pt x="130" y="215"/>
                    <a:pt x="131" y="215"/>
                    <a:pt x="132" y="215"/>
                  </a:cubicBezTo>
                  <a:cubicBezTo>
                    <a:pt x="255" y="161"/>
                    <a:pt x="255" y="161"/>
                    <a:pt x="255" y="161"/>
                  </a:cubicBezTo>
                  <a:cubicBezTo>
                    <a:pt x="258" y="160"/>
                    <a:pt x="259" y="157"/>
                    <a:pt x="258" y="154"/>
                  </a:cubicBezTo>
                  <a:cubicBezTo>
                    <a:pt x="257" y="151"/>
                    <a:pt x="254" y="150"/>
                    <a:pt x="251" y="151"/>
                  </a:cubicBezTo>
                  <a:close/>
                  <a:moveTo>
                    <a:pt x="4" y="65"/>
                  </a:moveTo>
                  <a:cubicBezTo>
                    <a:pt x="127" y="118"/>
                    <a:pt x="127" y="118"/>
                    <a:pt x="127" y="118"/>
                  </a:cubicBezTo>
                  <a:cubicBezTo>
                    <a:pt x="128" y="118"/>
                    <a:pt x="129" y="119"/>
                    <a:pt x="130" y="119"/>
                  </a:cubicBezTo>
                  <a:cubicBezTo>
                    <a:pt x="130" y="119"/>
                    <a:pt x="131" y="118"/>
                    <a:pt x="132" y="118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7" y="64"/>
                    <a:pt x="258" y="62"/>
                    <a:pt x="258" y="59"/>
                  </a:cubicBezTo>
                  <a:cubicBezTo>
                    <a:pt x="258" y="57"/>
                    <a:pt x="257" y="55"/>
                    <a:pt x="255" y="54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0" y="0"/>
                    <a:pt x="129" y="0"/>
                    <a:pt x="127" y="1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5"/>
                    <a:pt x="1" y="57"/>
                    <a:pt x="1" y="59"/>
                  </a:cubicBezTo>
                  <a:cubicBezTo>
                    <a:pt x="1" y="62"/>
                    <a:pt x="2" y="64"/>
                    <a:pt x="4" y="65"/>
                  </a:cubicBezTo>
                  <a:close/>
                  <a:moveTo>
                    <a:pt x="130" y="12"/>
                  </a:moveTo>
                  <a:cubicBezTo>
                    <a:pt x="239" y="59"/>
                    <a:pt x="239" y="59"/>
                    <a:pt x="239" y="59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20" y="59"/>
                    <a:pt x="20" y="59"/>
                    <a:pt x="20" y="59"/>
                  </a:cubicBezTo>
                  <a:lnTo>
                    <a:pt x="130" y="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14042"/>
                </a:solidFill>
                <a:sym typeface="Arial"/>
              </a:endParaRPr>
            </a:p>
          </p:txBody>
        </p:sp>
        <p:sp>
          <p:nvSpPr>
            <p:cNvPr id="17" name="Freeform 49"/>
            <p:cNvSpPr>
              <a:spLocks noChangeAspect="1" noEditPoints="1"/>
            </p:cNvSpPr>
            <p:nvPr/>
          </p:nvSpPr>
          <p:spPr bwMode="auto">
            <a:xfrm>
              <a:off x="5453141" y="6069960"/>
              <a:ext cx="430199" cy="389459"/>
            </a:xfrm>
            <a:custGeom>
              <a:avLst/>
              <a:gdLst>
                <a:gd name="T0" fmla="*/ 202 w 261"/>
                <a:gd name="T1" fmla="*/ 43 h 236"/>
                <a:gd name="T2" fmla="*/ 50 w 261"/>
                <a:gd name="T3" fmla="*/ 71 h 236"/>
                <a:gd name="T4" fmla="*/ 0 w 261"/>
                <a:gd name="T5" fmla="*/ 117 h 236"/>
                <a:gd name="T6" fmla="*/ 49 w 261"/>
                <a:gd name="T7" fmla="*/ 163 h 236"/>
                <a:gd name="T8" fmla="*/ 54 w 261"/>
                <a:gd name="T9" fmla="*/ 157 h 236"/>
                <a:gd name="T10" fmla="*/ 20 w 261"/>
                <a:gd name="T11" fmla="*/ 141 h 236"/>
                <a:gd name="T12" fmla="*/ 24 w 261"/>
                <a:gd name="T13" fmla="*/ 89 h 236"/>
                <a:gd name="T14" fmla="*/ 58 w 261"/>
                <a:gd name="T15" fmla="*/ 81 h 236"/>
                <a:gd name="T16" fmla="*/ 130 w 261"/>
                <a:gd name="T17" fmla="*/ 11 h 236"/>
                <a:gd name="T18" fmla="*/ 199 w 261"/>
                <a:gd name="T19" fmla="*/ 54 h 236"/>
                <a:gd name="T20" fmla="*/ 250 w 261"/>
                <a:gd name="T21" fmla="*/ 103 h 236"/>
                <a:gd name="T22" fmla="*/ 201 w 261"/>
                <a:gd name="T23" fmla="*/ 158 h 236"/>
                <a:gd name="T24" fmla="*/ 261 w 261"/>
                <a:gd name="T25" fmla="*/ 103 h 236"/>
                <a:gd name="T26" fmla="*/ 187 w 261"/>
                <a:gd name="T27" fmla="*/ 162 h 236"/>
                <a:gd name="T28" fmla="*/ 66 w 261"/>
                <a:gd name="T29" fmla="*/ 162 h 236"/>
                <a:gd name="T30" fmla="*/ 62 w 261"/>
                <a:gd name="T31" fmla="*/ 172 h 236"/>
                <a:gd name="T32" fmla="*/ 126 w 261"/>
                <a:gd name="T33" fmla="*/ 199 h 236"/>
                <a:gd name="T34" fmla="*/ 191 w 261"/>
                <a:gd name="T35" fmla="*/ 172 h 236"/>
                <a:gd name="T36" fmla="*/ 187 w 261"/>
                <a:gd name="T37" fmla="*/ 162 h 236"/>
                <a:gd name="T38" fmla="*/ 126 w 261"/>
                <a:gd name="T39" fmla="*/ 206 h 236"/>
                <a:gd name="T40" fmla="*/ 59 w 261"/>
                <a:gd name="T41" fmla="*/ 183 h 236"/>
                <a:gd name="T42" fmla="*/ 124 w 261"/>
                <a:gd name="T43" fmla="*/ 217 h 236"/>
                <a:gd name="T44" fmla="*/ 129 w 261"/>
                <a:gd name="T45" fmla="*/ 217 h 236"/>
                <a:gd name="T46" fmla="*/ 194 w 261"/>
                <a:gd name="T47" fmla="*/ 183 h 236"/>
                <a:gd name="T48" fmla="*/ 187 w 261"/>
                <a:gd name="T49" fmla="*/ 199 h 236"/>
                <a:gd name="T50" fmla="*/ 66 w 261"/>
                <a:gd name="T51" fmla="*/ 199 h 236"/>
                <a:gd name="T52" fmla="*/ 62 w 261"/>
                <a:gd name="T53" fmla="*/ 209 h 236"/>
                <a:gd name="T54" fmla="*/ 126 w 261"/>
                <a:gd name="T55" fmla="*/ 236 h 236"/>
                <a:gd name="T56" fmla="*/ 191 w 261"/>
                <a:gd name="T57" fmla="*/ 209 h 236"/>
                <a:gd name="T58" fmla="*/ 187 w 261"/>
                <a:gd name="T59" fmla="*/ 199 h 236"/>
                <a:gd name="T60" fmla="*/ 124 w 261"/>
                <a:gd name="T61" fmla="*/ 181 h 236"/>
                <a:gd name="T62" fmla="*/ 129 w 261"/>
                <a:gd name="T63" fmla="*/ 181 h 236"/>
                <a:gd name="T64" fmla="*/ 194 w 261"/>
                <a:gd name="T65" fmla="*/ 149 h 236"/>
                <a:gd name="T66" fmla="*/ 129 w 261"/>
                <a:gd name="T67" fmla="*/ 116 h 236"/>
                <a:gd name="T68" fmla="*/ 62 w 261"/>
                <a:gd name="T69" fmla="*/ 144 h 236"/>
                <a:gd name="T70" fmla="*/ 62 w 261"/>
                <a:gd name="T71" fmla="*/ 154 h 236"/>
                <a:gd name="T72" fmla="*/ 175 w 261"/>
                <a:gd name="T73" fmla="*/ 149 h 236"/>
                <a:gd name="T74" fmla="*/ 77 w 261"/>
                <a:gd name="T75" fmla="*/ 14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1" h="236">
                  <a:moveTo>
                    <a:pt x="243" y="60"/>
                  </a:moveTo>
                  <a:cubicBezTo>
                    <a:pt x="232" y="49"/>
                    <a:pt x="218" y="44"/>
                    <a:pt x="202" y="43"/>
                  </a:cubicBezTo>
                  <a:cubicBezTo>
                    <a:pt x="188" y="17"/>
                    <a:pt x="161" y="0"/>
                    <a:pt x="130" y="0"/>
                  </a:cubicBezTo>
                  <a:cubicBezTo>
                    <a:pt x="89" y="0"/>
                    <a:pt x="55" y="30"/>
                    <a:pt x="50" y="71"/>
                  </a:cubicBezTo>
                  <a:cubicBezTo>
                    <a:pt x="38" y="70"/>
                    <a:pt x="26" y="73"/>
                    <a:pt x="17" y="81"/>
                  </a:cubicBezTo>
                  <a:cubicBezTo>
                    <a:pt x="6" y="90"/>
                    <a:pt x="0" y="103"/>
                    <a:pt x="0" y="117"/>
                  </a:cubicBezTo>
                  <a:cubicBezTo>
                    <a:pt x="0" y="130"/>
                    <a:pt x="4" y="141"/>
                    <a:pt x="12" y="149"/>
                  </a:cubicBezTo>
                  <a:cubicBezTo>
                    <a:pt x="26" y="163"/>
                    <a:pt x="46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52" y="163"/>
                    <a:pt x="54" y="160"/>
                    <a:pt x="54" y="157"/>
                  </a:cubicBezTo>
                  <a:cubicBezTo>
                    <a:pt x="54" y="154"/>
                    <a:pt x="52" y="152"/>
                    <a:pt x="49" y="152"/>
                  </a:cubicBezTo>
                  <a:cubicBezTo>
                    <a:pt x="49" y="152"/>
                    <a:pt x="31" y="152"/>
                    <a:pt x="20" y="141"/>
                  </a:cubicBezTo>
                  <a:cubicBezTo>
                    <a:pt x="14" y="135"/>
                    <a:pt x="11" y="127"/>
                    <a:pt x="11" y="117"/>
                  </a:cubicBezTo>
                  <a:cubicBezTo>
                    <a:pt x="11" y="106"/>
                    <a:pt x="16" y="96"/>
                    <a:pt x="24" y="89"/>
                  </a:cubicBezTo>
                  <a:cubicBezTo>
                    <a:pt x="32" y="83"/>
                    <a:pt x="43" y="80"/>
                    <a:pt x="53" y="82"/>
                  </a:cubicBezTo>
                  <a:cubicBezTo>
                    <a:pt x="55" y="82"/>
                    <a:pt x="57" y="82"/>
                    <a:pt x="58" y="81"/>
                  </a:cubicBezTo>
                  <a:cubicBezTo>
                    <a:pt x="59" y="80"/>
                    <a:pt x="60" y="79"/>
                    <a:pt x="60" y="77"/>
                  </a:cubicBezTo>
                  <a:cubicBezTo>
                    <a:pt x="62" y="40"/>
                    <a:pt x="93" y="11"/>
                    <a:pt x="130" y="11"/>
                  </a:cubicBezTo>
                  <a:cubicBezTo>
                    <a:pt x="157" y="11"/>
                    <a:pt x="182" y="27"/>
                    <a:pt x="194" y="51"/>
                  </a:cubicBezTo>
                  <a:cubicBezTo>
                    <a:pt x="195" y="53"/>
                    <a:pt x="197" y="54"/>
                    <a:pt x="199" y="54"/>
                  </a:cubicBezTo>
                  <a:cubicBezTo>
                    <a:pt x="213" y="54"/>
                    <a:pt x="225" y="59"/>
                    <a:pt x="235" y="68"/>
                  </a:cubicBezTo>
                  <a:cubicBezTo>
                    <a:pt x="245" y="77"/>
                    <a:pt x="250" y="90"/>
                    <a:pt x="250" y="103"/>
                  </a:cubicBezTo>
                  <a:cubicBezTo>
                    <a:pt x="250" y="146"/>
                    <a:pt x="208" y="152"/>
                    <a:pt x="206" y="152"/>
                  </a:cubicBezTo>
                  <a:cubicBezTo>
                    <a:pt x="203" y="152"/>
                    <a:pt x="201" y="155"/>
                    <a:pt x="201" y="158"/>
                  </a:cubicBezTo>
                  <a:cubicBezTo>
                    <a:pt x="201" y="161"/>
                    <a:pt x="204" y="163"/>
                    <a:pt x="207" y="163"/>
                  </a:cubicBezTo>
                  <a:cubicBezTo>
                    <a:pt x="208" y="163"/>
                    <a:pt x="261" y="155"/>
                    <a:pt x="261" y="103"/>
                  </a:cubicBezTo>
                  <a:cubicBezTo>
                    <a:pt x="261" y="87"/>
                    <a:pt x="254" y="71"/>
                    <a:pt x="243" y="60"/>
                  </a:cubicBezTo>
                  <a:close/>
                  <a:moveTo>
                    <a:pt x="187" y="162"/>
                  </a:moveTo>
                  <a:cubicBezTo>
                    <a:pt x="126" y="188"/>
                    <a:pt x="126" y="188"/>
                    <a:pt x="126" y="188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3" y="160"/>
                    <a:pt x="60" y="162"/>
                    <a:pt x="59" y="164"/>
                  </a:cubicBezTo>
                  <a:cubicBezTo>
                    <a:pt x="57" y="167"/>
                    <a:pt x="59" y="170"/>
                    <a:pt x="62" y="172"/>
                  </a:cubicBezTo>
                  <a:cubicBezTo>
                    <a:pt x="124" y="199"/>
                    <a:pt x="124" y="199"/>
                    <a:pt x="124" y="199"/>
                  </a:cubicBezTo>
                  <a:cubicBezTo>
                    <a:pt x="125" y="199"/>
                    <a:pt x="126" y="199"/>
                    <a:pt x="126" y="199"/>
                  </a:cubicBezTo>
                  <a:cubicBezTo>
                    <a:pt x="127" y="199"/>
                    <a:pt x="128" y="199"/>
                    <a:pt x="129" y="199"/>
                  </a:cubicBezTo>
                  <a:cubicBezTo>
                    <a:pt x="191" y="172"/>
                    <a:pt x="191" y="172"/>
                    <a:pt x="191" y="172"/>
                  </a:cubicBezTo>
                  <a:cubicBezTo>
                    <a:pt x="194" y="170"/>
                    <a:pt x="195" y="167"/>
                    <a:pt x="194" y="164"/>
                  </a:cubicBezTo>
                  <a:cubicBezTo>
                    <a:pt x="193" y="162"/>
                    <a:pt x="190" y="160"/>
                    <a:pt x="187" y="162"/>
                  </a:cubicBezTo>
                  <a:close/>
                  <a:moveTo>
                    <a:pt x="187" y="180"/>
                  </a:moveTo>
                  <a:cubicBezTo>
                    <a:pt x="126" y="206"/>
                    <a:pt x="126" y="206"/>
                    <a:pt x="126" y="206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3" y="179"/>
                    <a:pt x="60" y="180"/>
                    <a:pt x="59" y="183"/>
                  </a:cubicBezTo>
                  <a:cubicBezTo>
                    <a:pt x="57" y="186"/>
                    <a:pt x="59" y="189"/>
                    <a:pt x="62" y="190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5" y="218"/>
                    <a:pt x="126" y="218"/>
                    <a:pt x="126" y="218"/>
                  </a:cubicBezTo>
                  <a:cubicBezTo>
                    <a:pt x="127" y="218"/>
                    <a:pt x="128" y="218"/>
                    <a:pt x="129" y="217"/>
                  </a:cubicBezTo>
                  <a:cubicBezTo>
                    <a:pt x="191" y="190"/>
                    <a:pt x="191" y="190"/>
                    <a:pt x="191" y="190"/>
                  </a:cubicBezTo>
                  <a:cubicBezTo>
                    <a:pt x="194" y="189"/>
                    <a:pt x="195" y="186"/>
                    <a:pt x="194" y="183"/>
                  </a:cubicBezTo>
                  <a:cubicBezTo>
                    <a:pt x="193" y="180"/>
                    <a:pt x="190" y="179"/>
                    <a:pt x="187" y="180"/>
                  </a:cubicBezTo>
                  <a:close/>
                  <a:moveTo>
                    <a:pt x="187" y="199"/>
                  </a:moveTo>
                  <a:cubicBezTo>
                    <a:pt x="126" y="225"/>
                    <a:pt x="126" y="225"/>
                    <a:pt x="126" y="225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3" y="197"/>
                    <a:pt x="60" y="199"/>
                    <a:pt x="59" y="201"/>
                  </a:cubicBezTo>
                  <a:cubicBezTo>
                    <a:pt x="57" y="204"/>
                    <a:pt x="59" y="208"/>
                    <a:pt x="62" y="20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5" y="236"/>
                    <a:pt x="126" y="236"/>
                    <a:pt x="126" y="236"/>
                  </a:cubicBezTo>
                  <a:cubicBezTo>
                    <a:pt x="127" y="236"/>
                    <a:pt x="128" y="236"/>
                    <a:pt x="129" y="236"/>
                  </a:cubicBezTo>
                  <a:cubicBezTo>
                    <a:pt x="191" y="209"/>
                    <a:pt x="191" y="209"/>
                    <a:pt x="191" y="209"/>
                  </a:cubicBezTo>
                  <a:cubicBezTo>
                    <a:pt x="194" y="208"/>
                    <a:pt x="195" y="204"/>
                    <a:pt x="194" y="201"/>
                  </a:cubicBezTo>
                  <a:cubicBezTo>
                    <a:pt x="193" y="199"/>
                    <a:pt x="190" y="197"/>
                    <a:pt x="187" y="199"/>
                  </a:cubicBezTo>
                  <a:close/>
                  <a:moveTo>
                    <a:pt x="62" y="154"/>
                  </a:moveTo>
                  <a:cubicBezTo>
                    <a:pt x="124" y="181"/>
                    <a:pt x="124" y="181"/>
                    <a:pt x="124" y="181"/>
                  </a:cubicBezTo>
                  <a:cubicBezTo>
                    <a:pt x="125" y="181"/>
                    <a:pt x="126" y="182"/>
                    <a:pt x="126" y="182"/>
                  </a:cubicBezTo>
                  <a:cubicBezTo>
                    <a:pt x="127" y="182"/>
                    <a:pt x="128" y="181"/>
                    <a:pt x="129" y="181"/>
                  </a:cubicBezTo>
                  <a:cubicBezTo>
                    <a:pt x="191" y="154"/>
                    <a:pt x="191" y="154"/>
                    <a:pt x="191" y="154"/>
                  </a:cubicBezTo>
                  <a:cubicBezTo>
                    <a:pt x="193" y="153"/>
                    <a:pt x="194" y="151"/>
                    <a:pt x="194" y="149"/>
                  </a:cubicBezTo>
                  <a:cubicBezTo>
                    <a:pt x="194" y="147"/>
                    <a:pt x="193" y="145"/>
                    <a:pt x="191" y="144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127" y="116"/>
                    <a:pt x="126" y="116"/>
                    <a:pt x="124" y="116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60" y="145"/>
                    <a:pt x="58" y="147"/>
                    <a:pt x="58" y="149"/>
                  </a:cubicBezTo>
                  <a:cubicBezTo>
                    <a:pt x="58" y="151"/>
                    <a:pt x="60" y="153"/>
                    <a:pt x="62" y="154"/>
                  </a:cubicBezTo>
                  <a:close/>
                  <a:moveTo>
                    <a:pt x="126" y="128"/>
                  </a:moveTo>
                  <a:cubicBezTo>
                    <a:pt x="175" y="149"/>
                    <a:pt x="175" y="149"/>
                    <a:pt x="175" y="149"/>
                  </a:cubicBezTo>
                  <a:cubicBezTo>
                    <a:pt x="126" y="170"/>
                    <a:pt x="126" y="170"/>
                    <a:pt x="126" y="170"/>
                  </a:cubicBezTo>
                  <a:cubicBezTo>
                    <a:pt x="77" y="149"/>
                    <a:pt x="77" y="149"/>
                    <a:pt x="77" y="149"/>
                  </a:cubicBezTo>
                  <a:lnTo>
                    <a:pt x="126" y="1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14042"/>
                </a:solidFill>
                <a:sym typeface="Arial"/>
              </a:endParaRPr>
            </a:p>
          </p:txBody>
        </p:sp>
        <p:sp>
          <p:nvSpPr>
            <p:cNvPr id="18" name="Freeform 53"/>
            <p:cNvSpPr>
              <a:spLocks noChangeAspect="1" noEditPoints="1"/>
            </p:cNvSpPr>
            <p:nvPr/>
          </p:nvSpPr>
          <p:spPr bwMode="auto">
            <a:xfrm>
              <a:off x="2874670" y="6072344"/>
              <a:ext cx="454319" cy="286903"/>
            </a:xfrm>
            <a:custGeom>
              <a:avLst/>
              <a:gdLst>
                <a:gd name="T0" fmla="*/ 54 w 282"/>
                <a:gd name="T1" fmla="*/ 177 h 177"/>
                <a:gd name="T2" fmla="*/ 14 w 282"/>
                <a:gd name="T3" fmla="*/ 162 h 177"/>
                <a:gd name="T4" fmla="*/ 0 w 282"/>
                <a:gd name="T5" fmla="*/ 126 h 177"/>
                <a:gd name="T6" fmla="*/ 19 w 282"/>
                <a:gd name="T7" fmla="*/ 87 h 177"/>
                <a:gd name="T8" fmla="*/ 54 w 282"/>
                <a:gd name="T9" fmla="*/ 76 h 177"/>
                <a:gd name="T10" fmla="*/ 141 w 282"/>
                <a:gd name="T11" fmla="*/ 0 h 177"/>
                <a:gd name="T12" fmla="*/ 219 w 282"/>
                <a:gd name="T13" fmla="*/ 47 h 177"/>
                <a:gd name="T14" fmla="*/ 262 w 282"/>
                <a:gd name="T15" fmla="*/ 65 h 177"/>
                <a:gd name="T16" fmla="*/ 282 w 282"/>
                <a:gd name="T17" fmla="*/ 112 h 177"/>
                <a:gd name="T18" fmla="*/ 224 w 282"/>
                <a:gd name="T19" fmla="*/ 177 h 177"/>
                <a:gd name="T20" fmla="*/ 223 w 282"/>
                <a:gd name="T21" fmla="*/ 177 h 177"/>
                <a:gd name="T22" fmla="*/ 54 w 282"/>
                <a:gd name="T23" fmla="*/ 177 h 177"/>
                <a:gd name="T24" fmla="*/ 54 w 282"/>
                <a:gd name="T25" fmla="*/ 177 h 177"/>
                <a:gd name="T26" fmla="*/ 51 w 282"/>
                <a:gd name="T27" fmla="*/ 89 h 177"/>
                <a:gd name="T28" fmla="*/ 27 w 282"/>
                <a:gd name="T29" fmla="*/ 98 h 177"/>
                <a:gd name="T30" fmla="*/ 14 w 282"/>
                <a:gd name="T31" fmla="*/ 126 h 177"/>
                <a:gd name="T32" fmla="*/ 23 w 282"/>
                <a:gd name="T33" fmla="*/ 152 h 177"/>
                <a:gd name="T34" fmla="*/ 54 w 282"/>
                <a:gd name="T35" fmla="*/ 164 h 177"/>
                <a:gd name="T36" fmla="*/ 223 w 282"/>
                <a:gd name="T37" fmla="*/ 164 h 177"/>
                <a:gd name="T38" fmla="*/ 269 w 282"/>
                <a:gd name="T39" fmla="*/ 112 h 177"/>
                <a:gd name="T40" fmla="*/ 253 w 282"/>
                <a:gd name="T41" fmla="*/ 74 h 177"/>
                <a:gd name="T42" fmla="*/ 215 w 282"/>
                <a:gd name="T43" fmla="*/ 60 h 177"/>
                <a:gd name="T44" fmla="*/ 209 w 282"/>
                <a:gd name="T45" fmla="*/ 56 h 177"/>
                <a:gd name="T46" fmla="*/ 141 w 282"/>
                <a:gd name="T47" fmla="*/ 13 h 177"/>
                <a:gd name="T48" fmla="*/ 66 w 282"/>
                <a:gd name="T49" fmla="*/ 84 h 177"/>
                <a:gd name="T50" fmla="*/ 64 w 282"/>
                <a:gd name="T51" fmla="*/ 89 h 177"/>
                <a:gd name="T52" fmla="*/ 59 w 282"/>
                <a:gd name="T53" fmla="*/ 90 h 177"/>
                <a:gd name="T54" fmla="*/ 51 w 282"/>
                <a:gd name="T55" fmla="*/ 8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2" h="177">
                  <a:moveTo>
                    <a:pt x="54" y="177"/>
                  </a:moveTo>
                  <a:cubicBezTo>
                    <a:pt x="51" y="177"/>
                    <a:pt x="29" y="176"/>
                    <a:pt x="14" y="162"/>
                  </a:cubicBezTo>
                  <a:cubicBezTo>
                    <a:pt x="5" y="153"/>
                    <a:pt x="0" y="141"/>
                    <a:pt x="0" y="126"/>
                  </a:cubicBezTo>
                  <a:cubicBezTo>
                    <a:pt x="0" y="111"/>
                    <a:pt x="7" y="97"/>
                    <a:pt x="19" y="87"/>
                  </a:cubicBezTo>
                  <a:cubicBezTo>
                    <a:pt x="29" y="79"/>
                    <a:pt x="41" y="75"/>
                    <a:pt x="54" y="76"/>
                  </a:cubicBezTo>
                  <a:cubicBezTo>
                    <a:pt x="60" y="33"/>
                    <a:pt x="97" y="0"/>
                    <a:pt x="141" y="0"/>
                  </a:cubicBezTo>
                  <a:cubicBezTo>
                    <a:pt x="174" y="0"/>
                    <a:pt x="204" y="18"/>
                    <a:pt x="219" y="47"/>
                  </a:cubicBezTo>
                  <a:cubicBezTo>
                    <a:pt x="235" y="47"/>
                    <a:pt x="251" y="54"/>
                    <a:pt x="262" y="65"/>
                  </a:cubicBezTo>
                  <a:cubicBezTo>
                    <a:pt x="275" y="77"/>
                    <a:pt x="282" y="94"/>
                    <a:pt x="282" y="112"/>
                  </a:cubicBezTo>
                  <a:cubicBezTo>
                    <a:pt x="282" y="157"/>
                    <a:pt x="244" y="174"/>
                    <a:pt x="224" y="177"/>
                  </a:cubicBezTo>
                  <a:cubicBezTo>
                    <a:pt x="224" y="177"/>
                    <a:pt x="223" y="177"/>
                    <a:pt x="223" y="177"/>
                  </a:cubicBez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54" y="177"/>
                    <a:pt x="54" y="177"/>
                  </a:cubicBezTo>
                  <a:close/>
                  <a:moveTo>
                    <a:pt x="51" y="89"/>
                  </a:moveTo>
                  <a:cubicBezTo>
                    <a:pt x="42" y="89"/>
                    <a:pt x="34" y="92"/>
                    <a:pt x="27" y="98"/>
                  </a:cubicBezTo>
                  <a:cubicBezTo>
                    <a:pt x="19" y="105"/>
                    <a:pt x="14" y="115"/>
                    <a:pt x="14" y="126"/>
                  </a:cubicBezTo>
                  <a:cubicBezTo>
                    <a:pt x="14" y="137"/>
                    <a:pt x="17" y="146"/>
                    <a:pt x="23" y="152"/>
                  </a:cubicBezTo>
                  <a:cubicBezTo>
                    <a:pt x="35" y="164"/>
                    <a:pt x="54" y="164"/>
                    <a:pt x="54" y="164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7" y="163"/>
                    <a:pt x="269" y="155"/>
                    <a:pt x="269" y="112"/>
                  </a:cubicBezTo>
                  <a:cubicBezTo>
                    <a:pt x="269" y="98"/>
                    <a:pt x="263" y="84"/>
                    <a:pt x="253" y="74"/>
                  </a:cubicBezTo>
                  <a:cubicBezTo>
                    <a:pt x="243" y="65"/>
                    <a:pt x="230" y="59"/>
                    <a:pt x="215" y="60"/>
                  </a:cubicBezTo>
                  <a:cubicBezTo>
                    <a:pt x="213" y="60"/>
                    <a:pt x="210" y="59"/>
                    <a:pt x="209" y="56"/>
                  </a:cubicBezTo>
                  <a:cubicBezTo>
                    <a:pt x="197" y="30"/>
                    <a:pt x="170" y="13"/>
                    <a:pt x="141" y="13"/>
                  </a:cubicBezTo>
                  <a:cubicBezTo>
                    <a:pt x="102" y="13"/>
                    <a:pt x="69" y="44"/>
                    <a:pt x="66" y="84"/>
                  </a:cubicBezTo>
                  <a:cubicBezTo>
                    <a:pt x="66" y="86"/>
                    <a:pt x="65" y="88"/>
                    <a:pt x="64" y="89"/>
                  </a:cubicBezTo>
                  <a:cubicBezTo>
                    <a:pt x="62" y="90"/>
                    <a:pt x="60" y="90"/>
                    <a:pt x="59" y="90"/>
                  </a:cubicBezTo>
                  <a:cubicBezTo>
                    <a:pt x="56" y="89"/>
                    <a:pt x="53" y="89"/>
                    <a:pt x="51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14042"/>
                </a:solidFill>
                <a:sym typeface="Arial"/>
              </a:endParaRP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134192" y="250496"/>
            <a:ext cx="9807249" cy="518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FFFF"/>
              </a:buClr>
              <a:buSzPts val="3200"/>
            </a:pPr>
            <a:r>
              <a:rPr lang="en" sz="3200" kern="0" dirty="0">
                <a:cs typeface="Arial"/>
                <a:sym typeface="Arial"/>
              </a:rPr>
              <a:t>We’re a Low-Code </a:t>
            </a:r>
            <a:r>
              <a:rPr lang="en" sz="3200" kern="0" dirty="0">
                <a:solidFill>
                  <a:schemeClr val="accent5"/>
                </a:solidFill>
                <a:cs typeface="Arial"/>
                <a:sym typeface="Arial"/>
              </a:rPr>
              <a:t>Platform</a:t>
            </a:r>
            <a:r>
              <a:rPr lang="en" sz="3200" kern="0" dirty="0">
                <a:cs typeface="Arial"/>
                <a:sym typeface="Arial"/>
              </a:rPr>
              <a:t> for </a:t>
            </a:r>
            <a:r>
              <a:rPr lang="en" sz="3200" kern="0" dirty="0">
                <a:solidFill>
                  <a:schemeClr val="accent5"/>
                </a:solidFill>
                <a:cs typeface="Arial"/>
                <a:sym typeface="Arial"/>
              </a:rPr>
              <a:t>Content</a:t>
            </a:r>
            <a:r>
              <a:rPr lang="en" sz="3200" kern="0" dirty="0">
                <a:cs typeface="Arial"/>
                <a:sym typeface="Arial"/>
              </a:rPr>
              <a:t>.</a:t>
            </a:r>
            <a:endParaRPr lang="en" sz="3200" kern="0" dirty="0"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AC899E-A6F7-F14D-A2A8-B9E426C66248}"/>
              </a:ext>
            </a:extLst>
          </p:cNvPr>
          <p:cNvGrpSpPr/>
          <p:nvPr/>
        </p:nvGrpSpPr>
        <p:grpSpPr>
          <a:xfrm>
            <a:off x="641270" y="2093312"/>
            <a:ext cx="10913423" cy="2328998"/>
            <a:chOff x="641270" y="2158723"/>
            <a:chExt cx="10913423" cy="2328998"/>
          </a:xfrm>
        </p:grpSpPr>
        <p:sp>
          <p:nvSpPr>
            <p:cNvPr id="4" name="TextBox 3"/>
            <p:cNvSpPr txBox="1"/>
            <p:nvPr/>
          </p:nvSpPr>
          <p:spPr>
            <a:xfrm>
              <a:off x="4947161" y="2158723"/>
              <a:ext cx="2297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038F4"/>
                  </a:solidFill>
                  <a:latin typeface="+mj-lt"/>
                  <a:ea typeface="Abadi MT Condensed Extra Bold" charset="0"/>
                  <a:cs typeface="Abadi MT Condensed Extra Bold" charset="0"/>
                  <a:sym typeface="Arial"/>
                </a:rPr>
                <a:t>NUXEO PLATFORM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270" y="2482748"/>
              <a:ext cx="10913423" cy="2004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sym typeface="Arial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623948-EAFC-4765-B700-1403EB63BCA5}"/>
                </a:ext>
              </a:extLst>
            </p:cNvPr>
            <p:cNvSpPr>
              <a:spLocks/>
            </p:cNvSpPr>
            <p:nvPr/>
          </p:nvSpPr>
          <p:spPr>
            <a:xfrm>
              <a:off x="985700" y="2639045"/>
              <a:ext cx="2368296" cy="512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/>
                  </a:solidFill>
                  <a:latin typeface="+mj-lt"/>
                </a:rPr>
                <a:t>Analytics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FB8708-9889-436D-B369-96EE49B811B9}"/>
                </a:ext>
              </a:extLst>
            </p:cNvPr>
            <p:cNvSpPr>
              <a:spLocks/>
            </p:cNvSpPr>
            <p:nvPr/>
          </p:nvSpPr>
          <p:spPr>
            <a:xfrm>
              <a:off x="3596478" y="2639045"/>
              <a:ext cx="2368296" cy="512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buClr>
                  <a:srgbClr val="FFFFFF"/>
                </a:buClr>
                <a:buSzPts val="900"/>
                <a:defRPr/>
              </a:pPr>
              <a:r>
                <a:rPr lang="en-US" sz="1200" kern="0">
                  <a:solidFill>
                    <a:srgbClr val="FFFFFF"/>
                  </a:solidFill>
                  <a:latin typeface="Neue Haas Grotesk Display Std 9" panose="020B0504020202020204" pitchFamily="34" charset="77"/>
                  <a:cs typeface="Arial"/>
                  <a:sym typeface="Arial"/>
                </a:rPr>
                <a:t>Transformation &amp; Delivery</a:t>
              </a:r>
              <a:endParaRPr lang="en-US" sz="2400" kern="0">
                <a:solidFill>
                  <a:srgbClr val="000000"/>
                </a:solidFill>
                <a:latin typeface="Neue Haas Grotesk Display Std 9" panose="020B0504020202020204" pitchFamily="34" charset="77"/>
                <a:cs typeface="Arial"/>
                <a:sym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580921-4818-49A7-9BF8-0E1329DD3173}"/>
                </a:ext>
              </a:extLst>
            </p:cNvPr>
            <p:cNvSpPr>
              <a:spLocks/>
            </p:cNvSpPr>
            <p:nvPr/>
          </p:nvSpPr>
          <p:spPr>
            <a:xfrm>
              <a:off x="6224452" y="2639045"/>
              <a:ext cx="2368296" cy="512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/>
                  </a:solidFill>
                  <a:latin typeface="+mj-lt"/>
                </a:rPr>
                <a:t>Data Enrichment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91B649-68B0-4336-A6AA-0A2A30CC987E}"/>
                </a:ext>
              </a:extLst>
            </p:cNvPr>
            <p:cNvSpPr>
              <a:spLocks/>
            </p:cNvSpPr>
            <p:nvPr/>
          </p:nvSpPr>
          <p:spPr>
            <a:xfrm>
              <a:off x="8843828" y="2639045"/>
              <a:ext cx="2368296" cy="512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/>
                  </a:solidFill>
                  <a:latin typeface="+mj-lt"/>
                </a:rPr>
                <a:t>Case &amp; Process Management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FB3FB0-1ED7-4C42-89EB-F5CB4830A0A8}"/>
                </a:ext>
              </a:extLst>
            </p:cNvPr>
            <p:cNvSpPr>
              <a:spLocks/>
            </p:cNvSpPr>
            <p:nvPr/>
          </p:nvSpPr>
          <p:spPr>
            <a:xfrm>
              <a:off x="985700" y="3285835"/>
              <a:ext cx="2368296" cy="512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/>
                  </a:solidFill>
                  <a:latin typeface="+mj-lt"/>
                </a:rPr>
                <a:t>Data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B28B3D-0B93-419D-8B9A-09B80C392903}"/>
                </a:ext>
              </a:extLst>
            </p:cNvPr>
            <p:cNvSpPr>
              <a:spLocks/>
            </p:cNvSpPr>
            <p:nvPr/>
          </p:nvSpPr>
          <p:spPr>
            <a:xfrm>
              <a:off x="3605076" y="3285835"/>
              <a:ext cx="2368296" cy="512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/>
                  </a:solidFill>
                  <a:latin typeface="+mj-lt"/>
                </a:rPr>
                <a:t>Security &amp; Audit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703FAA-EB35-4F24-AAF2-8CF51D5FCB5B}"/>
                </a:ext>
              </a:extLst>
            </p:cNvPr>
            <p:cNvSpPr>
              <a:spLocks/>
            </p:cNvSpPr>
            <p:nvPr/>
          </p:nvSpPr>
          <p:spPr>
            <a:xfrm>
              <a:off x="6224452" y="3285835"/>
              <a:ext cx="2368296" cy="512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/>
                  </a:solidFill>
                  <a:latin typeface="+mj-lt"/>
                </a:rPr>
                <a:t>Query &amp; Search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641364-5729-4CB0-91EB-F0D7F3A97F21}"/>
                </a:ext>
              </a:extLst>
            </p:cNvPr>
            <p:cNvSpPr>
              <a:spLocks/>
            </p:cNvSpPr>
            <p:nvPr/>
          </p:nvSpPr>
          <p:spPr>
            <a:xfrm>
              <a:off x="8843828" y="3285835"/>
              <a:ext cx="2368296" cy="512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/>
                  </a:solidFill>
                  <a:latin typeface="+mj-lt"/>
                </a:rPr>
                <a:t>Ingestion</a:t>
              </a:r>
            </a:p>
          </p:txBody>
        </p:sp>
        <p:sp>
          <p:nvSpPr>
            <p:cNvPr id="40" name="Google Shape;867;p97">
              <a:extLst>
                <a:ext uri="{FF2B5EF4-FFF2-40B4-BE49-F238E27FC236}">
                  <a16:creationId xmlns:a16="http://schemas.microsoft.com/office/drawing/2014/main" id="{2F51C463-ED3A-CB4E-8763-2C40702964C5}"/>
                </a:ext>
              </a:extLst>
            </p:cNvPr>
            <p:cNvSpPr/>
            <p:nvPr/>
          </p:nvSpPr>
          <p:spPr>
            <a:xfrm>
              <a:off x="985700" y="3905486"/>
              <a:ext cx="10226424" cy="438743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Display Std 9" panose="020B0504020202020204" pitchFamily="34" charset="77"/>
                  <a:cs typeface="Arial"/>
                  <a:sym typeface="Arial"/>
                </a:rPr>
                <a:t>Nuxeo Federation Services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Display Std 9" panose="020B0504020202020204" pitchFamily="34" charset="77"/>
                <a:cs typeface="Arial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969EF-68D0-C942-9DD8-E30BC9A38008}"/>
              </a:ext>
            </a:extLst>
          </p:cNvPr>
          <p:cNvGrpSpPr/>
          <p:nvPr/>
        </p:nvGrpSpPr>
        <p:grpSpPr>
          <a:xfrm>
            <a:off x="641270" y="757798"/>
            <a:ext cx="10913423" cy="1148112"/>
            <a:chOff x="641270" y="908273"/>
            <a:chExt cx="10913423" cy="114811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409B6F-90A7-4D2A-BA49-7570C0393BBA}"/>
                </a:ext>
              </a:extLst>
            </p:cNvPr>
            <p:cNvSpPr txBox="1"/>
            <p:nvPr/>
          </p:nvSpPr>
          <p:spPr>
            <a:xfrm>
              <a:off x="4553047" y="908273"/>
              <a:ext cx="308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3"/>
                  </a:solidFill>
                  <a:latin typeface="+mj-lt"/>
                  <a:ea typeface="Open Sans Semibold" panose="020B0706030804020204" pitchFamily="34" charset="0"/>
                  <a:cs typeface="Open Sans Semibold" panose="020B0706030804020204" pitchFamily="34" charset="0"/>
                  <a:sym typeface="Arial"/>
                </a:rPr>
                <a:t>BUSINESS APPLICATIONS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389AB9-3DDD-4355-B83C-00E96A11D2C1}"/>
                </a:ext>
              </a:extLst>
            </p:cNvPr>
            <p:cNvSpPr/>
            <p:nvPr/>
          </p:nvSpPr>
          <p:spPr>
            <a:xfrm>
              <a:off x="641270" y="1246307"/>
              <a:ext cx="10913423" cy="81007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sym typeface="Arial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6B557B-B4F4-4FE3-A3A7-0AF8C740D9C4}"/>
                </a:ext>
              </a:extLst>
            </p:cNvPr>
            <p:cNvSpPr/>
            <p:nvPr/>
          </p:nvSpPr>
          <p:spPr>
            <a:xfrm>
              <a:off x="788103" y="1393862"/>
              <a:ext cx="2194560" cy="514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+mj-lt"/>
                  <a:ea typeface="Open Sans Semibold" panose="020B0706030804020204" pitchFamily="34" charset="0"/>
                  <a:cs typeface="Open Sans Semibold" panose="020B0706030804020204" pitchFamily="34" charset="0"/>
                  <a:sym typeface="Arial"/>
                </a:rPr>
                <a:t>Digital Asset Management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5EFDD2-C6D5-463F-A926-88C6400ACC92}"/>
                </a:ext>
              </a:extLst>
            </p:cNvPr>
            <p:cNvSpPr/>
            <p:nvPr/>
          </p:nvSpPr>
          <p:spPr>
            <a:xfrm>
              <a:off x="3236029" y="1393862"/>
              <a:ext cx="2194560" cy="514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+mj-lt"/>
                  <a:ea typeface="Open Sans Semibold" panose="020B0706030804020204" pitchFamily="34" charset="0"/>
                  <a:cs typeface="Open Sans Semibold" panose="020B0706030804020204" pitchFamily="34" charset="0"/>
                  <a:sym typeface="Arial"/>
                </a:rPr>
                <a:t>Document Management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4EA4CE-548A-4287-8209-9B9FFDB51827}"/>
                </a:ext>
              </a:extLst>
            </p:cNvPr>
            <p:cNvSpPr/>
            <p:nvPr/>
          </p:nvSpPr>
          <p:spPr>
            <a:xfrm>
              <a:off x="5683955" y="1393862"/>
              <a:ext cx="2194560" cy="514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+mj-lt"/>
                  <a:ea typeface="Open Sans Semibold" panose="020B0706030804020204" pitchFamily="34" charset="0"/>
                  <a:cs typeface="Open Sans Semibold" panose="020B0706030804020204" pitchFamily="34" charset="0"/>
                  <a:sym typeface="Arial"/>
                </a:rPr>
                <a:t>Case Management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AE90B-6C44-45B8-BC5B-4DEDED9992A1}"/>
                </a:ext>
              </a:extLst>
            </p:cNvPr>
            <p:cNvSpPr/>
            <p:nvPr/>
          </p:nvSpPr>
          <p:spPr>
            <a:xfrm>
              <a:off x="8131881" y="1393862"/>
              <a:ext cx="2194560" cy="514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+mj-lt"/>
                  <a:ea typeface="Open Sans Semibold" panose="020B0706030804020204" pitchFamily="34" charset="0"/>
                  <a:cs typeface="Open Sans Semibold" panose="020B0706030804020204" pitchFamily="34" charset="0"/>
                  <a:sym typeface="Arial"/>
                </a:rPr>
                <a:t>Knowledge Management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B5956B-0445-BE46-AE11-3E959EAAE16F}"/>
                </a:ext>
              </a:extLst>
            </p:cNvPr>
            <p:cNvSpPr/>
            <p:nvPr/>
          </p:nvSpPr>
          <p:spPr>
            <a:xfrm>
              <a:off x="10579807" y="1393862"/>
              <a:ext cx="843914" cy="514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+mj-lt"/>
                  <a:ea typeface="Open Sans Semibold" panose="020B0706030804020204" pitchFamily="34" charset="0"/>
                  <a:cs typeface="Open Sans Semibold" panose="020B0706030804020204" pitchFamily="34" charset="0"/>
                  <a:sym typeface="Arial"/>
                </a:rPr>
                <a:t>• • •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21A5E-7F27-304E-A5EA-26CA5CBD7AB3}"/>
              </a:ext>
            </a:extLst>
          </p:cNvPr>
          <p:cNvGrpSpPr/>
          <p:nvPr/>
        </p:nvGrpSpPr>
        <p:grpSpPr>
          <a:xfrm>
            <a:off x="2775224" y="7291866"/>
            <a:ext cx="2034092" cy="361766"/>
            <a:chOff x="627332" y="6526488"/>
            <a:chExt cx="2034092" cy="36176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DA5C03-6CD9-544A-99E8-1753E9063575}"/>
                </a:ext>
              </a:extLst>
            </p:cNvPr>
            <p:cNvSpPr txBox="1"/>
            <p:nvPr/>
          </p:nvSpPr>
          <p:spPr>
            <a:xfrm>
              <a:off x="1142418" y="6526488"/>
              <a:ext cx="1519006" cy="36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1" dirty="0">
                  <a:solidFill>
                    <a:srgbClr val="414042"/>
                  </a:solidFill>
                  <a:latin typeface="+mj-lt"/>
                  <a:sym typeface="Arial"/>
                </a:rPr>
                <a:t>Nuxeo Cloud</a:t>
              </a:r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CFBD0110-C9A8-B342-BF4A-1D7AE2EAB03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7332" y="6563920"/>
              <a:ext cx="454319" cy="286903"/>
            </a:xfrm>
            <a:custGeom>
              <a:avLst/>
              <a:gdLst>
                <a:gd name="T0" fmla="*/ 54 w 282"/>
                <a:gd name="T1" fmla="*/ 177 h 177"/>
                <a:gd name="T2" fmla="*/ 14 w 282"/>
                <a:gd name="T3" fmla="*/ 162 h 177"/>
                <a:gd name="T4" fmla="*/ 0 w 282"/>
                <a:gd name="T5" fmla="*/ 126 h 177"/>
                <a:gd name="T6" fmla="*/ 19 w 282"/>
                <a:gd name="T7" fmla="*/ 87 h 177"/>
                <a:gd name="T8" fmla="*/ 54 w 282"/>
                <a:gd name="T9" fmla="*/ 76 h 177"/>
                <a:gd name="T10" fmla="*/ 141 w 282"/>
                <a:gd name="T11" fmla="*/ 0 h 177"/>
                <a:gd name="T12" fmla="*/ 219 w 282"/>
                <a:gd name="T13" fmla="*/ 47 h 177"/>
                <a:gd name="T14" fmla="*/ 262 w 282"/>
                <a:gd name="T15" fmla="*/ 65 h 177"/>
                <a:gd name="T16" fmla="*/ 282 w 282"/>
                <a:gd name="T17" fmla="*/ 112 h 177"/>
                <a:gd name="T18" fmla="*/ 224 w 282"/>
                <a:gd name="T19" fmla="*/ 177 h 177"/>
                <a:gd name="T20" fmla="*/ 223 w 282"/>
                <a:gd name="T21" fmla="*/ 177 h 177"/>
                <a:gd name="T22" fmla="*/ 54 w 282"/>
                <a:gd name="T23" fmla="*/ 177 h 177"/>
                <a:gd name="T24" fmla="*/ 54 w 282"/>
                <a:gd name="T25" fmla="*/ 177 h 177"/>
                <a:gd name="T26" fmla="*/ 51 w 282"/>
                <a:gd name="T27" fmla="*/ 89 h 177"/>
                <a:gd name="T28" fmla="*/ 27 w 282"/>
                <a:gd name="T29" fmla="*/ 98 h 177"/>
                <a:gd name="T30" fmla="*/ 14 w 282"/>
                <a:gd name="T31" fmla="*/ 126 h 177"/>
                <a:gd name="T32" fmla="*/ 23 w 282"/>
                <a:gd name="T33" fmla="*/ 152 h 177"/>
                <a:gd name="T34" fmla="*/ 54 w 282"/>
                <a:gd name="T35" fmla="*/ 164 h 177"/>
                <a:gd name="T36" fmla="*/ 223 w 282"/>
                <a:gd name="T37" fmla="*/ 164 h 177"/>
                <a:gd name="T38" fmla="*/ 269 w 282"/>
                <a:gd name="T39" fmla="*/ 112 h 177"/>
                <a:gd name="T40" fmla="*/ 253 w 282"/>
                <a:gd name="T41" fmla="*/ 74 h 177"/>
                <a:gd name="T42" fmla="*/ 215 w 282"/>
                <a:gd name="T43" fmla="*/ 60 h 177"/>
                <a:gd name="T44" fmla="*/ 209 w 282"/>
                <a:gd name="T45" fmla="*/ 56 h 177"/>
                <a:gd name="T46" fmla="*/ 141 w 282"/>
                <a:gd name="T47" fmla="*/ 13 h 177"/>
                <a:gd name="T48" fmla="*/ 66 w 282"/>
                <a:gd name="T49" fmla="*/ 84 h 177"/>
                <a:gd name="T50" fmla="*/ 64 w 282"/>
                <a:gd name="T51" fmla="*/ 89 h 177"/>
                <a:gd name="T52" fmla="*/ 59 w 282"/>
                <a:gd name="T53" fmla="*/ 90 h 177"/>
                <a:gd name="T54" fmla="*/ 51 w 282"/>
                <a:gd name="T55" fmla="*/ 8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2" h="177">
                  <a:moveTo>
                    <a:pt x="54" y="177"/>
                  </a:moveTo>
                  <a:cubicBezTo>
                    <a:pt x="51" y="177"/>
                    <a:pt x="29" y="176"/>
                    <a:pt x="14" y="162"/>
                  </a:cubicBezTo>
                  <a:cubicBezTo>
                    <a:pt x="5" y="153"/>
                    <a:pt x="0" y="141"/>
                    <a:pt x="0" y="126"/>
                  </a:cubicBezTo>
                  <a:cubicBezTo>
                    <a:pt x="0" y="111"/>
                    <a:pt x="7" y="97"/>
                    <a:pt x="19" y="87"/>
                  </a:cubicBezTo>
                  <a:cubicBezTo>
                    <a:pt x="29" y="79"/>
                    <a:pt x="41" y="75"/>
                    <a:pt x="54" y="76"/>
                  </a:cubicBezTo>
                  <a:cubicBezTo>
                    <a:pt x="60" y="33"/>
                    <a:pt x="97" y="0"/>
                    <a:pt x="141" y="0"/>
                  </a:cubicBezTo>
                  <a:cubicBezTo>
                    <a:pt x="174" y="0"/>
                    <a:pt x="204" y="18"/>
                    <a:pt x="219" y="47"/>
                  </a:cubicBezTo>
                  <a:cubicBezTo>
                    <a:pt x="235" y="47"/>
                    <a:pt x="251" y="54"/>
                    <a:pt x="262" y="65"/>
                  </a:cubicBezTo>
                  <a:cubicBezTo>
                    <a:pt x="275" y="77"/>
                    <a:pt x="282" y="94"/>
                    <a:pt x="282" y="112"/>
                  </a:cubicBezTo>
                  <a:cubicBezTo>
                    <a:pt x="282" y="157"/>
                    <a:pt x="244" y="174"/>
                    <a:pt x="224" y="177"/>
                  </a:cubicBezTo>
                  <a:cubicBezTo>
                    <a:pt x="224" y="177"/>
                    <a:pt x="223" y="177"/>
                    <a:pt x="223" y="177"/>
                  </a:cubicBez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54" y="177"/>
                    <a:pt x="54" y="177"/>
                  </a:cubicBezTo>
                  <a:close/>
                  <a:moveTo>
                    <a:pt x="51" y="89"/>
                  </a:moveTo>
                  <a:cubicBezTo>
                    <a:pt x="42" y="89"/>
                    <a:pt x="34" y="92"/>
                    <a:pt x="27" y="98"/>
                  </a:cubicBezTo>
                  <a:cubicBezTo>
                    <a:pt x="19" y="105"/>
                    <a:pt x="14" y="115"/>
                    <a:pt x="14" y="126"/>
                  </a:cubicBezTo>
                  <a:cubicBezTo>
                    <a:pt x="14" y="137"/>
                    <a:pt x="17" y="146"/>
                    <a:pt x="23" y="152"/>
                  </a:cubicBezTo>
                  <a:cubicBezTo>
                    <a:pt x="35" y="164"/>
                    <a:pt x="54" y="164"/>
                    <a:pt x="54" y="164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7" y="163"/>
                    <a:pt x="269" y="155"/>
                    <a:pt x="269" y="112"/>
                  </a:cubicBezTo>
                  <a:cubicBezTo>
                    <a:pt x="269" y="98"/>
                    <a:pt x="263" y="84"/>
                    <a:pt x="253" y="74"/>
                  </a:cubicBezTo>
                  <a:cubicBezTo>
                    <a:pt x="243" y="65"/>
                    <a:pt x="230" y="59"/>
                    <a:pt x="215" y="60"/>
                  </a:cubicBezTo>
                  <a:cubicBezTo>
                    <a:pt x="213" y="60"/>
                    <a:pt x="210" y="59"/>
                    <a:pt x="209" y="56"/>
                  </a:cubicBezTo>
                  <a:cubicBezTo>
                    <a:pt x="197" y="30"/>
                    <a:pt x="170" y="13"/>
                    <a:pt x="141" y="13"/>
                  </a:cubicBezTo>
                  <a:cubicBezTo>
                    <a:pt x="102" y="13"/>
                    <a:pt x="69" y="44"/>
                    <a:pt x="66" y="84"/>
                  </a:cubicBezTo>
                  <a:cubicBezTo>
                    <a:pt x="66" y="86"/>
                    <a:pt x="65" y="88"/>
                    <a:pt x="64" y="89"/>
                  </a:cubicBezTo>
                  <a:cubicBezTo>
                    <a:pt x="62" y="90"/>
                    <a:pt x="60" y="90"/>
                    <a:pt x="59" y="90"/>
                  </a:cubicBezTo>
                  <a:cubicBezTo>
                    <a:pt x="56" y="89"/>
                    <a:pt x="53" y="89"/>
                    <a:pt x="51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14042"/>
                </a:solidFill>
                <a:sym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930244-FB5A-6040-B555-D60BBC17DDB2}"/>
              </a:ext>
            </a:extLst>
          </p:cNvPr>
          <p:cNvGrpSpPr/>
          <p:nvPr/>
        </p:nvGrpSpPr>
        <p:grpSpPr>
          <a:xfrm>
            <a:off x="6575189" y="7254434"/>
            <a:ext cx="2606652" cy="361766"/>
            <a:chOff x="3371453" y="6672434"/>
            <a:chExt cx="2606652" cy="3617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4F7A6D-0047-184E-97A1-686C4F9AD401}"/>
                </a:ext>
              </a:extLst>
            </p:cNvPr>
            <p:cNvSpPr txBox="1"/>
            <p:nvPr/>
          </p:nvSpPr>
          <p:spPr>
            <a:xfrm>
              <a:off x="3862847" y="6672434"/>
              <a:ext cx="1652568" cy="36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1" dirty="0">
                  <a:solidFill>
                    <a:srgbClr val="414042"/>
                  </a:solidFill>
                  <a:latin typeface="+mj-lt"/>
                  <a:sym typeface="Arial"/>
                </a:rPr>
                <a:t>Self-Managed</a:t>
              </a: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7256F586-B2C3-0244-9968-C288966496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371453" y="6709866"/>
              <a:ext cx="454319" cy="286903"/>
            </a:xfrm>
            <a:custGeom>
              <a:avLst/>
              <a:gdLst>
                <a:gd name="T0" fmla="*/ 54 w 282"/>
                <a:gd name="T1" fmla="*/ 177 h 177"/>
                <a:gd name="T2" fmla="*/ 14 w 282"/>
                <a:gd name="T3" fmla="*/ 162 h 177"/>
                <a:gd name="T4" fmla="*/ 0 w 282"/>
                <a:gd name="T5" fmla="*/ 126 h 177"/>
                <a:gd name="T6" fmla="*/ 19 w 282"/>
                <a:gd name="T7" fmla="*/ 87 h 177"/>
                <a:gd name="T8" fmla="*/ 54 w 282"/>
                <a:gd name="T9" fmla="*/ 76 h 177"/>
                <a:gd name="T10" fmla="*/ 141 w 282"/>
                <a:gd name="T11" fmla="*/ 0 h 177"/>
                <a:gd name="T12" fmla="*/ 219 w 282"/>
                <a:gd name="T13" fmla="*/ 47 h 177"/>
                <a:gd name="T14" fmla="*/ 262 w 282"/>
                <a:gd name="T15" fmla="*/ 65 h 177"/>
                <a:gd name="T16" fmla="*/ 282 w 282"/>
                <a:gd name="T17" fmla="*/ 112 h 177"/>
                <a:gd name="T18" fmla="*/ 224 w 282"/>
                <a:gd name="T19" fmla="*/ 177 h 177"/>
                <a:gd name="T20" fmla="*/ 223 w 282"/>
                <a:gd name="T21" fmla="*/ 177 h 177"/>
                <a:gd name="T22" fmla="*/ 54 w 282"/>
                <a:gd name="T23" fmla="*/ 177 h 177"/>
                <a:gd name="T24" fmla="*/ 54 w 282"/>
                <a:gd name="T25" fmla="*/ 177 h 177"/>
                <a:gd name="T26" fmla="*/ 51 w 282"/>
                <a:gd name="T27" fmla="*/ 89 h 177"/>
                <a:gd name="T28" fmla="*/ 27 w 282"/>
                <a:gd name="T29" fmla="*/ 98 h 177"/>
                <a:gd name="T30" fmla="*/ 14 w 282"/>
                <a:gd name="T31" fmla="*/ 126 h 177"/>
                <a:gd name="T32" fmla="*/ 23 w 282"/>
                <a:gd name="T33" fmla="*/ 152 h 177"/>
                <a:gd name="T34" fmla="*/ 54 w 282"/>
                <a:gd name="T35" fmla="*/ 164 h 177"/>
                <a:gd name="T36" fmla="*/ 223 w 282"/>
                <a:gd name="T37" fmla="*/ 164 h 177"/>
                <a:gd name="T38" fmla="*/ 269 w 282"/>
                <a:gd name="T39" fmla="*/ 112 h 177"/>
                <a:gd name="T40" fmla="*/ 253 w 282"/>
                <a:gd name="T41" fmla="*/ 74 h 177"/>
                <a:gd name="T42" fmla="*/ 215 w 282"/>
                <a:gd name="T43" fmla="*/ 60 h 177"/>
                <a:gd name="T44" fmla="*/ 209 w 282"/>
                <a:gd name="T45" fmla="*/ 56 h 177"/>
                <a:gd name="T46" fmla="*/ 141 w 282"/>
                <a:gd name="T47" fmla="*/ 13 h 177"/>
                <a:gd name="T48" fmla="*/ 66 w 282"/>
                <a:gd name="T49" fmla="*/ 84 h 177"/>
                <a:gd name="T50" fmla="*/ 64 w 282"/>
                <a:gd name="T51" fmla="*/ 89 h 177"/>
                <a:gd name="T52" fmla="*/ 59 w 282"/>
                <a:gd name="T53" fmla="*/ 90 h 177"/>
                <a:gd name="T54" fmla="*/ 51 w 282"/>
                <a:gd name="T55" fmla="*/ 8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2" h="177">
                  <a:moveTo>
                    <a:pt x="54" y="177"/>
                  </a:moveTo>
                  <a:cubicBezTo>
                    <a:pt x="51" y="177"/>
                    <a:pt x="29" y="176"/>
                    <a:pt x="14" y="162"/>
                  </a:cubicBezTo>
                  <a:cubicBezTo>
                    <a:pt x="5" y="153"/>
                    <a:pt x="0" y="141"/>
                    <a:pt x="0" y="126"/>
                  </a:cubicBezTo>
                  <a:cubicBezTo>
                    <a:pt x="0" y="111"/>
                    <a:pt x="7" y="97"/>
                    <a:pt x="19" y="87"/>
                  </a:cubicBezTo>
                  <a:cubicBezTo>
                    <a:pt x="29" y="79"/>
                    <a:pt x="41" y="75"/>
                    <a:pt x="54" y="76"/>
                  </a:cubicBezTo>
                  <a:cubicBezTo>
                    <a:pt x="60" y="33"/>
                    <a:pt x="97" y="0"/>
                    <a:pt x="141" y="0"/>
                  </a:cubicBezTo>
                  <a:cubicBezTo>
                    <a:pt x="174" y="0"/>
                    <a:pt x="204" y="18"/>
                    <a:pt x="219" y="47"/>
                  </a:cubicBezTo>
                  <a:cubicBezTo>
                    <a:pt x="235" y="47"/>
                    <a:pt x="251" y="54"/>
                    <a:pt x="262" y="65"/>
                  </a:cubicBezTo>
                  <a:cubicBezTo>
                    <a:pt x="275" y="77"/>
                    <a:pt x="282" y="94"/>
                    <a:pt x="282" y="112"/>
                  </a:cubicBezTo>
                  <a:cubicBezTo>
                    <a:pt x="282" y="157"/>
                    <a:pt x="244" y="174"/>
                    <a:pt x="224" y="177"/>
                  </a:cubicBezTo>
                  <a:cubicBezTo>
                    <a:pt x="224" y="177"/>
                    <a:pt x="223" y="177"/>
                    <a:pt x="223" y="177"/>
                  </a:cubicBez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54" y="177"/>
                    <a:pt x="54" y="177"/>
                  </a:cubicBezTo>
                  <a:close/>
                  <a:moveTo>
                    <a:pt x="51" y="89"/>
                  </a:moveTo>
                  <a:cubicBezTo>
                    <a:pt x="42" y="89"/>
                    <a:pt x="34" y="92"/>
                    <a:pt x="27" y="98"/>
                  </a:cubicBezTo>
                  <a:cubicBezTo>
                    <a:pt x="19" y="105"/>
                    <a:pt x="14" y="115"/>
                    <a:pt x="14" y="126"/>
                  </a:cubicBezTo>
                  <a:cubicBezTo>
                    <a:pt x="14" y="137"/>
                    <a:pt x="17" y="146"/>
                    <a:pt x="23" y="152"/>
                  </a:cubicBezTo>
                  <a:cubicBezTo>
                    <a:pt x="35" y="164"/>
                    <a:pt x="54" y="164"/>
                    <a:pt x="54" y="164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7" y="163"/>
                    <a:pt x="269" y="155"/>
                    <a:pt x="269" y="112"/>
                  </a:cubicBezTo>
                  <a:cubicBezTo>
                    <a:pt x="269" y="98"/>
                    <a:pt x="263" y="84"/>
                    <a:pt x="253" y="74"/>
                  </a:cubicBezTo>
                  <a:cubicBezTo>
                    <a:pt x="243" y="65"/>
                    <a:pt x="230" y="59"/>
                    <a:pt x="215" y="60"/>
                  </a:cubicBezTo>
                  <a:cubicBezTo>
                    <a:pt x="213" y="60"/>
                    <a:pt x="210" y="59"/>
                    <a:pt x="209" y="56"/>
                  </a:cubicBezTo>
                  <a:cubicBezTo>
                    <a:pt x="197" y="30"/>
                    <a:pt x="170" y="13"/>
                    <a:pt x="141" y="13"/>
                  </a:cubicBezTo>
                  <a:cubicBezTo>
                    <a:pt x="102" y="13"/>
                    <a:pt x="69" y="44"/>
                    <a:pt x="66" y="84"/>
                  </a:cubicBezTo>
                  <a:cubicBezTo>
                    <a:pt x="66" y="86"/>
                    <a:pt x="65" y="88"/>
                    <a:pt x="64" y="89"/>
                  </a:cubicBezTo>
                  <a:cubicBezTo>
                    <a:pt x="62" y="90"/>
                    <a:pt x="60" y="90"/>
                    <a:pt x="59" y="90"/>
                  </a:cubicBezTo>
                  <a:cubicBezTo>
                    <a:pt x="56" y="89"/>
                    <a:pt x="53" y="89"/>
                    <a:pt x="51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14042"/>
                </a:solidFill>
                <a:sym typeface="Arial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D7D2D0-0672-CB4C-912A-6A4AC91003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52490" y="6676608"/>
              <a:ext cx="425615" cy="353419"/>
            </a:xfrm>
            <a:custGeom>
              <a:avLst/>
              <a:gdLst>
                <a:gd name="T0" fmla="*/ 4 w 259"/>
                <a:gd name="T1" fmla="*/ 97 h 215"/>
                <a:gd name="T2" fmla="*/ 127 w 259"/>
                <a:gd name="T3" fmla="*/ 150 h 215"/>
                <a:gd name="T4" fmla="*/ 130 w 259"/>
                <a:gd name="T5" fmla="*/ 151 h 215"/>
                <a:gd name="T6" fmla="*/ 132 w 259"/>
                <a:gd name="T7" fmla="*/ 150 h 215"/>
                <a:gd name="T8" fmla="*/ 255 w 259"/>
                <a:gd name="T9" fmla="*/ 97 h 215"/>
                <a:gd name="T10" fmla="*/ 258 w 259"/>
                <a:gd name="T11" fmla="*/ 89 h 215"/>
                <a:gd name="T12" fmla="*/ 251 w 259"/>
                <a:gd name="T13" fmla="*/ 87 h 215"/>
                <a:gd name="T14" fmla="*/ 130 w 259"/>
                <a:gd name="T15" fmla="*/ 139 h 215"/>
                <a:gd name="T16" fmla="*/ 9 w 259"/>
                <a:gd name="T17" fmla="*/ 87 h 215"/>
                <a:gd name="T18" fmla="*/ 1 w 259"/>
                <a:gd name="T19" fmla="*/ 89 h 215"/>
                <a:gd name="T20" fmla="*/ 4 w 259"/>
                <a:gd name="T21" fmla="*/ 97 h 215"/>
                <a:gd name="T22" fmla="*/ 251 w 259"/>
                <a:gd name="T23" fmla="*/ 119 h 215"/>
                <a:gd name="T24" fmla="*/ 130 w 259"/>
                <a:gd name="T25" fmla="*/ 171 h 215"/>
                <a:gd name="T26" fmla="*/ 9 w 259"/>
                <a:gd name="T27" fmla="*/ 119 h 215"/>
                <a:gd name="T28" fmla="*/ 1 w 259"/>
                <a:gd name="T29" fmla="*/ 122 h 215"/>
                <a:gd name="T30" fmla="*/ 4 w 259"/>
                <a:gd name="T31" fmla="*/ 129 h 215"/>
                <a:gd name="T32" fmla="*/ 127 w 259"/>
                <a:gd name="T33" fmla="*/ 182 h 215"/>
                <a:gd name="T34" fmla="*/ 130 w 259"/>
                <a:gd name="T35" fmla="*/ 183 h 215"/>
                <a:gd name="T36" fmla="*/ 132 w 259"/>
                <a:gd name="T37" fmla="*/ 182 h 215"/>
                <a:gd name="T38" fmla="*/ 255 w 259"/>
                <a:gd name="T39" fmla="*/ 129 h 215"/>
                <a:gd name="T40" fmla="*/ 258 w 259"/>
                <a:gd name="T41" fmla="*/ 122 h 215"/>
                <a:gd name="T42" fmla="*/ 251 w 259"/>
                <a:gd name="T43" fmla="*/ 119 h 215"/>
                <a:gd name="T44" fmla="*/ 251 w 259"/>
                <a:gd name="T45" fmla="*/ 151 h 215"/>
                <a:gd name="T46" fmla="*/ 130 w 259"/>
                <a:gd name="T47" fmla="*/ 204 h 215"/>
                <a:gd name="T48" fmla="*/ 9 w 259"/>
                <a:gd name="T49" fmla="*/ 151 h 215"/>
                <a:gd name="T50" fmla="*/ 1 w 259"/>
                <a:gd name="T51" fmla="*/ 154 h 215"/>
                <a:gd name="T52" fmla="*/ 4 w 259"/>
                <a:gd name="T53" fmla="*/ 161 h 215"/>
                <a:gd name="T54" fmla="*/ 127 w 259"/>
                <a:gd name="T55" fmla="*/ 215 h 215"/>
                <a:gd name="T56" fmla="*/ 130 w 259"/>
                <a:gd name="T57" fmla="*/ 215 h 215"/>
                <a:gd name="T58" fmla="*/ 132 w 259"/>
                <a:gd name="T59" fmla="*/ 215 h 215"/>
                <a:gd name="T60" fmla="*/ 255 w 259"/>
                <a:gd name="T61" fmla="*/ 161 h 215"/>
                <a:gd name="T62" fmla="*/ 258 w 259"/>
                <a:gd name="T63" fmla="*/ 154 h 215"/>
                <a:gd name="T64" fmla="*/ 251 w 259"/>
                <a:gd name="T65" fmla="*/ 151 h 215"/>
                <a:gd name="T66" fmla="*/ 4 w 259"/>
                <a:gd name="T67" fmla="*/ 65 h 215"/>
                <a:gd name="T68" fmla="*/ 127 w 259"/>
                <a:gd name="T69" fmla="*/ 118 h 215"/>
                <a:gd name="T70" fmla="*/ 130 w 259"/>
                <a:gd name="T71" fmla="*/ 119 h 215"/>
                <a:gd name="T72" fmla="*/ 132 w 259"/>
                <a:gd name="T73" fmla="*/ 118 h 215"/>
                <a:gd name="T74" fmla="*/ 255 w 259"/>
                <a:gd name="T75" fmla="*/ 65 h 215"/>
                <a:gd name="T76" fmla="*/ 258 w 259"/>
                <a:gd name="T77" fmla="*/ 59 h 215"/>
                <a:gd name="T78" fmla="*/ 255 w 259"/>
                <a:gd name="T79" fmla="*/ 54 h 215"/>
                <a:gd name="T80" fmla="*/ 132 w 259"/>
                <a:gd name="T81" fmla="*/ 1 h 215"/>
                <a:gd name="T82" fmla="*/ 127 w 259"/>
                <a:gd name="T83" fmla="*/ 1 h 215"/>
                <a:gd name="T84" fmla="*/ 4 w 259"/>
                <a:gd name="T85" fmla="*/ 54 h 215"/>
                <a:gd name="T86" fmla="*/ 1 w 259"/>
                <a:gd name="T87" fmla="*/ 59 h 215"/>
                <a:gd name="T88" fmla="*/ 4 w 259"/>
                <a:gd name="T89" fmla="*/ 65 h 215"/>
                <a:gd name="T90" fmla="*/ 130 w 259"/>
                <a:gd name="T91" fmla="*/ 12 h 215"/>
                <a:gd name="T92" fmla="*/ 239 w 259"/>
                <a:gd name="T93" fmla="*/ 59 h 215"/>
                <a:gd name="T94" fmla="*/ 130 w 259"/>
                <a:gd name="T95" fmla="*/ 107 h 215"/>
                <a:gd name="T96" fmla="*/ 20 w 259"/>
                <a:gd name="T97" fmla="*/ 59 h 215"/>
                <a:gd name="T98" fmla="*/ 130 w 259"/>
                <a:gd name="T99" fmla="*/ 1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" h="215">
                  <a:moveTo>
                    <a:pt x="4" y="97"/>
                  </a:moveTo>
                  <a:cubicBezTo>
                    <a:pt x="127" y="150"/>
                    <a:pt x="127" y="150"/>
                    <a:pt x="127" y="150"/>
                  </a:cubicBezTo>
                  <a:cubicBezTo>
                    <a:pt x="128" y="151"/>
                    <a:pt x="129" y="151"/>
                    <a:pt x="130" y="151"/>
                  </a:cubicBezTo>
                  <a:cubicBezTo>
                    <a:pt x="130" y="151"/>
                    <a:pt x="131" y="151"/>
                    <a:pt x="132" y="150"/>
                  </a:cubicBezTo>
                  <a:cubicBezTo>
                    <a:pt x="255" y="97"/>
                    <a:pt x="255" y="97"/>
                    <a:pt x="255" y="97"/>
                  </a:cubicBezTo>
                  <a:cubicBezTo>
                    <a:pt x="258" y="95"/>
                    <a:pt x="259" y="92"/>
                    <a:pt x="258" y="89"/>
                  </a:cubicBezTo>
                  <a:cubicBezTo>
                    <a:pt x="257" y="87"/>
                    <a:pt x="254" y="85"/>
                    <a:pt x="251" y="87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6" y="85"/>
                    <a:pt x="3" y="87"/>
                    <a:pt x="1" y="89"/>
                  </a:cubicBezTo>
                  <a:cubicBezTo>
                    <a:pt x="0" y="92"/>
                    <a:pt x="1" y="95"/>
                    <a:pt x="4" y="97"/>
                  </a:cubicBezTo>
                  <a:close/>
                  <a:moveTo>
                    <a:pt x="251" y="119"/>
                  </a:moveTo>
                  <a:cubicBezTo>
                    <a:pt x="130" y="171"/>
                    <a:pt x="130" y="171"/>
                    <a:pt x="130" y="171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6" y="118"/>
                    <a:pt x="3" y="119"/>
                    <a:pt x="1" y="122"/>
                  </a:cubicBezTo>
                  <a:cubicBezTo>
                    <a:pt x="0" y="124"/>
                    <a:pt x="1" y="128"/>
                    <a:pt x="4" y="129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8" y="183"/>
                    <a:pt x="129" y="183"/>
                    <a:pt x="130" y="183"/>
                  </a:cubicBezTo>
                  <a:cubicBezTo>
                    <a:pt x="130" y="183"/>
                    <a:pt x="131" y="183"/>
                    <a:pt x="132" y="182"/>
                  </a:cubicBezTo>
                  <a:cubicBezTo>
                    <a:pt x="255" y="129"/>
                    <a:pt x="255" y="129"/>
                    <a:pt x="255" y="129"/>
                  </a:cubicBezTo>
                  <a:cubicBezTo>
                    <a:pt x="258" y="128"/>
                    <a:pt x="259" y="124"/>
                    <a:pt x="258" y="122"/>
                  </a:cubicBezTo>
                  <a:cubicBezTo>
                    <a:pt x="257" y="119"/>
                    <a:pt x="254" y="118"/>
                    <a:pt x="251" y="119"/>
                  </a:cubicBezTo>
                  <a:close/>
                  <a:moveTo>
                    <a:pt x="251" y="151"/>
                  </a:moveTo>
                  <a:cubicBezTo>
                    <a:pt x="130" y="204"/>
                    <a:pt x="130" y="204"/>
                    <a:pt x="130" y="204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6" y="150"/>
                    <a:pt x="3" y="151"/>
                    <a:pt x="1" y="154"/>
                  </a:cubicBezTo>
                  <a:cubicBezTo>
                    <a:pt x="0" y="157"/>
                    <a:pt x="1" y="160"/>
                    <a:pt x="4" y="161"/>
                  </a:cubicBezTo>
                  <a:cubicBezTo>
                    <a:pt x="127" y="215"/>
                    <a:pt x="127" y="215"/>
                    <a:pt x="127" y="215"/>
                  </a:cubicBezTo>
                  <a:cubicBezTo>
                    <a:pt x="128" y="215"/>
                    <a:pt x="129" y="215"/>
                    <a:pt x="130" y="215"/>
                  </a:cubicBezTo>
                  <a:cubicBezTo>
                    <a:pt x="130" y="215"/>
                    <a:pt x="131" y="215"/>
                    <a:pt x="132" y="215"/>
                  </a:cubicBezTo>
                  <a:cubicBezTo>
                    <a:pt x="255" y="161"/>
                    <a:pt x="255" y="161"/>
                    <a:pt x="255" y="161"/>
                  </a:cubicBezTo>
                  <a:cubicBezTo>
                    <a:pt x="258" y="160"/>
                    <a:pt x="259" y="157"/>
                    <a:pt x="258" y="154"/>
                  </a:cubicBezTo>
                  <a:cubicBezTo>
                    <a:pt x="257" y="151"/>
                    <a:pt x="254" y="150"/>
                    <a:pt x="251" y="151"/>
                  </a:cubicBezTo>
                  <a:close/>
                  <a:moveTo>
                    <a:pt x="4" y="65"/>
                  </a:moveTo>
                  <a:cubicBezTo>
                    <a:pt x="127" y="118"/>
                    <a:pt x="127" y="118"/>
                    <a:pt x="127" y="118"/>
                  </a:cubicBezTo>
                  <a:cubicBezTo>
                    <a:pt x="128" y="118"/>
                    <a:pt x="129" y="119"/>
                    <a:pt x="130" y="119"/>
                  </a:cubicBezTo>
                  <a:cubicBezTo>
                    <a:pt x="130" y="119"/>
                    <a:pt x="131" y="118"/>
                    <a:pt x="132" y="118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7" y="64"/>
                    <a:pt x="258" y="62"/>
                    <a:pt x="258" y="59"/>
                  </a:cubicBezTo>
                  <a:cubicBezTo>
                    <a:pt x="258" y="57"/>
                    <a:pt x="257" y="55"/>
                    <a:pt x="255" y="54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0" y="0"/>
                    <a:pt x="129" y="0"/>
                    <a:pt x="127" y="1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5"/>
                    <a:pt x="1" y="57"/>
                    <a:pt x="1" y="59"/>
                  </a:cubicBezTo>
                  <a:cubicBezTo>
                    <a:pt x="1" y="62"/>
                    <a:pt x="2" y="64"/>
                    <a:pt x="4" y="65"/>
                  </a:cubicBezTo>
                  <a:close/>
                  <a:moveTo>
                    <a:pt x="130" y="12"/>
                  </a:moveTo>
                  <a:cubicBezTo>
                    <a:pt x="239" y="59"/>
                    <a:pt x="239" y="59"/>
                    <a:pt x="239" y="59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20" y="59"/>
                    <a:pt x="20" y="59"/>
                    <a:pt x="20" y="59"/>
                  </a:cubicBezTo>
                  <a:lnTo>
                    <a:pt x="130" y="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1404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Nuxeo 2">
      <a:dk1>
        <a:srgbClr val="7F8283"/>
      </a:dk1>
      <a:lt1>
        <a:srgbClr val="FFFFFF"/>
      </a:lt1>
      <a:dk2>
        <a:srgbClr val="BCBFBF"/>
      </a:dk2>
      <a:lt2>
        <a:srgbClr val="E7E6E6"/>
      </a:lt2>
      <a:accent1>
        <a:srgbClr val="0066FF"/>
      </a:accent1>
      <a:accent2>
        <a:srgbClr val="1F28BF"/>
      </a:accent2>
      <a:accent3>
        <a:srgbClr val="00ADED"/>
      </a:accent3>
      <a:accent4>
        <a:srgbClr val="73D2CF"/>
      </a:accent4>
      <a:accent5>
        <a:srgbClr val="8300FF"/>
      </a:accent5>
      <a:accent6>
        <a:srgbClr val="FF0044"/>
      </a:accent6>
      <a:hlink>
        <a:srgbClr val="FF9E00"/>
      </a:hlink>
      <a:folHlink>
        <a:srgbClr val="0066FF"/>
      </a:folHlink>
    </a:clrScheme>
    <a:fontScheme name="Nuxeo_1">
      <a:majorFont>
        <a:latin typeface="NeueHaasGroteskDisp Std Blk"/>
        <a:ea typeface=""/>
        <a:cs typeface=""/>
      </a:majorFont>
      <a:minorFont>
        <a:latin typeface="NeueHaasGroteskDisp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9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D6EA9CAB-B506-B140-8217-53C86C66E30E}" vid="{FC0DDF68-F581-1340-97C2-20F3BD8E4770}"/>
    </a:ext>
  </a:extLst>
</a:theme>
</file>

<file path=ppt/theme/theme2.xml><?xml version="1.0" encoding="utf-8"?>
<a:theme xmlns:a="http://schemas.openxmlformats.org/drawingml/2006/main" name="Unit Test Seco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nuxeo_powerpoint-template_20171006</Template>
  <TotalTime>14140</TotalTime>
  <Words>353</Words>
  <Application>Microsoft Macintosh PowerPoint</Application>
  <PresentationFormat>Widescreen</PresentationFormat>
  <Paragraphs>124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Neue Haas Grotesk Display Std 9</vt:lpstr>
      <vt:lpstr>NeueHaasGroteskDisp Std</vt:lpstr>
      <vt:lpstr>NeueHaasGroteskDisp Std Blk</vt:lpstr>
      <vt:lpstr>Noto Sans Symbols</vt:lpstr>
      <vt:lpstr>Wingdings</vt:lpstr>
      <vt:lpstr>Office Theme</vt:lpstr>
      <vt:lpstr>Unit Test Second Theme</vt:lpstr>
      <vt:lpstr> </vt:lpstr>
      <vt:lpstr> </vt:lpstr>
      <vt:lpstr>Where We Are. </vt:lpstr>
      <vt:lpstr>PowerPoint Presentation</vt:lpstr>
      <vt:lpstr>PowerPoint Presentation</vt:lpstr>
    </vt:vector>
  </TitlesOfParts>
  <Manager/>
  <Company>Nuxeo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Nuxeo Overview</dc:title>
  <dc:creator>Nuxeo Unit Testing</dc:creator>
  <cp:keywords>nuxeo,api,cloud,low-code,overview,architecture,performance</cp:keywords>
  <cp:lastModifiedBy>Thibaud Arguillere</cp:lastModifiedBy>
  <cp:revision>461</cp:revision>
  <cp:lastPrinted>2017-09-22T19:50:07Z</cp:lastPrinted>
  <dcterms:created xsi:type="dcterms:W3CDTF">2017-10-06T18:06:38Z</dcterms:created>
  <dcterms:modified xsi:type="dcterms:W3CDTF">2020-02-16T19:20:38Z</dcterms:modified>
</cp:coreProperties>
</file>