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kaitzgarro.com/html5/capitulo-2.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bout.fb.com/ltam/wp-content/uploads/sites/14/2020/05/Profile-Eric-Jones_es_LA.png?w=102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tiagombp/learning-web-dev/blob/master/css-44min/CSS%20in%2044%20minutes%20by%20Jeremy%20Thomas.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lokeshchinni123/django-request-and-response-lifecycle-fae8f6467e3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https://github.com/nuxion/html_clase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7ae111f8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7ae111f8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7ae111f8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7ae111f8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7ae111f8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7ae111f8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7ae111f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7ae111f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7ae111f8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7ae111f8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Fuente: </a:t>
            </a:r>
            <a:r>
              <a:rPr lang="en" u="sng">
                <a:solidFill>
                  <a:schemeClr val="hlink"/>
                </a:solidFill>
                <a:hlinkClick r:id="rId2"/>
              </a:rPr>
              <a:t>https://www.arkaitzgarro.com/html5/capitulo-2.html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7ae111f8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7ae111f8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a:t>
            </a:r>
            <a:endParaRPr/>
          </a:p>
          <a:p>
            <a:pPr indent="0" lvl="0" marL="0" rtl="0" algn="l">
              <a:spcBef>
                <a:spcPts val="0"/>
              </a:spcBef>
              <a:spcAft>
                <a:spcPts val="0"/>
              </a:spcAft>
              <a:buNone/>
            </a:pPr>
            <a:r>
              <a:rPr lang="en" u="sng">
                <a:solidFill>
                  <a:schemeClr val="hlink"/>
                </a:solidFill>
                <a:hlinkClick r:id="rId2"/>
              </a:rPr>
              <a:t>https://about.fb.com/ltam/wp-content/uploads/sites/14/2020/05/Profile-Eric-Jones_es_LA.png?w=1024</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7ae111f8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7ae111f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t>
            </a:r>
            <a:endParaRPr/>
          </a:p>
          <a:p>
            <a:pPr indent="0" lvl="0" marL="0" rtl="0" algn="l">
              <a:spcBef>
                <a:spcPts val="0"/>
              </a:spcBef>
              <a:spcAft>
                <a:spcPts val="0"/>
              </a:spcAft>
              <a:buNone/>
            </a:pPr>
            <a:r>
              <a:rPr lang="en" u="sng">
                <a:solidFill>
                  <a:schemeClr val="hlink"/>
                </a:solidFill>
                <a:hlinkClick r:id="rId2"/>
              </a:rPr>
              <a:t>https://github.com/tiagombp/learning-web-dev/blob/master/css-44min/CSS%20in%2044%20minutes%20by%20Jeremy%20Thomas.pdf</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ae111f8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ae111f8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a:t>
            </a:r>
            <a:r>
              <a:rPr lang="en" u="sng">
                <a:solidFill>
                  <a:schemeClr val="hlink"/>
                </a:solidFill>
                <a:hlinkClick r:id="rId2"/>
              </a:rPr>
              <a:t>https://medium.com/@lokeshchinni123/django-request-and-response-lifecycle-fae8f6467e3d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7ae111f8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7ae111f8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7ae111f8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7ae111f8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&lt;input class="input" type="text" placeholder="Text input"&gt;</a:t>
            </a:r>
            <a:endParaRPr/>
          </a:p>
          <a:p>
            <a:pPr indent="0" lvl="0" marL="0" rtl="0" algn="l">
              <a:spcBef>
                <a:spcPts val="0"/>
              </a:spcBef>
              <a:spcAft>
                <a:spcPts val="0"/>
              </a:spcAft>
              <a:buNone/>
            </a:pPr>
            <a:r>
              <a:rPr lang="en"/>
              <a:t>&lt;input class="input" type="email"</a:t>
            </a:r>
            <a:endParaRPr/>
          </a:p>
          <a:p>
            <a:pPr indent="0" lvl="0" marL="0" rtl="0" algn="l">
              <a:spcBef>
                <a:spcPts val="0"/>
              </a:spcBef>
              <a:spcAft>
                <a:spcPts val="0"/>
              </a:spcAft>
              <a:buNone/>
            </a:pPr>
            <a:r>
              <a:rPr lang="en"/>
              <a:t>&lt;input class="input" type="password"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jgthms.com/web-design-in-4-minutes/" TargetMode="External"/><Relationship Id="rId4" Type="http://schemas.openxmlformats.org/officeDocument/2006/relationships/hyperlink" Target="https://github.com/tiagombp/learning-web-dev/blob/master/css-44min/CSS%20in%2044%20minutes%20by%20Jeremy%20Thomas.pdf" TargetMode="External"/><Relationship Id="rId5" Type="http://schemas.openxmlformats.org/officeDocument/2006/relationships/hyperlink" Target="https://bulma.io/" TargetMode="External"/><Relationship Id="rId6" Type="http://schemas.openxmlformats.org/officeDocument/2006/relationships/hyperlink" Target="https://medium.com/@lokeshchinni123/django-request-and-response-lifecycle-fae8f6467e3d" TargetMode="External"/><Relationship Id="rId7" Type="http://schemas.openxmlformats.org/officeDocument/2006/relationships/hyperlink" Target="https://www.arkaitzgarro.com/html5/capitulo-2.html" TargetMode="External"/><Relationship Id="rId8" Type="http://schemas.openxmlformats.org/officeDocument/2006/relationships/hyperlink" Target="https://github.com/nuxion/html_cl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s.wikipedia.org/wiki/ISO_8601" TargetMode="External"/><Relationship Id="rId4" Type="http://schemas.openxmlformats.org/officeDocument/2006/relationships/hyperlink" Target="http://es.wikipedia.org/wiki/ISO_86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jgthms.com/web-design-in-4-minutes/"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s.wikipedia.org/wiki/URL" TargetMode="External"/><Relationship Id="rId4" Type="http://schemas.openxmlformats.org/officeDocument/2006/relationships/hyperlink" Target="https://es.wikipedia.org/wiki/HTTP" TargetMode="External"/><Relationship Id="rId5" Type="http://schemas.openxmlformats.org/officeDocument/2006/relationships/hyperlink" Target="https://es.wikipedia.org/wiki/HTML" TargetMode="External"/><Relationship Id="rId6" Type="http://schemas.openxmlformats.org/officeDocument/2006/relationships/hyperlink" Target="https://es.wikipedia.org/wiki/HTML" TargetMode="External"/><Relationship Id="rId7" Type="http://schemas.openxmlformats.org/officeDocument/2006/relationships/hyperlink" Target="https://es.wikipedia.org/wiki/World_Wide_Web_Consortium" TargetMode="External"/><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Clase 3</a:t>
            </a:r>
            <a:endParaRPr/>
          </a:p>
          <a:p>
            <a:pPr indent="0" lvl="0" marL="0" rtl="0" algn="ctr">
              <a:spcBef>
                <a:spcPts val="0"/>
              </a:spcBef>
              <a:spcAft>
                <a:spcPts val="0"/>
              </a:spcAft>
              <a:buNone/>
            </a:pPr>
            <a:r>
              <a:rPr lang="en" sz="6900"/>
              <a:t>19 hs comenzamos...</a:t>
            </a:r>
            <a:endParaRPr sz="69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EducacionIT - Telecom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Proxima Clase</a:t>
            </a:r>
            <a:endParaRPr/>
          </a:p>
        </p:txBody>
      </p:sp>
      <p:sp>
        <p:nvSpPr>
          <p:cNvPr id="113" name="Google Shape;113;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Tablas</a:t>
            </a:r>
            <a:endParaRPr/>
          </a:p>
          <a:p>
            <a:pPr indent="-342900" lvl="0" marL="457200" rtl="0" algn="l">
              <a:spcBef>
                <a:spcPts val="0"/>
              </a:spcBef>
              <a:spcAft>
                <a:spcPts val="0"/>
              </a:spcAft>
              <a:buSzPts val="1800"/>
              <a:buChar char="●"/>
            </a:pPr>
            <a:r>
              <a:rPr lang="en"/>
              <a:t>Iframes</a:t>
            </a:r>
            <a:endParaRPr/>
          </a:p>
          <a:p>
            <a:pPr indent="-342900" lvl="0" marL="457200" rtl="0" algn="l">
              <a:spcBef>
                <a:spcPts val="0"/>
              </a:spcBef>
              <a:spcAft>
                <a:spcPts val="0"/>
              </a:spcAft>
              <a:buSzPts val="1800"/>
              <a:buChar char="●"/>
            </a:pPr>
            <a:r>
              <a:rPr lang="en"/>
              <a:t>Servidores: Hostings, cloud, etc.</a:t>
            </a:r>
            <a:endParaRPr/>
          </a:p>
          <a:p>
            <a:pPr indent="-342900" lvl="0" marL="457200" rtl="0" algn="l">
              <a:spcBef>
                <a:spcPts val="0"/>
              </a:spcBef>
              <a:spcAft>
                <a:spcPts val="0"/>
              </a:spcAft>
              <a:buSzPts val="1800"/>
              <a:buChar char="●"/>
            </a:pPr>
            <a:r>
              <a:rPr lang="en"/>
              <a:t>Anatomia de ofertas laborales: que se busca, como leer una oferta, que opciones hay.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19" name="Google Shape;119;p23"/>
          <p:cNvSpPr txBox="1"/>
          <p:nvPr>
            <p:ph idx="4294967295" type="body"/>
          </p:nvPr>
        </p:nvSpPr>
        <p:spPr>
          <a:xfrm>
            <a:off x="311700" y="1093850"/>
            <a:ext cx="8436300" cy="344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3">
                  <a:extLst>
                    <a:ext uri="{A12FA001-AC4F-418D-AE19-62706E023703}">
                      <ahyp:hlinkClr val="tx"/>
                    </a:ext>
                  </a:extLst>
                </a:hlinkClick>
              </a:rPr>
              <a:t>https://jgthms.com/web-design-in-4-minutes/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4">
                  <a:extLst>
                    <a:ext uri="{A12FA001-AC4F-418D-AE19-62706E023703}">
                      <ahyp:hlinkClr val="tx"/>
                    </a:ext>
                  </a:extLst>
                </a:hlinkClick>
              </a:rPr>
              <a:t>https://github.com/tiagombp/learning-web-dev/blob/master/css-44min/CSS%20in%2044%20minutes%20by%20Jeremy%20Thomas.pdf</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5">
                  <a:extLst>
                    <a:ext uri="{A12FA001-AC4F-418D-AE19-62706E023703}">
                      <ahyp:hlinkClr val="tx"/>
                    </a:ext>
                  </a:extLst>
                </a:hlinkClick>
              </a:rPr>
              <a:t>https://bulma.io/</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6">
                  <a:extLst>
                    <a:ext uri="{A12FA001-AC4F-418D-AE19-62706E023703}">
                      <ahyp:hlinkClr val="tx"/>
                    </a:ext>
                  </a:extLst>
                </a:hlinkClick>
              </a:rPr>
              <a:t>https://medium.com/@lokeshchinni123/django-request-and-response-lifecycle-fae8f6467e3d</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7">
                  <a:extLst>
                    <a:ext uri="{A12FA001-AC4F-418D-AE19-62706E023703}">
                      <ahyp:hlinkClr val="tx"/>
                    </a:ext>
                  </a:extLst>
                </a:hlinkClick>
              </a:rPr>
              <a:t>https://www.arkaitzgarro.com/html5/capitulo-2.html</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chemeClr val="hlink"/>
                </a:solidFill>
                <a:latin typeface="Arial"/>
                <a:ea typeface="Arial"/>
                <a:cs typeface="Arial"/>
                <a:sym typeface="Arial"/>
                <a:hlinkClick r:id="rId8"/>
              </a:rPr>
              <a:t>https://github.com/nuxion/html_clase</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Programa</a:t>
            </a:r>
            <a:endParaRPr/>
          </a:p>
        </p:txBody>
      </p:sp>
      <p:sp>
        <p:nvSpPr>
          <p:cNvPr id="63" name="Google Shape;63;p14"/>
          <p:cNvSpPr txBox="1"/>
          <p:nvPr>
            <p:ph idx="1" type="body"/>
          </p:nvPr>
        </p:nvSpPr>
        <p:spPr>
          <a:xfrm>
            <a:off x="311700" y="1186025"/>
            <a:ext cx="8520600" cy="367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HTML5: Fundamentos Web - 4 clases</a:t>
            </a:r>
            <a:endParaRPr/>
          </a:p>
          <a:p>
            <a:pPr indent="-342900" lvl="0" marL="457200" rtl="0" algn="l">
              <a:spcBef>
                <a:spcPts val="0"/>
              </a:spcBef>
              <a:spcAft>
                <a:spcPts val="0"/>
              </a:spcAft>
              <a:buSzPts val="1800"/>
              <a:buAutoNum type="arabicPeriod"/>
            </a:pPr>
            <a:r>
              <a:rPr lang="en"/>
              <a:t>Javascript desde cero - 5 clases</a:t>
            </a:r>
            <a:endParaRPr/>
          </a:p>
          <a:p>
            <a:pPr indent="-342900" lvl="0" marL="457200" rtl="0" algn="l">
              <a:spcBef>
                <a:spcPts val="0"/>
              </a:spcBef>
              <a:spcAft>
                <a:spcPts val="0"/>
              </a:spcAft>
              <a:buSzPts val="1800"/>
              <a:buAutoNum type="arabicPeriod"/>
            </a:pPr>
            <a:r>
              <a:rPr lang="en"/>
              <a:t>Python para no programadores - 5 clases</a:t>
            </a:r>
            <a:endParaRPr/>
          </a:p>
          <a:p>
            <a:pPr indent="-342900" lvl="0" marL="457200" rtl="0" algn="l">
              <a:spcBef>
                <a:spcPts val="0"/>
              </a:spcBef>
              <a:spcAft>
                <a:spcPts val="0"/>
              </a:spcAft>
              <a:buSzPts val="1800"/>
              <a:buAutoNum type="arabicPeriod"/>
            </a:pPr>
            <a:r>
              <a:rPr lang="en"/>
              <a:t>Introducción a Base de Datos y SQL - 4 clases</a:t>
            </a:r>
            <a:endParaRPr/>
          </a:p>
          <a:p>
            <a:pPr indent="-342900" lvl="0" marL="457200" rtl="0" algn="l">
              <a:spcBef>
                <a:spcPts val="0"/>
              </a:spcBef>
              <a:spcAft>
                <a:spcPts val="0"/>
              </a:spcAft>
              <a:buSzPts val="1800"/>
              <a:buAutoNum type="arabicPeriod"/>
            </a:pPr>
            <a:r>
              <a:rPr lang="en"/>
              <a:t>Introducción al Paradigma de objetos - 3 clases</a:t>
            </a:r>
            <a:endParaRPr/>
          </a:p>
          <a:p>
            <a:pPr indent="-342900" lvl="0" marL="457200" rtl="0" algn="l">
              <a:spcBef>
                <a:spcPts val="0"/>
              </a:spcBef>
              <a:spcAft>
                <a:spcPts val="0"/>
              </a:spcAft>
              <a:buSzPts val="1800"/>
              <a:buAutoNum type="arabicPeriod"/>
            </a:pPr>
            <a:r>
              <a:rPr lang="en"/>
              <a:t>Python programming 7 clases</a:t>
            </a:r>
            <a:endParaRPr/>
          </a:p>
          <a:p>
            <a:pPr indent="-342900" lvl="0" marL="457200" rtl="0" algn="l">
              <a:spcBef>
                <a:spcPts val="0"/>
              </a:spcBef>
              <a:spcAft>
                <a:spcPts val="0"/>
              </a:spcAft>
              <a:buSzPts val="1800"/>
              <a:buAutoNum type="arabicPeriod"/>
            </a:pPr>
            <a:r>
              <a:rPr lang="en"/>
              <a:t>Desarrollo web en Python y Django 7 clases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Objectivo</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Afianzar los contenidos de la clase 2: etiquetas semanticas.</a:t>
            </a:r>
            <a:endParaRPr/>
          </a:p>
          <a:p>
            <a:pPr indent="-342900" lvl="0" marL="457200" rtl="0" algn="l">
              <a:spcBef>
                <a:spcPts val="0"/>
              </a:spcBef>
              <a:spcAft>
                <a:spcPts val="0"/>
              </a:spcAft>
              <a:buSzPts val="1800"/>
              <a:buChar char="●"/>
            </a:pPr>
            <a:r>
              <a:rPr lang="en"/>
              <a:t>Entender que es un request, entender los metodos: GET, POST.</a:t>
            </a:r>
            <a:endParaRPr/>
          </a:p>
          <a:p>
            <a:pPr indent="-342900" lvl="0" marL="457200" rtl="0" algn="l">
              <a:spcBef>
                <a:spcPts val="0"/>
              </a:spcBef>
              <a:spcAft>
                <a:spcPts val="0"/>
              </a:spcAft>
              <a:buSzPts val="1800"/>
              <a:buChar char="●"/>
            </a:pPr>
            <a:r>
              <a:rPr lang="en"/>
              <a:t>Aprender a utilizar formularios web, las distintas etiquetas HTML, y cómo es la comunicación cliente-servidor.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Etiquetas semanticas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&lt;section&gt;&lt;/section&gt;</a:t>
            </a:r>
            <a:r>
              <a:rPr lang="en" sz="1100">
                <a:solidFill>
                  <a:srgbClr val="000000"/>
                </a:solidFill>
                <a:latin typeface="Arial"/>
                <a:ea typeface="Arial"/>
                <a:cs typeface="Arial"/>
                <a:sym typeface="Arial"/>
              </a:rPr>
              <a:t>: se utiliza para representar una sección "general" dentro de un documento o aplicación.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&lt;main&gt;&lt;/main&gt;:</a:t>
            </a:r>
            <a:r>
              <a:rPr lang="en" sz="1100">
                <a:solidFill>
                  <a:srgbClr val="000000"/>
                </a:solidFill>
                <a:latin typeface="Arial"/>
                <a:ea typeface="Arial"/>
                <a:cs typeface="Arial"/>
                <a:sym typeface="Arial"/>
              </a:rPr>
              <a:t> Indica donde esta el contenido principal del documento, esta etiqueta debe ser unica, y nunca deberia estar como hijo de: &lt;article&gt;, &lt;aside&gt;, &lt;footer&gt;, &lt;header&gt; o &lt;nav&gt;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&lt;article&gt;&lt;/article&gt;</a:t>
            </a:r>
            <a:r>
              <a:rPr lang="en" sz="1100">
                <a:solidFill>
                  <a:srgbClr val="000000"/>
                </a:solidFill>
                <a:latin typeface="Arial"/>
                <a:ea typeface="Arial"/>
                <a:cs typeface="Arial"/>
                <a:sym typeface="Arial"/>
              </a:rPr>
              <a:t>:  Similar a lo que puede ser el articulo de una periodoco es una “unidad” de contenido.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&lt;aside&gt;&lt;/aside&gt;</a:t>
            </a:r>
            <a:r>
              <a:rPr lang="en" sz="1100">
                <a:solidFill>
                  <a:srgbClr val="000000"/>
                </a:solidFill>
                <a:latin typeface="Arial"/>
                <a:ea typeface="Arial"/>
                <a:cs typeface="Arial"/>
                <a:sym typeface="Arial"/>
              </a:rPr>
              <a:t>:  Estara al costado del contenido, generalmente puede ser utilizado como menu, o para vincular por ejemplo con contenido similar.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&lt;header&gt;&lt;/header&gt;</a:t>
            </a:r>
            <a:r>
              <a:rPr lang="en" sz="1100">
                <a:solidFill>
                  <a:srgbClr val="000000"/>
                </a:solidFill>
                <a:latin typeface="Arial"/>
                <a:ea typeface="Arial"/>
                <a:cs typeface="Arial"/>
                <a:sym typeface="Arial"/>
              </a:rPr>
              <a:t>: Está destinado a contener por lo general la cabecera de la sección.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&lt;nav&gt;&lt;/nav&gt;</a:t>
            </a:r>
            <a:r>
              <a:rPr lang="en" sz="1100">
                <a:solidFill>
                  <a:srgbClr val="000000"/>
                </a:solidFill>
                <a:latin typeface="Arial"/>
                <a:ea typeface="Arial"/>
                <a:cs typeface="Arial"/>
                <a:sym typeface="Arial"/>
              </a:rPr>
              <a:t>: representa una sección de una página que enlaza a otras páginas o a otras partes dentro de la página. No todos los grupos de enlaces en una página necesita estar en un elemento nav, sólo las secciones que constan de bloques de navegación principales son apropiados para el elemento de navegación.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&lt;footer&gt;&lt;/footer&gt;</a:t>
            </a:r>
            <a:r>
              <a:rPr lang="en" sz="1100">
                <a:solidFill>
                  <a:srgbClr val="000000"/>
                </a:solidFill>
                <a:latin typeface="Arial"/>
                <a:ea typeface="Arial"/>
                <a:cs typeface="Arial"/>
                <a:sym typeface="Arial"/>
              </a:rPr>
              <a:t>: representa el pie de una sección, con información acerca de la página/sección que poco tiene que ver con el contenido de la página, como el autor, el copyright o el año.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&lt;time&gt;</a:t>
            </a:r>
            <a:r>
              <a:rPr lang="en" sz="1100">
                <a:solidFill>
                  <a:srgbClr val="000000"/>
                </a:solidFill>
                <a:latin typeface="Arial"/>
                <a:ea typeface="Arial"/>
                <a:cs typeface="Arial"/>
                <a:sym typeface="Arial"/>
              </a:rPr>
              <a:t>: representa o bien una hora (en formato de 24 horas), o una fecha precisa en el calendario gregoriano (en formato</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hlink"/>
                </a:solidFill>
                <a:latin typeface="Arial"/>
                <a:ea typeface="Arial"/>
                <a:cs typeface="Arial"/>
                <a:sym typeface="Arial"/>
                <a:hlinkClick r:id="rId4"/>
              </a:rPr>
              <a:t>ISO</a:t>
            </a:r>
            <a:r>
              <a:rPr lang="en" sz="1100">
                <a:solidFill>
                  <a:srgbClr val="000000"/>
                </a:solidFill>
                <a:latin typeface="Arial"/>
                <a:ea typeface="Arial"/>
                <a:cs typeface="Arial"/>
                <a:sym typeface="Arial"/>
              </a:rPr>
              <a:t>), opcionalmente con un tiempo y un desplazamiento de zona horaria.</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a:t>
            </a:r>
            <a:endParaRPr/>
          </a:p>
        </p:txBody>
      </p:sp>
      <p:pic>
        <p:nvPicPr>
          <p:cNvPr id="81" name="Google Shape;81;p17"/>
          <p:cNvPicPr preferRelativeResize="0"/>
          <p:nvPr/>
        </p:nvPicPr>
        <p:blipFill>
          <a:blip r:embed="rId3">
            <a:alphaModFix/>
          </a:blip>
          <a:stretch>
            <a:fillRect/>
          </a:stretch>
        </p:blipFill>
        <p:spPr>
          <a:xfrm>
            <a:off x="1601663" y="1478313"/>
            <a:ext cx="5419725" cy="265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Practica 1</a:t>
            </a:r>
            <a:endParaRPr/>
          </a:p>
          <a:p>
            <a:pPr indent="0" lvl="0" marL="0" rtl="0" algn="l">
              <a:spcBef>
                <a:spcPts val="0"/>
              </a:spcBef>
              <a:spcAft>
                <a:spcPts val="0"/>
              </a:spcAft>
              <a:buNone/>
            </a:pPr>
            <a:r>
              <a:rPr b="0" lang="en" sz="1100" u="sng">
                <a:solidFill>
                  <a:schemeClr val="accent5"/>
                </a:solidFill>
                <a:latin typeface="Arial"/>
                <a:ea typeface="Arial"/>
                <a:cs typeface="Arial"/>
                <a:sym typeface="Arial"/>
                <a:hlinkClick r:id="rId3">
                  <a:extLst>
                    <a:ext uri="{A12FA001-AC4F-418D-AE19-62706E023703}">
                      <ahyp:hlinkClr val="tx"/>
                    </a:ext>
                  </a:extLst>
                </a:hlinkClick>
              </a:rPr>
              <a:t>https://jgthms.com/web-design-in-4-minutes/</a:t>
            </a:r>
            <a:endParaRPr/>
          </a:p>
        </p:txBody>
      </p:sp>
      <p:pic>
        <p:nvPicPr>
          <p:cNvPr id="87" name="Google Shape;87;p18"/>
          <p:cNvPicPr preferRelativeResize="0"/>
          <p:nvPr/>
        </p:nvPicPr>
        <p:blipFill>
          <a:blip r:embed="rId4">
            <a:alphaModFix/>
          </a:blip>
          <a:stretch>
            <a:fillRect/>
          </a:stretch>
        </p:blipFill>
        <p:spPr>
          <a:xfrm>
            <a:off x="5448550" y="580575"/>
            <a:ext cx="2730250" cy="39036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es un Request?</a:t>
            </a:r>
            <a:endParaRPr/>
          </a:p>
        </p:txBody>
      </p:sp>
      <p:sp>
        <p:nvSpPr>
          <p:cNvPr id="93" name="Google Shape;93;p19"/>
          <p:cNvSpPr txBox="1"/>
          <p:nvPr>
            <p:ph idx="1" type="body"/>
          </p:nvPr>
        </p:nvSpPr>
        <p:spPr>
          <a:xfrm>
            <a:off x="311700" y="1128975"/>
            <a:ext cx="3453900" cy="3440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100" u="sng">
                <a:solidFill>
                  <a:schemeClr val="accent5"/>
                </a:solidFill>
                <a:latin typeface="Arial"/>
                <a:ea typeface="Arial"/>
                <a:cs typeface="Arial"/>
                <a:sym typeface="Arial"/>
                <a:hlinkClick r:id="rId3">
                  <a:extLst>
                    <a:ext uri="{A12FA001-AC4F-418D-AE19-62706E023703}">
                      <ahyp:hlinkClr val="tx"/>
                    </a:ext>
                  </a:extLst>
                </a:hlinkClick>
              </a:rPr>
              <a:t>URL</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Uniform Resource Locator</a:t>
            </a:r>
            <a:r>
              <a:rPr lang="en" sz="1100">
                <a:solidFill>
                  <a:srgbClr val="000000"/>
                </a:solidFill>
                <a:latin typeface="Arial"/>
                <a:ea typeface="Arial"/>
                <a:cs typeface="Arial"/>
                <a:sym typeface="Arial"/>
              </a:rPr>
              <a:t>, Localizador Uniforme de Recursos), </a:t>
            </a:r>
            <a:endParaRPr sz="1100">
              <a:solidFill>
                <a:srgbClr val="000000"/>
              </a:solidFill>
              <a:latin typeface="Arial"/>
              <a:ea typeface="Arial"/>
              <a:cs typeface="Arial"/>
              <a:sym typeface="Arial"/>
            </a:endParaRPr>
          </a:p>
          <a:p>
            <a:pPr indent="0" lvl="0" marL="457200" rtl="0" algn="l">
              <a:spcBef>
                <a:spcPts val="1600"/>
              </a:spcBef>
              <a:spcAft>
                <a:spcPts val="0"/>
              </a:spcAft>
              <a:buNone/>
            </a:pPr>
            <a:r>
              <a:rPr lang="en" sz="1100" u="sng">
                <a:solidFill>
                  <a:schemeClr val="accent5"/>
                </a:solidFill>
                <a:latin typeface="Arial"/>
                <a:ea typeface="Arial"/>
                <a:cs typeface="Arial"/>
                <a:sym typeface="Arial"/>
                <a:hlinkClick r:id="rId4">
                  <a:extLst>
                    <a:ext uri="{A12FA001-AC4F-418D-AE19-62706E023703}">
                      <ahyp:hlinkClr val="tx"/>
                    </a:ext>
                  </a:extLst>
                </a:hlinkClick>
              </a:rPr>
              <a:t>HTTP</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HyperText Transfer Protocol</a:t>
            </a:r>
            <a:r>
              <a:rPr lang="en" sz="1100">
                <a:solidFill>
                  <a:srgbClr val="000000"/>
                </a:solidFill>
                <a:latin typeface="Arial"/>
                <a:ea typeface="Arial"/>
                <a:cs typeface="Arial"/>
                <a:sym typeface="Arial"/>
              </a:rPr>
              <a:t>, Protocolo de Transferencia de HiperTexto)</a:t>
            </a:r>
            <a:endParaRPr sz="1100">
              <a:solidFill>
                <a:srgbClr val="000000"/>
              </a:solidFill>
              <a:latin typeface="Arial"/>
              <a:ea typeface="Arial"/>
              <a:cs typeface="Arial"/>
              <a:sym typeface="Arial"/>
            </a:endParaRPr>
          </a:p>
          <a:p>
            <a:pPr indent="0" lvl="0" marL="457200" rtl="0" algn="l">
              <a:spcBef>
                <a:spcPts val="1600"/>
              </a:spcBef>
              <a:spcAft>
                <a:spcPts val="0"/>
              </a:spcAft>
              <a:buNone/>
            </a:pPr>
            <a:r>
              <a:rPr lang="en" sz="11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en" sz="1100" u="sng">
                <a:solidFill>
                  <a:schemeClr val="accent5"/>
                </a:solidFill>
                <a:latin typeface="Arial"/>
                <a:ea typeface="Arial"/>
                <a:cs typeface="Arial"/>
                <a:sym typeface="Arial"/>
                <a:hlinkClick r:id="rId6">
                  <a:extLst>
                    <a:ext uri="{A12FA001-AC4F-418D-AE19-62706E023703}">
                      <ahyp:hlinkClr val="tx"/>
                    </a:ext>
                  </a:extLst>
                </a:hlinkClick>
              </a:rPr>
              <a:t>HTML</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Hyper Text Markup Language</a:t>
            </a:r>
            <a:r>
              <a:rPr lang="en" sz="1100">
                <a:solidFill>
                  <a:srgbClr val="000000"/>
                </a:solidFill>
                <a:latin typeface="Arial"/>
                <a:ea typeface="Arial"/>
                <a:cs typeface="Arial"/>
                <a:sym typeface="Arial"/>
              </a:rPr>
              <a:t>, Lenguaje de Marcado de HiperTexto)</a:t>
            </a:r>
            <a:endParaRPr sz="1100">
              <a:solidFill>
                <a:srgbClr val="000000"/>
              </a:solidFill>
              <a:latin typeface="Arial"/>
              <a:ea typeface="Arial"/>
              <a:cs typeface="Arial"/>
              <a:sym typeface="Arial"/>
            </a:endParaRPr>
          </a:p>
          <a:p>
            <a:pPr indent="0" lvl="0" marL="457200" rtl="0" algn="l">
              <a:spcBef>
                <a:spcPts val="1600"/>
              </a:spcBef>
              <a:spcAft>
                <a:spcPts val="0"/>
              </a:spcAft>
              <a:buNone/>
            </a:pPr>
            <a:r>
              <a:rPr b="1" lang="en" sz="1100" u="sng">
                <a:solidFill>
                  <a:srgbClr val="000000"/>
                </a:solidFill>
                <a:latin typeface="Arial"/>
                <a:ea typeface="Arial"/>
                <a:cs typeface="Arial"/>
                <a:sym typeface="Arial"/>
              </a:rPr>
              <a:t>son las principales tecnologías sobre las que se basa la Web.</a:t>
            </a:r>
            <a:r>
              <a:rPr b="1"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Ref: </a:t>
            </a:r>
            <a:r>
              <a:rPr lang="en" sz="1100" u="sng">
                <a:solidFill>
                  <a:schemeClr val="accent5"/>
                </a:solidFill>
                <a:latin typeface="Arial"/>
                <a:ea typeface="Arial"/>
                <a:cs typeface="Arial"/>
                <a:sym typeface="Arial"/>
                <a:hlinkClick r:id="rId7">
                  <a:extLst>
                    <a:ext uri="{A12FA001-AC4F-418D-AE19-62706E023703}">
                      <ahyp:hlinkClr val="tx"/>
                    </a:ext>
                  </a:extLst>
                </a:hlinkClick>
              </a:rPr>
              <a:t>https://es.wikipedia.org/wiki/World_Wide_Web_Consortium</a:t>
            </a:r>
            <a:endParaRPr sz="1100">
              <a:solidFill>
                <a:srgbClr val="000000"/>
              </a:solidFill>
              <a:latin typeface="Arial"/>
              <a:ea typeface="Arial"/>
              <a:cs typeface="Arial"/>
              <a:sym typeface="Arial"/>
            </a:endParaRPr>
          </a:p>
          <a:p>
            <a:pPr indent="0" lvl="0" marL="457200" rtl="0" algn="l">
              <a:spcBef>
                <a:spcPts val="1600"/>
              </a:spcBef>
              <a:spcAft>
                <a:spcPts val="0"/>
              </a:spcAft>
              <a:buNone/>
            </a:pPr>
            <a:r>
              <a:t/>
            </a:r>
            <a:endParaRPr sz="1100">
              <a:solidFill>
                <a:srgbClr val="000000"/>
              </a:solidFill>
              <a:latin typeface="Arial"/>
              <a:ea typeface="Arial"/>
              <a:cs typeface="Arial"/>
              <a:sym typeface="Arial"/>
            </a:endParaRPr>
          </a:p>
          <a:p>
            <a:pPr indent="0" lvl="0" marL="45720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94" name="Google Shape;94;p19"/>
          <p:cNvPicPr preferRelativeResize="0"/>
          <p:nvPr/>
        </p:nvPicPr>
        <p:blipFill>
          <a:blip r:embed="rId8">
            <a:alphaModFix/>
          </a:blip>
          <a:stretch>
            <a:fillRect/>
          </a:stretch>
        </p:blipFill>
        <p:spPr>
          <a:xfrm>
            <a:off x="4097000" y="1248100"/>
            <a:ext cx="5047000" cy="290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Formularios</a:t>
            </a:r>
            <a:endParaRPr/>
          </a:p>
        </p:txBody>
      </p:sp>
      <p:sp>
        <p:nvSpPr>
          <p:cNvPr id="100" name="Google Shape;100;p20"/>
          <p:cNvSpPr txBox="1"/>
          <p:nvPr>
            <p:ph idx="4294967295"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Qué es un formulario?</a:t>
            </a:r>
            <a:endParaRPr/>
          </a:p>
          <a:p>
            <a:pPr indent="-342900" lvl="0" marL="457200" rtl="0" algn="l">
              <a:spcBef>
                <a:spcPts val="0"/>
              </a:spcBef>
              <a:spcAft>
                <a:spcPts val="0"/>
              </a:spcAft>
              <a:buSzPts val="1800"/>
              <a:buChar char="●"/>
            </a:pPr>
            <a:r>
              <a:rPr lang="en"/>
              <a:t>Ejemplos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707163" y="2304423"/>
            <a:ext cx="7634776" cy="221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Practica 2</a:t>
            </a:r>
            <a:endParaRPr/>
          </a:p>
        </p:txBody>
      </p:sp>
      <p:pic>
        <p:nvPicPr>
          <p:cNvPr id="107" name="Google Shape;107;p21"/>
          <p:cNvPicPr preferRelativeResize="0"/>
          <p:nvPr/>
        </p:nvPicPr>
        <p:blipFill>
          <a:blip r:embed="rId3">
            <a:alphaModFix/>
          </a:blip>
          <a:stretch>
            <a:fillRect/>
          </a:stretch>
        </p:blipFill>
        <p:spPr>
          <a:xfrm>
            <a:off x="4483825" y="1571675"/>
            <a:ext cx="4061149" cy="199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