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nix.stackexchange.com/questions/11544/what-is-the-difference-between-opt-and-usr-local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nix.stackexchange.com/questions/11544/what-is-the-difference-between-opt-and-usr-local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nix.stackexchange.com/questions/11544/what-is-the-difference-between-opt-and-usr-local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nix.stackexchange.com/questions/11544/what-is-the-difference-between-opt-and-usr-local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apers.freebsd.org/2020/FOSDEM/losh-Hidden_early_history_of_Unix.files/slides.pdf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apers.freebsd.org/2020/FOSDEM/losh-Hidden_early_history_of_Unix.files/slides.pdf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apers.freebsd.org/2020/FOSDEM/losh-Hidden_early_history_of_Unix.files/slides.pdf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nix.stackexchange.com/questions/11544/what-is-the-difference-between-opt-and-usr-loca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91ce61e3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91ce61e3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2"/>
              </a:rPr>
              <a:t>https://unix.stackexchange.com/questions/11544/what-is-the-difference-between-opt-and-usr-local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91ce61e3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91ce61e3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2"/>
              </a:rPr>
              <a:t>https://unix.stackexchange.com/questions/11544/what-is-the-difference-between-opt-and-usr-local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91ce61e3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91ce61e3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2"/>
              </a:rPr>
              <a:t>https://unix.stackexchange.com/questions/11544/what-is-the-difference-between-opt-and-usr-local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91ce61e3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91ce61e3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2"/>
              </a:rPr>
              <a:t>https://unix.stackexchange.com/questions/11544/what-is-the-difference-between-opt-and-usr-local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91ce61e3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91ce61e3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91ce61e3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91ce61e3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91ce61e3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91ce61e3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91ce61e3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91ce61e3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91ce61e3a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91ce61e3a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91ce61e3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91ce61e3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91ce61e3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91ce61e3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2"/>
              </a:rPr>
              <a:t>https://papers.freebsd.org/2020/FOSDEM/losh-Hidden_early_history_of_Unix.files/slides.pdf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91ce61e3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91ce61e3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2"/>
              </a:rPr>
              <a:t>https://papers.freebsd.org/2020/FOSDEM/losh-Hidden_early_history_of_Unix.files/slides.pdf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91ce61e3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91ce61e3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2"/>
              </a:rPr>
              <a:t>https://papers.freebsd.org/2020/FOSDEM/losh-Hidden_early_history_of_Unix.files/slides.pdf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91ce61e3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91ce61e3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91ce61e3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91ce61e3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91ce61e3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91ce61e3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91ce61e3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91ce61e3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2"/>
              </a:rPr>
              <a:t>https://unix.stackexchange.com/questions/11544/what-is-the-difference-between-opt-and-usr-local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reativecommons.org/policies#license" TargetMode="External"/><Relationship Id="rId4" Type="http://schemas.openxmlformats.org/officeDocument/2006/relationships/hyperlink" Target="http://creativecommons.org/licenses/by/4.0/" TargetMode="External"/><Relationship Id="rId5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catb.org/~esr/writings/taoup/html/ch01s06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pathname.com/fhs/pub/fhs-2.3.html" TargetMode="External"/><Relationship Id="rId10" Type="http://schemas.openxmlformats.org/officeDocument/2006/relationships/hyperlink" Target="https://www.pathname.com/fhs/pub/fhs-2.3.html" TargetMode="External"/><Relationship Id="rId13" Type="http://schemas.openxmlformats.org/officeDocument/2006/relationships/hyperlink" Target="https://notes.shichao.io/apue/ch10/" TargetMode="External"/><Relationship Id="rId12" Type="http://schemas.openxmlformats.org/officeDocument/2006/relationships/hyperlink" Target="https://www.pathname.com/fhs/pub/fhs-2.3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uhub.com/nuxion/linux101" TargetMode="External"/><Relationship Id="rId4" Type="http://schemas.openxmlformats.org/officeDocument/2006/relationships/hyperlink" Target="https://medium.com/ingeniouslysimple/philosophy-of-unix-development-aa0104322491" TargetMode="External"/><Relationship Id="rId9" Type="http://schemas.openxmlformats.org/officeDocument/2006/relationships/hyperlink" Target="https://papers.freebsd.org/2020/fosdem/losh-hidden_early_history_of_unix/" TargetMode="External"/><Relationship Id="rId5" Type="http://schemas.openxmlformats.org/officeDocument/2006/relationships/hyperlink" Target="https://papers.freebsd.org/2020/fosdem/losh-hidden_early_history_of_unix/" TargetMode="External"/><Relationship Id="rId6" Type="http://schemas.openxmlformats.org/officeDocument/2006/relationships/hyperlink" Target="https://papers.freebsd.org/2020/fosdem/losh-hidden_early_history_of_unix/" TargetMode="External"/><Relationship Id="rId7" Type="http://schemas.openxmlformats.org/officeDocument/2006/relationships/hyperlink" Target="https://papers.freebsd.org/2020/fosdem/losh-hidden_early_history_of_unix/" TargetMode="External"/><Relationship Id="rId8" Type="http://schemas.openxmlformats.org/officeDocument/2006/relationships/hyperlink" Target="https://papers.freebsd.org/2020/fosdem/losh-hidden_early_history_of_unix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4358" y="-364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GNU/Linux 101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0550" y="1648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Introduction to *nix systems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39350" y="4430200"/>
            <a:ext cx="75486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Except where otherwise </a:t>
            </a:r>
            <a:r>
              <a:rPr lang="es-419" sz="1100" u="sng">
                <a:solidFill>
                  <a:schemeClr val="hlink"/>
                </a:solidFill>
                <a:hlinkClick r:id="rId3"/>
              </a:rPr>
              <a:t>noted</a:t>
            </a:r>
            <a:r>
              <a:rPr lang="es-419" sz="1100"/>
              <a:t>, content on this site is licensed under a </a:t>
            </a:r>
            <a:r>
              <a:rPr lang="es-419" sz="1100" u="sng">
                <a:solidFill>
                  <a:schemeClr val="hlink"/>
                </a:solidFill>
                <a:hlinkClick r:id="rId4"/>
              </a:rPr>
              <a:t>Creative commons Attribution 4.0 International license</a:t>
            </a:r>
            <a:r>
              <a:rPr lang="es-419" sz="1100"/>
              <a:t> (BY) (SA)</a:t>
            </a:r>
            <a:endParaRPr sz="1100"/>
          </a:p>
        </p:txBody>
      </p:sp>
      <p:sp>
        <p:nvSpPr>
          <p:cNvPr id="57" name="Google Shape;57;p13"/>
          <p:cNvSpPr txBox="1"/>
          <p:nvPr/>
        </p:nvSpPr>
        <p:spPr>
          <a:xfrm>
            <a:off x="3115025" y="2196125"/>
            <a:ext cx="30000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2"/>
                </a:solidFill>
              </a:rPr>
              <a:t>Xavier Petit</a:t>
            </a:r>
            <a:endParaRPr sz="2400">
              <a:solidFill>
                <a:schemeClr val="lt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6050" y="1581988"/>
            <a:ext cx="1495321" cy="1186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Permissions / Users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850" y="1179075"/>
            <a:ext cx="3117300" cy="1910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075" y="1252525"/>
            <a:ext cx="50196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Processes </a:t>
            </a:r>
            <a:r>
              <a:rPr lang="es-419"/>
              <a:t>and signals (1)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475" y="1035625"/>
            <a:ext cx="6756488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Processes and signals (2)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75" y="983275"/>
            <a:ext cx="5616980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Processes and signals (3)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25" y="1282200"/>
            <a:ext cx="8411674" cy="14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625" y="2807500"/>
            <a:ext cx="79343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Processes and </a:t>
            </a:r>
            <a:r>
              <a:rPr lang="es-419"/>
              <a:t>signals</a:t>
            </a:r>
            <a:r>
              <a:rPr lang="es-419"/>
              <a:t> (4)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35250"/>
            <a:ext cx="8520600" cy="3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Commands: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jobs, bg, fg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pstree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netstat -nap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htop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kill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|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grep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awk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825" y="304800"/>
            <a:ext cx="6870106" cy="39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>
            <p:ph idx="4294967295" type="title"/>
          </p:nvPr>
        </p:nvSpPr>
        <p:spPr>
          <a:xfrm>
            <a:off x="1263825" y="4365125"/>
            <a:ext cx="687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DEMO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Unix </a:t>
            </a:r>
            <a:r>
              <a:rPr lang="es-419"/>
              <a:t>philosophy</a:t>
            </a:r>
            <a:r>
              <a:rPr lang="es-419"/>
              <a:t> 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Doug McIlroy, the inventor of Unix pipes and one of the founders of the Unix tradition, had this to say at the time [McIlroy78]: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300"/>
              <a:t>(i) </a:t>
            </a:r>
            <a:r>
              <a:rPr b="1" lang="es-419" sz="1300">
                <a:solidFill>
                  <a:srgbClr val="FF00FF"/>
                </a:solidFill>
              </a:rPr>
              <a:t>Make each program do one thing well. </a:t>
            </a:r>
            <a:r>
              <a:rPr lang="es-419" sz="1300"/>
              <a:t>To do a new job, build afresh rather than complicate old programs by adding new features.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300"/>
              <a:t>(ii) </a:t>
            </a:r>
            <a:r>
              <a:rPr b="1" lang="es-419" sz="1300">
                <a:solidFill>
                  <a:srgbClr val="FF00FF"/>
                </a:solidFill>
              </a:rPr>
              <a:t>Expect the output of every program to become the input to another, as yet unknown, program. </a:t>
            </a:r>
            <a:r>
              <a:rPr lang="es-419" sz="1300"/>
              <a:t>Don't clutter output with extraneous information. Avoid stringently columnar or binary input formats. Don't insist on interactive input.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300"/>
              <a:t>(iii)</a:t>
            </a:r>
            <a:r>
              <a:rPr b="1" lang="es-419" sz="1300">
                <a:solidFill>
                  <a:srgbClr val="FF00FF"/>
                </a:solidFill>
              </a:rPr>
              <a:t> Design and build software, even operating systems, to be tried early, ideally within weeks. </a:t>
            </a:r>
            <a:r>
              <a:rPr lang="es-419" sz="1300"/>
              <a:t>Don't hesitate to throw away the clumsy parts and rebuild them.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300"/>
              <a:t>(iv)</a:t>
            </a:r>
            <a:r>
              <a:rPr b="1" lang="es-419" sz="1300">
                <a:solidFill>
                  <a:srgbClr val="FF00FF"/>
                </a:solidFill>
              </a:rPr>
              <a:t> Use tools in preference to unskilled help to lighten a programming task, </a:t>
            </a:r>
            <a:r>
              <a:rPr lang="es-419" sz="1300"/>
              <a:t>even if you have to detour to build the tools and expect to throw some of them out after you've finished using them.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ref: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http://www.catb.org/~esr/writings/taoup/html/ch01s06.html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kill -9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550" y="1213200"/>
            <a:ext cx="4527600" cy="319648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Thanks</a:t>
            </a:r>
            <a:r>
              <a:rPr lang="es-419"/>
              <a:t> all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15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References / Copyrights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877175"/>
            <a:ext cx="7700700" cy="4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Images was got from google images, except terminal screenshots.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000"/>
              <a:t>[Source code] </a:t>
            </a:r>
            <a:r>
              <a:rPr lang="es-419" sz="1000" u="sng">
                <a:solidFill>
                  <a:schemeClr val="hlink"/>
                </a:solidFill>
                <a:hlinkClick r:id="rId3"/>
              </a:rPr>
              <a:t>https://gituhub.com/nuxion/linux101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000"/>
              <a:t>Introduction</a:t>
            </a:r>
            <a:endParaRPr b="1"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s-419" sz="1000" u="sng">
                <a:solidFill>
                  <a:schemeClr val="hlink"/>
                </a:solidFill>
                <a:hlinkClick r:id="rId4"/>
              </a:rPr>
              <a:t>https://medium.com/ingeniouslysimple/philosophy-of-unix-development-aa0104322491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-419" sz="1000" u="sng">
                <a:solidFill>
                  <a:schemeClr val="hlink"/>
                </a:solidFill>
                <a:hlinkClick r:id="rId5"/>
              </a:rPr>
              <a:t>https://papers.freebsd.org/2020/fosdem/losh-hidden_early_history_of_unix/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-419" sz="1000" u="sng">
                <a:solidFill>
                  <a:schemeClr val="hlink"/>
                </a:solidFill>
                <a:hlinkClick r:id="rId6"/>
              </a:rPr>
              <a:t>http://www.catb.org/~esr/writings/taoup/html/index.html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-419" sz="1000" u="sng">
                <a:solidFill>
                  <a:schemeClr val="hlink"/>
                </a:solidFill>
                <a:hlinkClick r:id="rId7"/>
              </a:rPr>
              <a:t>https://lwn.net/Articles/357658/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-419" sz="1000" u="sng">
                <a:solidFill>
                  <a:schemeClr val="hlink"/>
                </a:solidFill>
                <a:hlinkClick r:id="rId8"/>
              </a:rPr>
              <a:t>https://www.bbc.com/news/technology-18419231</a:t>
            </a:r>
            <a:endParaRPr b="1"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-419" sz="1000" u="sng">
                <a:solidFill>
                  <a:schemeClr val="hlink"/>
                </a:solidFill>
                <a:hlinkClick r:id="rId9"/>
              </a:rPr>
              <a:t>https://support.sas.com/documentation/onlinedoc/sasc/doc750/html/lr2/zid-6574.htm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000"/>
              <a:t>Direct</a:t>
            </a:r>
            <a:r>
              <a:rPr b="1" lang="es-419" sz="1000"/>
              <a:t>ories</a:t>
            </a:r>
            <a:endParaRPr b="1"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s-419" sz="1000" u="sng">
                <a:solidFill>
                  <a:schemeClr val="hlink"/>
                </a:solidFill>
                <a:hlinkClick r:id="rId10"/>
              </a:rPr>
              <a:t>https://www.pathname.com/fhs/pub/fhs-2.3.html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-419" sz="1000" u="sng">
                <a:solidFill>
                  <a:schemeClr val="hlink"/>
                </a:solidFill>
                <a:hlinkClick r:id="rId11"/>
              </a:rPr>
              <a:t>https://unix.stackexchange.com/questions/11544/what-is-the-difference-between-opt-and-usr-local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-419" sz="1000" u="sng">
                <a:solidFill>
                  <a:schemeClr val="hlink"/>
                </a:solidFill>
                <a:hlinkClick r:id="rId12"/>
              </a:rPr>
              <a:t>https://www.howtogeek.com/117435/htg-explains-the-linux-directory-structure-explained/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000"/>
              <a:t>Process</a:t>
            </a:r>
            <a:r>
              <a:rPr b="1" lang="es-419" sz="1000"/>
              <a:t> and signals</a:t>
            </a:r>
            <a:endParaRPr b="1"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s-419" sz="1000" u="sng">
                <a:solidFill>
                  <a:schemeClr val="hlink"/>
                </a:solidFill>
                <a:hlinkClick r:id="rId13"/>
              </a:rPr>
              <a:t>https://notes.shichao.io/apue/ch10/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TOC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A brief of history about Unix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Building blocks (POSIX theory)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101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-419"/>
              <a:t>Directories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-419"/>
              <a:t>Permissions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-419"/>
              <a:t>Process / Signals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Unix </a:t>
            </a:r>
            <a:r>
              <a:rPr lang="es-419"/>
              <a:t>Philosophy / Some common practices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References and copyrights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600" y="1152475"/>
            <a:ext cx="4527600" cy="3193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 brief history (1) 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96200" cy="32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80125" y="4583250"/>
            <a:ext cx="7509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*</a:t>
            </a:r>
            <a:r>
              <a:rPr lang="es-419" sz="1200"/>
              <a:t>https://papers.freebsd.org/2020/fosdem/losh-hidden_early_history_of_unix/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 brief history 2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8574649" cy="35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5438400" cy="5727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Where is Unix?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549" y="1369650"/>
            <a:ext cx="4326351" cy="285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750" y="1411453"/>
            <a:ext cx="2882350" cy="165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463" y="3256553"/>
            <a:ext cx="2626919" cy="1773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7500" y="4228038"/>
            <a:ext cx="908650" cy="8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29549" y="4254000"/>
            <a:ext cx="790775" cy="8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75125" y="196512"/>
            <a:ext cx="1666900" cy="10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7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Building blocks (1)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797700"/>
            <a:ext cx="85206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FF00FF"/>
                </a:solidFill>
              </a:rPr>
              <a:t>POSIX:</a:t>
            </a:r>
            <a:r>
              <a:rPr lang="es-419" sz="1500"/>
              <a:t> The POSIX 1003.1 standard is an ISO standard that specifies operating system functionality in a C language interface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FF00FF"/>
                </a:solidFill>
              </a:rPr>
              <a:t>Process:</a:t>
            </a:r>
            <a:r>
              <a:rPr lang="es-419" sz="1600"/>
              <a:t>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s-419" sz="1600"/>
              <a:t>A process is an abstraction that </a:t>
            </a:r>
            <a:r>
              <a:rPr b="1" lang="es-419" sz="1600"/>
              <a:t>represents an executing program.</a:t>
            </a:r>
            <a:r>
              <a:rPr lang="es-419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-419" sz="1600"/>
              <a:t>Multiple processes execute independently and</a:t>
            </a:r>
            <a:r>
              <a:rPr b="1" lang="es-419" sz="1600"/>
              <a:t> have separate address spaces.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-419" sz="1600"/>
              <a:t>Processes can </a:t>
            </a:r>
            <a:r>
              <a:rPr b="1" lang="es-419" sz="1600"/>
              <a:t>create, interrupt, and terminate other processes,</a:t>
            </a:r>
            <a:r>
              <a:rPr lang="es-419" sz="1600"/>
              <a:t> </a:t>
            </a:r>
            <a:r>
              <a:rPr i="1" lang="es-419" sz="1600"/>
              <a:t>subject to security restrictions.</a:t>
            </a:r>
            <a:endParaRPr i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-419" sz="1600">
                <a:solidFill>
                  <a:srgbClr val="FF00FF"/>
                </a:solidFill>
              </a:rPr>
              <a:t>Permissions:</a:t>
            </a:r>
            <a:r>
              <a:rPr lang="es-419" sz="1600"/>
              <a:t> Each user of a POSIX system has a defined user ID and group ID. User IDs and group IDs are integers; usernames and group names are strings. Permissions are defined in terms of the user ID and group ID.  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Building blocks (2)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797700"/>
            <a:ext cx="85206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FF00FF"/>
                </a:solidFill>
              </a:rPr>
              <a:t>Signals</a:t>
            </a:r>
            <a:r>
              <a:rPr b="1" lang="es-419" sz="1500">
                <a:solidFill>
                  <a:srgbClr val="FF00FF"/>
                </a:solidFill>
              </a:rPr>
              <a:t>:</a:t>
            </a:r>
            <a:r>
              <a:rPr lang="es-419" sz="1500"/>
              <a:t> </a:t>
            </a:r>
            <a:r>
              <a:rPr lang="es-419" sz="1500"/>
              <a:t>A signal is an interruption of a process. Signals can be generated by the operating system; they may also be generated by one process and sent to another (CAUGHT by the proc destiny). Some signals cannot be caught. </a:t>
            </a:r>
            <a:r>
              <a:rPr b="1" lang="es-419" sz="1500"/>
              <a:t>The signal SIGKILL can be used to terminate another process without allowing the target process to intercept termination. * AKA kill -9 vs kill -15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FF00FF"/>
                </a:solidFill>
              </a:rPr>
              <a:t>Files</a:t>
            </a:r>
            <a:r>
              <a:rPr b="1" lang="es-419" sz="1600">
                <a:solidFill>
                  <a:srgbClr val="FF00FF"/>
                </a:solidFill>
              </a:rPr>
              <a:t>:</a:t>
            </a:r>
            <a:r>
              <a:rPr lang="es-419" sz="1600"/>
              <a:t> (1) </a:t>
            </a:r>
            <a:r>
              <a:rPr lang="es-419" sz="1600"/>
              <a:t>A POSIX file is a </a:t>
            </a:r>
            <a:r>
              <a:rPr b="1" lang="es-419" sz="1600"/>
              <a:t>stream of bytes</a:t>
            </a:r>
            <a:r>
              <a:rPr lang="es-419" sz="1600"/>
              <a:t>. (2) A regular file is stored on disk and supports random access. (3) A special file has special properties: ex: a user's terminal. Another example is a </a:t>
            </a:r>
            <a:r>
              <a:rPr b="1" lang="es-419" sz="1600">
                <a:solidFill>
                  <a:srgbClr val="FF00FF"/>
                </a:solidFill>
              </a:rPr>
              <a:t>pipe</a:t>
            </a:r>
            <a:r>
              <a:rPr lang="es-419" sz="1600"/>
              <a:t>, </a:t>
            </a:r>
            <a:r>
              <a:rPr b="1" lang="es-419" sz="1600"/>
              <a:t>which is a software connection between two processes</a:t>
            </a:r>
            <a:r>
              <a:rPr lang="es-419" sz="1600"/>
              <a:t>; characters written to the pipe by one process can be read by the other process.</a:t>
            </a:r>
            <a:endParaRPr i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FF00FF"/>
                </a:solidFill>
              </a:rPr>
              <a:t>Directories:</a:t>
            </a:r>
            <a:r>
              <a:rPr lang="es-419" sz="1600"/>
              <a:t> </a:t>
            </a:r>
            <a:r>
              <a:rPr lang="es-419" sz="1600"/>
              <a:t>POSIX files are organized into directories. A directory is a file that contains a list of other files and their attributes.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-419" sz="1600">
                <a:solidFill>
                  <a:srgbClr val="FF00FF"/>
                </a:solidFill>
              </a:rPr>
              <a:t>Links: </a:t>
            </a:r>
            <a:r>
              <a:rPr lang="es-419" sz="1600"/>
              <a:t> it permits more than one pathname to refer to the same file.</a:t>
            </a:r>
            <a:endParaRPr b="1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17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Building blocks (3)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797700"/>
            <a:ext cx="85206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FF00FF"/>
                </a:solidFill>
              </a:rPr>
              <a:t>Terminal and sessions</a:t>
            </a:r>
            <a:r>
              <a:rPr b="1" lang="es-419" sz="1500">
                <a:solidFill>
                  <a:srgbClr val="FF00FF"/>
                </a:solidFill>
              </a:rPr>
              <a:t>:</a:t>
            </a:r>
            <a:r>
              <a:rPr lang="es-419" sz="1500"/>
              <a:t> </a:t>
            </a:r>
            <a:r>
              <a:rPr lang="es-419" sz="1500"/>
              <a:t>A POSIX terminal is a special file. POSIX provides interfaces that are valid only for terminal files. A controlling terminal is a POSIX terminal that </a:t>
            </a:r>
            <a:r>
              <a:rPr b="1" lang="es-419" sz="1500"/>
              <a:t>controls a set of processes called a session.</a:t>
            </a:r>
            <a:r>
              <a:rPr lang="es-419" sz="1500"/>
              <a:t> In a normal UNIX system, </a:t>
            </a:r>
            <a:r>
              <a:rPr b="1" lang="es-419" sz="1500"/>
              <a:t>a session is started when a user logs in</a:t>
            </a:r>
            <a:r>
              <a:rPr lang="es-419" sz="1500"/>
              <a:t>; the controlling terminal is the terminal associated with the login.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-419" sz="1600">
                <a:solidFill>
                  <a:srgbClr val="FF00FF"/>
                </a:solidFill>
              </a:rPr>
              <a:t>Shell</a:t>
            </a:r>
            <a:r>
              <a:rPr b="1" lang="es-419" sz="1600">
                <a:solidFill>
                  <a:srgbClr val="FF00FF"/>
                </a:solidFill>
              </a:rPr>
              <a:t>:</a:t>
            </a:r>
            <a:r>
              <a:rPr lang="es-419" sz="1600"/>
              <a:t> </a:t>
            </a:r>
            <a:r>
              <a:rPr lang="es-419" sz="1600"/>
              <a:t>The shell is a specialized application that is used to invoke other programs; it implements a scripting language that can be used in a similar fashion to Python</a:t>
            </a:r>
            <a:r>
              <a:rPr i="1" lang="es-419" sz="1600"/>
              <a:t>. There are differents types of shells, being bash and shell the more used. </a:t>
            </a:r>
            <a:endParaRPr b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Directories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00" y="1178725"/>
            <a:ext cx="471180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5255125" y="1178725"/>
            <a:ext cx="3420600" cy="3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34343"/>
                </a:solidFill>
              </a:rPr>
              <a:t>Key directories and files: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s-419">
                <a:solidFill>
                  <a:srgbClr val="434343"/>
                </a:solidFill>
              </a:rPr>
              <a:t>/etc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s-419">
                <a:solidFill>
                  <a:srgbClr val="434343"/>
                </a:solidFill>
              </a:rPr>
              <a:t>passwd -&gt; users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s-419">
                <a:solidFill>
                  <a:srgbClr val="434343"/>
                </a:solidFill>
              </a:rPr>
              <a:t>group -&gt; groups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s-419">
                <a:solidFill>
                  <a:srgbClr val="434343"/>
                </a:solidFill>
              </a:rPr>
              <a:t>resolv.conf -&gt; dns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s-419">
                <a:solidFill>
                  <a:srgbClr val="434343"/>
                </a:solidFill>
              </a:rPr>
              <a:t>hosts -&gt; map ip/hosts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s-419">
                <a:solidFill>
                  <a:srgbClr val="434343"/>
                </a:solidFill>
              </a:rPr>
              <a:t>issue -&gt; distro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s-419">
                <a:solidFill>
                  <a:srgbClr val="434343"/>
                </a:solidFill>
              </a:rPr>
              <a:t>/var/log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s-419">
                <a:solidFill>
                  <a:srgbClr val="434343"/>
                </a:solidFill>
              </a:rPr>
              <a:t>message / dmesg -&gt; system 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s-419">
                <a:solidFill>
                  <a:srgbClr val="434343"/>
                </a:solidFill>
              </a:rPr>
              <a:t>wtmp * binary -&gt; last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s-419">
                <a:solidFill>
                  <a:srgbClr val="434343"/>
                </a:solidFill>
              </a:rPr>
              <a:t>mail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s-419">
                <a:solidFill>
                  <a:srgbClr val="434343"/>
                </a:solidFill>
              </a:rPr>
              <a:t>/home/{user}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s-419">
                <a:solidFill>
                  <a:srgbClr val="434343"/>
                </a:solidFill>
              </a:rPr>
              <a:t>/bin  /usr/bin /usr/local/bin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s-419">
                <a:solidFill>
                  <a:srgbClr val="434343"/>
                </a:solidFill>
              </a:rPr>
              <a:t>/proc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s-419">
                <a:solidFill>
                  <a:srgbClr val="434343"/>
                </a:solidFill>
              </a:rPr>
              <a:t>meminfo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s-419">
                <a:solidFill>
                  <a:srgbClr val="434343"/>
                </a:solidFill>
              </a:rPr>
              <a:t>cpuinfo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s-419">
                <a:solidFill>
                  <a:srgbClr val="434343"/>
                </a:solidFill>
              </a:rPr>
              <a:t>/dev/sd.. -&gt; </a:t>
            </a:r>
            <a:r>
              <a:rPr lang="es-419">
                <a:solidFill>
                  <a:srgbClr val="434343"/>
                </a:solidFill>
              </a:rPr>
              <a:t>physical</a:t>
            </a:r>
            <a:r>
              <a:rPr lang="es-419">
                <a:solidFill>
                  <a:srgbClr val="434343"/>
                </a:solidFill>
              </a:rPr>
              <a:t> representation of our disk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