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5" r:id="rId2"/>
    <p:sldMasterId id="2147483786" r:id="rId3"/>
    <p:sldMasterId id="2147483770" r:id="rId4"/>
    <p:sldMasterId id="2147483789" r:id="rId5"/>
  </p:sldMasterIdLst>
  <p:notesMasterIdLst>
    <p:notesMasterId r:id="rId28"/>
  </p:notesMasterIdLst>
  <p:sldIdLst>
    <p:sldId id="256" r:id="rId6"/>
    <p:sldId id="309" r:id="rId7"/>
    <p:sldId id="311" r:id="rId8"/>
    <p:sldId id="331" r:id="rId9"/>
    <p:sldId id="332" r:id="rId10"/>
    <p:sldId id="322" r:id="rId11"/>
    <p:sldId id="312" r:id="rId12"/>
    <p:sldId id="327" r:id="rId13"/>
    <p:sldId id="328" r:id="rId14"/>
    <p:sldId id="330" r:id="rId15"/>
    <p:sldId id="318" r:id="rId16"/>
    <p:sldId id="321" r:id="rId17"/>
    <p:sldId id="333" r:id="rId18"/>
    <p:sldId id="334" r:id="rId19"/>
    <p:sldId id="335" r:id="rId20"/>
    <p:sldId id="315" r:id="rId21"/>
    <p:sldId id="319" r:id="rId22"/>
    <p:sldId id="313" r:id="rId23"/>
    <p:sldId id="325" r:id="rId24"/>
    <p:sldId id="320" r:id="rId25"/>
    <p:sldId id="336" r:id="rId26"/>
    <p:sldId id="317" r:id="rId27"/>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9C0EA"/>
    <a:srgbClr val="757575"/>
    <a:srgbClr val="898989"/>
    <a:srgbClr val="666666"/>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40" autoAdjust="0"/>
    <p:restoredTop sz="75809" autoAdjust="0"/>
  </p:normalViewPr>
  <p:slideViewPr>
    <p:cSldViewPr snapToGrid="0" snapToObjects="1">
      <p:cViewPr varScale="1">
        <p:scale>
          <a:sx n="111" d="100"/>
          <a:sy n="111" d="100"/>
        </p:scale>
        <p:origin x="-1960" y="-1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D879BE-C29B-6B4B-BDF5-F9E37CF13956}" type="datetimeFigureOut">
              <a:rPr lang="en-US" smtClean="0"/>
              <a:t>11/16/15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17E27D-8899-1D45-BFC9-B9C0C6CBB4F7}" type="slidenum">
              <a:rPr lang="en-US" smtClean="0"/>
              <a:t>‹#›</a:t>
            </a:fld>
            <a:endParaRPr lang="en-US"/>
          </a:p>
        </p:txBody>
      </p:sp>
    </p:spTree>
    <p:extLst>
      <p:ext uri="{BB962C8B-B14F-4D97-AF65-F5344CB8AC3E}">
        <p14:creationId xmlns:p14="http://schemas.microsoft.com/office/powerpoint/2010/main" val="15346471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to talk about how to structure your data.</a:t>
            </a:r>
          </a:p>
          <a:p>
            <a:endParaRPr lang="en-US" dirty="0" smtClean="0"/>
          </a:p>
          <a:p>
            <a:r>
              <a:rPr lang="en-US" dirty="0" smtClean="0"/>
              <a:t>Current Employment</a:t>
            </a:r>
            <a:endParaRPr lang="en-US" baseline="0" dirty="0" smtClean="0"/>
          </a:p>
          <a:p>
            <a:r>
              <a:rPr lang="en-US" baseline="0" dirty="0" smtClean="0"/>
              <a:t>Previous projects – team of 4 that delivered a product to about 50 million monthly users</a:t>
            </a:r>
          </a:p>
          <a:p>
            <a:endParaRPr lang="en-US" baseline="0" dirty="0" smtClean="0"/>
          </a:p>
          <a:p>
            <a:r>
              <a:rPr lang="en-US" baseline="0" dirty="0" smtClean="0"/>
              <a:t>No right one solution for everyone’s issues. However this model described here closely follows some of the internal </a:t>
            </a:r>
            <a:r>
              <a:rPr lang="en-US" baseline="0" dirty="0" err="1" smtClean="0"/>
              <a:t>google</a:t>
            </a:r>
            <a:r>
              <a:rPr lang="en-US" baseline="0" dirty="0" smtClean="0"/>
              <a:t> projects, </a:t>
            </a:r>
            <a:r>
              <a:rPr lang="en-US" baseline="0" dirty="0" err="1" smtClean="0"/>
              <a:t>facebook</a:t>
            </a:r>
            <a:r>
              <a:rPr lang="en-US" baseline="0" dirty="0" smtClean="0"/>
              <a:t>, </a:t>
            </a:r>
            <a:r>
              <a:rPr lang="en-US" baseline="0" dirty="0" err="1" smtClean="0"/>
              <a:t>tunein</a:t>
            </a:r>
            <a:r>
              <a:rPr lang="en-US" baseline="0" dirty="0" smtClean="0"/>
              <a:t>, and others</a:t>
            </a:r>
          </a:p>
          <a:p>
            <a:endParaRPr lang="en-US" dirty="0" smtClean="0"/>
          </a:p>
          <a:p>
            <a:r>
              <a:rPr lang="en-US" baseline="0" dirty="0" smtClean="0"/>
              <a:t>@ Domo we used these patterns and we’ve managed to build a very robust app in 4 months that matches </a:t>
            </a:r>
            <a:r>
              <a:rPr lang="en-US" baseline="0" dirty="0" err="1" smtClean="0"/>
              <a:t>iOS</a:t>
            </a:r>
            <a:r>
              <a:rPr lang="en-US" baseline="0" dirty="0" smtClean="0"/>
              <a:t> </a:t>
            </a:r>
            <a:r>
              <a:rPr lang="en-US" baseline="0" dirty="0" err="1" smtClean="0"/>
              <a:t>funtionality</a:t>
            </a:r>
            <a:r>
              <a:rPr lang="en-US" baseline="0" dirty="0" smtClean="0"/>
              <a:t> – which they had a huge </a:t>
            </a:r>
            <a:r>
              <a:rPr lang="en-US" baseline="0" dirty="0" err="1" smtClean="0"/>
              <a:t>headstart</a:t>
            </a:r>
            <a:r>
              <a:rPr lang="en-US" baseline="0" dirty="0" smtClean="0"/>
              <a:t> on</a:t>
            </a:r>
            <a:endParaRPr lang="en-US" dirty="0"/>
          </a:p>
        </p:txBody>
      </p:sp>
      <p:sp>
        <p:nvSpPr>
          <p:cNvPr id="4" name="Slide Number Placeholder 3"/>
          <p:cNvSpPr>
            <a:spLocks noGrp="1"/>
          </p:cNvSpPr>
          <p:nvPr>
            <p:ph type="sldNum" sz="quarter" idx="10"/>
          </p:nvPr>
        </p:nvSpPr>
        <p:spPr/>
        <p:txBody>
          <a:bodyPr/>
          <a:lstStyle/>
          <a:p>
            <a:fld id="{F117E27D-8899-1D45-BFC9-B9C0C6CBB4F7}" type="slidenum">
              <a:rPr lang="en-US" smtClean="0"/>
              <a:t>1</a:t>
            </a:fld>
            <a:endParaRPr lang="en-US"/>
          </a:p>
        </p:txBody>
      </p:sp>
    </p:spTree>
    <p:extLst>
      <p:ext uri="{BB962C8B-B14F-4D97-AF65-F5344CB8AC3E}">
        <p14:creationId xmlns:p14="http://schemas.microsoft.com/office/powerpoint/2010/main" val="2952326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Violates SOLID design principles </a:t>
            </a:r>
          </a:p>
          <a:p>
            <a:pPr marL="171450" indent="-171450">
              <a:buFontTx/>
              <a:buChar char="-"/>
            </a:pPr>
            <a:r>
              <a:rPr lang="en-US" dirty="0" smtClean="0"/>
              <a:t>Instead of building dependencies</a:t>
            </a:r>
            <a:r>
              <a:rPr lang="en-US" baseline="0" dirty="0" smtClean="0"/>
              <a:t> you’re handed interfaces to them.</a:t>
            </a:r>
          </a:p>
          <a:p>
            <a:pPr marL="171450" indent="-171450">
              <a:buFontTx/>
              <a:buChar char="-"/>
            </a:pPr>
            <a:endParaRPr lang="en-US" baseline="0" dirty="0" smtClean="0"/>
          </a:p>
          <a:p>
            <a:pPr marL="171450" indent="-171450">
              <a:buFontTx/>
              <a:buChar char="-"/>
            </a:pPr>
            <a:r>
              <a:rPr lang="en-US" baseline="0" dirty="0" smtClean="0"/>
              <a:t>Testing this</a:t>
            </a:r>
          </a:p>
          <a:p>
            <a:pPr marL="171450" indent="-171450">
              <a:buFontTx/>
              <a:buChar char="-"/>
            </a:pPr>
            <a:r>
              <a:rPr lang="en-US" baseline="0" dirty="0" smtClean="0"/>
              <a:t>Isolate coffeemaker without</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F117E27D-8899-1D45-BFC9-B9C0C6CBB4F7}" type="slidenum">
              <a:rPr lang="en-US" smtClean="0"/>
              <a:t>12</a:t>
            </a:fld>
            <a:endParaRPr lang="en-US"/>
          </a:p>
        </p:txBody>
      </p:sp>
    </p:spTree>
    <p:extLst>
      <p:ext uri="{BB962C8B-B14F-4D97-AF65-F5344CB8AC3E}">
        <p14:creationId xmlns:p14="http://schemas.microsoft.com/office/powerpoint/2010/main" val="316666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Glue layer between your data and your</a:t>
            </a:r>
            <a:r>
              <a:rPr lang="en-US" baseline="0" dirty="0" smtClean="0"/>
              <a:t> storage.</a:t>
            </a:r>
          </a:p>
          <a:p>
            <a:endParaRPr lang="en-US" baseline="0" dirty="0" smtClean="0"/>
          </a:p>
          <a:p>
            <a:pPr marL="228600" indent="-228600">
              <a:buAutoNum type="arabicPeriod"/>
            </a:pPr>
            <a:r>
              <a:rPr lang="en-US" baseline="0" dirty="0" smtClean="0"/>
              <a:t>They automatically handle your cursors (closing)</a:t>
            </a:r>
          </a:p>
          <a:p>
            <a:pPr marL="228600" indent="-228600">
              <a:buAutoNum type="arabicPeriod"/>
            </a:pPr>
            <a:r>
              <a:rPr lang="en-US" baseline="0" dirty="0" smtClean="0"/>
              <a:t>They automatically handle screen rotations, activities killed off and then resumed, data changed while in another activity, etc.</a:t>
            </a:r>
          </a:p>
          <a:p>
            <a:pPr marL="228600" indent="-228600">
              <a:buAutoNum type="arabicPeriod"/>
            </a:pPr>
            <a:r>
              <a:rPr lang="en-US" baseline="0" dirty="0" smtClean="0"/>
              <a:t>They don</a:t>
            </a:r>
            <a:r>
              <a:rPr lang="uk-UA" baseline="0" dirty="0" smtClean="0"/>
              <a:t>’</a:t>
            </a:r>
            <a:r>
              <a:rPr lang="en-US" baseline="0" dirty="0" smtClean="0"/>
              <a:t>t’ hold static references to your activity</a:t>
            </a:r>
          </a:p>
          <a:p>
            <a:pPr marL="228600" indent="-228600">
              <a:buAutoNum type="arabicPeriod"/>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F117E27D-8899-1D45-BFC9-B9C0C6CBB4F7}" type="slidenum">
              <a:rPr lang="en-US" smtClean="0"/>
              <a:t>14</a:t>
            </a:fld>
            <a:endParaRPr lang="en-US"/>
          </a:p>
        </p:txBody>
      </p:sp>
    </p:spTree>
    <p:extLst>
      <p:ext uri="{BB962C8B-B14F-4D97-AF65-F5344CB8AC3E}">
        <p14:creationId xmlns:p14="http://schemas.microsoft.com/office/powerpoint/2010/main" val="386676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Good news is you don’t have</a:t>
            </a:r>
            <a:r>
              <a:rPr lang="en-US" baseline="0" dirty="0" smtClean="0"/>
              <a:t> to build these out if you don’t want to</a:t>
            </a:r>
          </a:p>
          <a:p>
            <a:pPr marL="171450" indent="-171450">
              <a:buFontTx/>
              <a:buChar char="•"/>
            </a:pPr>
            <a:r>
              <a:rPr lang="en-US" dirty="0" err="1" smtClean="0"/>
              <a:t>ProviGen</a:t>
            </a:r>
            <a:endParaRPr lang="en-US" dirty="0" smtClean="0"/>
          </a:p>
          <a:p>
            <a:pPr marL="171450" indent="-171450">
              <a:buFontTx/>
              <a:buChar char="•"/>
            </a:pPr>
            <a:r>
              <a:rPr lang="en-US" dirty="0" err="1" smtClean="0"/>
              <a:t>Content</a:t>
            </a:r>
            <a:r>
              <a:rPr lang="en-US" baseline="0" dirty="0" err="1" smtClean="0"/>
              <a:t>Provider</a:t>
            </a:r>
            <a:r>
              <a:rPr lang="en-US" baseline="0" dirty="0" smtClean="0"/>
              <a:t> </a:t>
            </a:r>
            <a:r>
              <a:rPr lang="en-US" baseline="0" dirty="0" err="1" smtClean="0"/>
              <a:t>vs</a:t>
            </a:r>
            <a:r>
              <a:rPr lang="en-US" baseline="0" dirty="0" smtClean="0"/>
              <a:t> </a:t>
            </a:r>
            <a:r>
              <a:rPr lang="en-US" baseline="0" dirty="0" err="1" smtClean="0"/>
              <a:t>SharedPreferences</a:t>
            </a:r>
            <a:r>
              <a:rPr lang="en-US" baseline="0" dirty="0" smtClean="0"/>
              <a:t> or </a:t>
            </a:r>
            <a:r>
              <a:rPr lang="en-US" baseline="0" dirty="0" err="1" smtClean="0"/>
              <a:t>CookieStore</a:t>
            </a:r>
            <a:endParaRPr lang="en-US" baseline="0" dirty="0" smtClean="0"/>
          </a:p>
          <a:p>
            <a:pPr marL="171450" indent="-171450">
              <a:buFontTx/>
              <a:buChar char="•"/>
            </a:pPr>
            <a:r>
              <a:rPr lang="en-US" baseline="0" dirty="0" smtClean="0"/>
              <a:t>Native Code used the </a:t>
            </a:r>
            <a:r>
              <a:rPr lang="en-US" baseline="0" dirty="0" err="1" smtClean="0"/>
              <a:t>Poco</a:t>
            </a:r>
            <a:r>
              <a:rPr lang="en-US" baseline="0" dirty="0" smtClean="0"/>
              <a:t> C++ libraries</a:t>
            </a:r>
          </a:p>
          <a:p>
            <a:pPr marL="171450" indent="-171450">
              <a:buFontTx/>
              <a:buChar char="•"/>
            </a:pPr>
            <a:r>
              <a:rPr lang="en-US" baseline="0" dirty="0" smtClean="0"/>
              <a:t>Data handled by </a:t>
            </a:r>
            <a:r>
              <a:rPr lang="en-US" baseline="0" dirty="0" err="1" smtClean="0"/>
              <a:t>db</a:t>
            </a:r>
            <a:r>
              <a:rPr lang="en-US" baseline="0" dirty="0" smtClean="0"/>
              <a:t> safely across processes (exported services), </a:t>
            </a:r>
            <a:r>
              <a:rPr lang="en-US" baseline="0" dirty="0" err="1" smtClean="0"/>
              <a:t>jni</a:t>
            </a:r>
            <a:r>
              <a:rPr lang="en-US" baseline="0" dirty="0" smtClean="0"/>
              <a:t>, etc.</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117E27D-8899-1D45-BFC9-B9C0C6CBB4F7}" type="slidenum">
              <a:rPr lang="en-US" smtClean="0"/>
              <a:t>17</a:t>
            </a:fld>
            <a:endParaRPr lang="en-US"/>
          </a:p>
        </p:txBody>
      </p:sp>
    </p:spTree>
    <p:extLst>
      <p:ext uri="{BB962C8B-B14F-4D97-AF65-F5344CB8AC3E}">
        <p14:creationId xmlns:p14="http://schemas.microsoft.com/office/powerpoint/2010/main" val="3352157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’ve extended </a:t>
            </a:r>
            <a:endParaRPr lang="en-US" dirty="0"/>
          </a:p>
        </p:txBody>
      </p:sp>
      <p:sp>
        <p:nvSpPr>
          <p:cNvPr id="4" name="Slide Number Placeholder 3"/>
          <p:cNvSpPr>
            <a:spLocks noGrp="1"/>
          </p:cNvSpPr>
          <p:nvPr>
            <p:ph type="sldNum" sz="quarter" idx="10"/>
          </p:nvPr>
        </p:nvSpPr>
        <p:spPr/>
        <p:txBody>
          <a:bodyPr/>
          <a:lstStyle/>
          <a:p>
            <a:fld id="{F117E27D-8899-1D45-BFC9-B9C0C6CBB4F7}" type="slidenum">
              <a:rPr lang="en-US" smtClean="0"/>
              <a:t>19</a:t>
            </a:fld>
            <a:endParaRPr lang="en-US"/>
          </a:p>
        </p:txBody>
      </p:sp>
    </p:spTree>
    <p:extLst>
      <p:ext uri="{BB962C8B-B14F-4D97-AF65-F5344CB8AC3E}">
        <p14:creationId xmlns:p14="http://schemas.microsoft.com/office/powerpoint/2010/main" val="2881303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t>
            </a:r>
          </a:p>
          <a:p>
            <a:r>
              <a:rPr lang="en-US" dirty="0" smtClean="0"/>
              <a:t>Other options:</a:t>
            </a:r>
          </a:p>
          <a:p>
            <a:r>
              <a:rPr lang="en-US" dirty="0" smtClean="0"/>
              <a:t>How?</a:t>
            </a:r>
            <a:endParaRPr lang="en-US" dirty="0"/>
          </a:p>
        </p:txBody>
      </p:sp>
      <p:sp>
        <p:nvSpPr>
          <p:cNvPr id="4" name="Slide Number Placeholder 3"/>
          <p:cNvSpPr>
            <a:spLocks noGrp="1"/>
          </p:cNvSpPr>
          <p:nvPr>
            <p:ph type="sldNum" sz="quarter" idx="10"/>
          </p:nvPr>
        </p:nvSpPr>
        <p:spPr/>
        <p:txBody>
          <a:bodyPr/>
          <a:lstStyle/>
          <a:p>
            <a:fld id="{F117E27D-8899-1D45-BFC9-B9C0C6CBB4F7}" type="slidenum">
              <a:rPr lang="en-US" smtClean="0"/>
              <a:t>20</a:t>
            </a:fld>
            <a:endParaRPr lang="en-US"/>
          </a:p>
        </p:txBody>
      </p:sp>
    </p:spTree>
    <p:extLst>
      <p:ext uri="{BB962C8B-B14F-4D97-AF65-F5344CB8AC3E}">
        <p14:creationId xmlns:p14="http://schemas.microsoft.com/office/powerpoint/2010/main" val="395040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 really going to talk</a:t>
            </a:r>
            <a:r>
              <a:rPr lang="en-US" baseline="0" dirty="0" smtClean="0"/>
              <a:t> about how to organize your files – although we’ll touch it some</a:t>
            </a:r>
          </a:p>
          <a:p>
            <a:pPr marL="171450" indent="-171450">
              <a:buFontTx/>
              <a:buChar char="•"/>
            </a:pPr>
            <a:endParaRPr lang="en-US" baseline="0" dirty="0" smtClean="0"/>
          </a:p>
          <a:p>
            <a:pPr marL="171450" indent="-171450">
              <a:buFontTx/>
              <a:buChar char="•"/>
            </a:pPr>
            <a:r>
              <a:rPr lang="en-US" baseline="0" dirty="0" smtClean="0"/>
              <a:t>Some people organize by feature, some by type</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Things change, patterns evolve, etc. All you can do is use common sense, the best implementations/patterns for the situation and then adapt as time progresses.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These same conversations will always arise in our industry because the only constant IS change. :)</a:t>
            </a:r>
            <a:endParaRPr lang="en-US" dirty="0"/>
          </a:p>
        </p:txBody>
      </p:sp>
      <p:sp>
        <p:nvSpPr>
          <p:cNvPr id="4" name="Slide Number Placeholder 3"/>
          <p:cNvSpPr>
            <a:spLocks noGrp="1"/>
          </p:cNvSpPr>
          <p:nvPr>
            <p:ph type="sldNum" sz="quarter" idx="10"/>
          </p:nvPr>
        </p:nvSpPr>
        <p:spPr/>
        <p:txBody>
          <a:bodyPr/>
          <a:lstStyle/>
          <a:p>
            <a:fld id="{F117E27D-8899-1D45-BFC9-B9C0C6CBB4F7}" type="slidenum">
              <a:rPr lang="en-US" smtClean="0"/>
              <a:t>2</a:t>
            </a:fld>
            <a:endParaRPr lang="en-US"/>
          </a:p>
        </p:txBody>
      </p:sp>
    </p:spTree>
    <p:extLst>
      <p:ext uri="{BB962C8B-B14F-4D97-AF65-F5344CB8AC3E}">
        <p14:creationId xmlns:p14="http://schemas.microsoft.com/office/powerpoint/2010/main" val="2701442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Acronym by Michael</a:t>
            </a:r>
            <a:r>
              <a:rPr lang="en-US" baseline="0" dirty="0" smtClean="0"/>
              <a:t> Feathers for the “first five principles” named by Robert C. Martin.</a:t>
            </a:r>
            <a:endParaRPr lang="en-US" dirty="0" smtClean="0"/>
          </a:p>
          <a:p>
            <a:r>
              <a:rPr lang="en-US" dirty="0" smtClean="0"/>
              <a:t>Robert Martin – co-author of the Agile Manifesto</a:t>
            </a:r>
          </a:p>
          <a:p>
            <a:endParaRPr lang="en-US" dirty="0" smtClean="0"/>
          </a:p>
          <a:p>
            <a:r>
              <a:rPr lang="en-US" dirty="0" smtClean="0"/>
              <a:t>Today we’ll mostly cover the S, I, &amp; 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117E27D-8899-1D45-BFC9-B9C0C6CBB4F7}" type="slidenum">
              <a:rPr lang="en-US" smtClean="0"/>
              <a:t>3</a:t>
            </a:fld>
            <a:endParaRPr lang="en-US"/>
          </a:p>
        </p:txBody>
      </p:sp>
    </p:spTree>
    <p:extLst>
      <p:ext uri="{BB962C8B-B14F-4D97-AF65-F5344CB8AC3E}">
        <p14:creationId xmlns:p14="http://schemas.microsoft.com/office/powerpoint/2010/main" val="111623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117E27D-8899-1D45-BFC9-B9C0C6CBB4F7}" type="slidenum">
              <a:rPr lang="en-US" smtClean="0"/>
              <a:t>6</a:t>
            </a:fld>
            <a:endParaRPr lang="en-US"/>
          </a:p>
        </p:txBody>
      </p:sp>
    </p:spTree>
    <p:extLst>
      <p:ext uri="{BB962C8B-B14F-4D97-AF65-F5344CB8AC3E}">
        <p14:creationId xmlns:p14="http://schemas.microsoft.com/office/powerpoint/2010/main" val="144551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a:t>
            </a:r>
            <a:r>
              <a:rPr lang="en-US" dirty="0" err="1" smtClean="0"/>
              <a:t>reddit</a:t>
            </a:r>
            <a:r>
              <a:rPr lang="en-US" dirty="0" smtClean="0"/>
              <a:t>..</a:t>
            </a:r>
          </a:p>
          <a:p>
            <a:r>
              <a:rPr lang="en-US" dirty="0" err="1" smtClean="0"/>
              <a:t>Reddit.com</a:t>
            </a:r>
            <a:r>
              <a:rPr lang="en-US" dirty="0" smtClean="0"/>
              <a:t>/</a:t>
            </a:r>
            <a:r>
              <a:rPr lang="en-US" dirty="0" err="1" smtClean="0"/>
              <a:t>androiddev</a:t>
            </a:r>
            <a:endParaRPr lang="en-US" dirty="0" smtClean="0"/>
          </a:p>
          <a:p>
            <a:endParaRPr lang="en-US" dirty="0" smtClean="0"/>
          </a:p>
          <a:p>
            <a:r>
              <a:rPr lang="en-US" dirty="0" smtClean="0"/>
              <a:t>Pros and Cons of Generated</a:t>
            </a:r>
            <a:r>
              <a:rPr lang="en-US" baseline="0" dirty="0" smtClean="0"/>
              <a:t> code.</a:t>
            </a:r>
          </a:p>
          <a:p>
            <a:pPr marL="171450" indent="-171450">
              <a:buFontTx/>
              <a:buChar char="-"/>
            </a:pPr>
            <a:r>
              <a:rPr lang="en-US" baseline="0" dirty="0" smtClean="0"/>
              <a:t>App runs quicker </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117E27D-8899-1D45-BFC9-B9C0C6CBB4F7}" type="slidenum">
              <a:rPr lang="en-US" smtClean="0"/>
              <a:t>7</a:t>
            </a:fld>
            <a:endParaRPr lang="en-US"/>
          </a:p>
        </p:txBody>
      </p:sp>
    </p:spTree>
    <p:extLst>
      <p:ext uri="{BB962C8B-B14F-4D97-AF65-F5344CB8AC3E}">
        <p14:creationId xmlns:p14="http://schemas.microsoft.com/office/powerpoint/2010/main" val="1197455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memory cache normally means that we would keep much more in memory than what is needed for displaying the UI. </a:t>
            </a:r>
          </a:p>
          <a:p>
            <a:r>
              <a:rPr lang="en-US" dirty="0" smtClean="0"/>
              <a:t>Many Android devices on the market still have a per-app memory limit of 48 MB or less. When you add in the overhead of the Java garbage collector, this can have implications for performance.</a:t>
            </a:r>
          </a:p>
          <a:p>
            <a:endParaRPr lang="en-US" dirty="0" smtClean="0"/>
          </a:p>
          <a:p>
            <a:r>
              <a:rPr lang="en-US" dirty="0" smtClean="0"/>
              <a:t>Application logic needs to deal with the memory cache, UI, and storage, but typically code related to the UI and to storage takes place on different threads. Keeping the threading model simple in a large application can be difficult.</a:t>
            </a:r>
          </a:p>
          <a:p>
            <a:endParaRPr lang="en-US" dirty="0" smtClean="0"/>
          </a:p>
          <a:p>
            <a:r>
              <a:rPr lang="en-US" dirty="0" smtClean="0"/>
              <a:t>The UI typically receives data from multiple sources, such as cached data in storage, new data from the network, local data mutations from application logic, and more. This requires the UI to have to deal with different kinds of data change scenarios and can result in UI overdraw.</a:t>
            </a:r>
          </a:p>
          <a:p>
            <a:endParaRPr lang="en-US" dirty="0" smtClean="0"/>
          </a:p>
          <a:p>
            <a:endParaRPr lang="en-US" dirty="0" smtClean="0"/>
          </a:p>
          <a:p>
            <a:r>
              <a:rPr lang="en-US" dirty="0" smtClean="0"/>
              <a:t>Bad</a:t>
            </a:r>
            <a:r>
              <a:rPr lang="en-US" baseline="0" dirty="0" smtClean="0"/>
              <a:t> scenario:</a:t>
            </a:r>
          </a:p>
          <a:p>
            <a:r>
              <a:rPr lang="en-US" baseline="0" dirty="0" smtClean="0"/>
              <a:t>Start a </a:t>
            </a:r>
            <a:r>
              <a:rPr lang="en-US" baseline="0" dirty="0" err="1" smtClean="0"/>
              <a:t>netowrk</a:t>
            </a:r>
            <a:r>
              <a:rPr lang="en-US" baseline="0" dirty="0" smtClean="0"/>
              <a:t> request, hit something that takes them to another activity, android kills off your activity due to low </a:t>
            </a:r>
            <a:r>
              <a:rPr lang="en-US" baseline="0" dirty="0" err="1" smtClean="0"/>
              <a:t>resrources</a:t>
            </a:r>
            <a:r>
              <a:rPr lang="en-US" baseline="0" dirty="0" smtClean="0"/>
              <a:t>, user hits back and comes back into your activity</a:t>
            </a:r>
            <a:r>
              <a:rPr lang="is-IS" baseline="0" dirty="0" smtClean="0"/>
              <a:t>…</a:t>
            </a:r>
            <a:endParaRPr lang="en-US" dirty="0" smtClean="0"/>
          </a:p>
        </p:txBody>
      </p:sp>
      <p:sp>
        <p:nvSpPr>
          <p:cNvPr id="4" name="Slide Number Placeholder 3"/>
          <p:cNvSpPr>
            <a:spLocks noGrp="1"/>
          </p:cNvSpPr>
          <p:nvPr>
            <p:ph type="sldNum" sz="quarter" idx="10"/>
          </p:nvPr>
        </p:nvSpPr>
        <p:spPr/>
        <p:txBody>
          <a:bodyPr/>
          <a:lstStyle/>
          <a:p>
            <a:fld id="{F117E27D-8899-1D45-BFC9-B9C0C6CBB4F7}" type="slidenum">
              <a:rPr lang="en-US" smtClean="0"/>
              <a:t>8</a:t>
            </a:fld>
            <a:endParaRPr lang="en-US"/>
          </a:p>
        </p:txBody>
      </p:sp>
    </p:spTree>
    <p:extLst>
      <p:ext uri="{BB962C8B-B14F-4D97-AF65-F5344CB8AC3E}">
        <p14:creationId xmlns:p14="http://schemas.microsoft.com/office/powerpoint/2010/main" val="365772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Benefits</a:t>
            </a:r>
            <a:r>
              <a:rPr lang="en-US" baseline="0" dirty="0" smtClean="0"/>
              <a:t> of this approach:</a:t>
            </a:r>
          </a:p>
          <a:p>
            <a:endParaRPr lang="en-US" dirty="0" smtClean="0"/>
          </a:p>
          <a:p>
            <a:r>
              <a:rPr lang="en-US" dirty="0" smtClean="0"/>
              <a:t>The UI is built directly on top of storage using standard Android cursors, and since storage-to-UI is the hottest execution path in most Android apps, this can help keep the UI responsive.</a:t>
            </a:r>
          </a:p>
          <a:p>
            <a:endParaRPr lang="en-US" dirty="0" smtClean="0"/>
          </a:p>
          <a:p>
            <a:r>
              <a:rPr lang="en-US" dirty="0" smtClean="0"/>
              <a:t>The application logic and networking components have been moved beneath the storage layer, allowing all logic there to take place on a background thread and ensure that results are reflected in storage first. </a:t>
            </a:r>
          </a:p>
          <a:p>
            <a:r>
              <a:rPr lang="en-US" dirty="0" smtClean="0"/>
              <a:t>Then UI can then be notified to redraw through the use of standard Android content provider notifications.</a:t>
            </a:r>
          </a:p>
          <a:p>
            <a:endParaRPr lang="en-US" dirty="0" smtClean="0"/>
          </a:p>
          <a:p>
            <a:r>
              <a:rPr lang="en-US" dirty="0" smtClean="0"/>
              <a:t>This architecture allows a clean separation between the UI and application logic layers — and we could simplify the logic for each. </a:t>
            </a:r>
          </a:p>
          <a:p>
            <a:endParaRPr lang="en-US" dirty="0" smtClean="0"/>
          </a:p>
          <a:p>
            <a:r>
              <a:rPr lang="en-US" dirty="0" smtClean="0"/>
              <a:t>The UI components only need to reflect the state of the storage, and the application logic only needs to write the final (correct) information to the storage layer. </a:t>
            </a:r>
          </a:p>
          <a:p>
            <a:endParaRPr lang="en-US" dirty="0" smtClean="0"/>
          </a:p>
          <a:p>
            <a:r>
              <a:rPr lang="en-US" dirty="0" smtClean="0"/>
              <a:t>The UI and application logic layers live on different threads, and they never have to communicate with each other directly.</a:t>
            </a:r>
          </a:p>
          <a:p>
            <a:endParaRPr lang="en-US" dirty="0" smtClean="0"/>
          </a:p>
          <a:p>
            <a:endParaRPr lang="en-US" dirty="0" smtClean="0"/>
          </a:p>
          <a:p>
            <a:r>
              <a:rPr lang="en-US" dirty="0" smtClean="0"/>
              <a:t>Searching</a:t>
            </a:r>
            <a:r>
              <a:rPr lang="en-US" baseline="0" dirty="0" smtClean="0"/>
              <a:t> to your app</a:t>
            </a:r>
            <a:endParaRPr lang="en-US" dirty="0" smtClean="0"/>
          </a:p>
          <a:p>
            <a:endParaRPr lang="en-US" dirty="0" smtClean="0"/>
          </a:p>
          <a:p>
            <a:endParaRPr lang="en-US" dirty="0" smtClean="0"/>
          </a:p>
          <a:p>
            <a:r>
              <a:rPr lang="en-US" dirty="0" smtClean="0"/>
              <a:t>Activities</a:t>
            </a:r>
          </a:p>
          <a:p>
            <a:r>
              <a:rPr lang="en-US" dirty="0" smtClean="0"/>
              <a:t>Loaders</a:t>
            </a:r>
          </a:p>
          <a:p>
            <a:r>
              <a:rPr lang="en-US" dirty="0" smtClean="0"/>
              <a:t>Content Providers</a:t>
            </a:r>
          </a:p>
          <a:p>
            <a:r>
              <a:rPr lang="en-US" dirty="0" err="1" smtClean="0"/>
              <a:t>Sqlite</a:t>
            </a:r>
            <a:r>
              <a:rPr lang="en-US" baseline="0" dirty="0" smtClean="0"/>
              <a:t> tables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117E27D-8899-1D45-BFC9-B9C0C6CBB4F7}" type="slidenum">
              <a:rPr lang="en-US" smtClean="0"/>
              <a:t>9</a:t>
            </a:fld>
            <a:endParaRPr lang="en-US"/>
          </a:p>
        </p:txBody>
      </p:sp>
    </p:spTree>
    <p:extLst>
      <p:ext uri="{BB962C8B-B14F-4D97-AF65-F5344CB8AC3E}">
        <p14:creationId xmlns:p14="http://schemas.microsoft.com/office/powerpoint/2010/main" val="3657729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Android studio to test project</a:t>
            </a:r>
          </a:p>
          <a:p>
            <a:pPr marL="171450" indent="-171450">
              <a:buFontTx/>
              <a:buChar char="•"/>
            </a:pPr>
            <a:r>
              <a:rPr lang="en-US" baseline="0" dirty="0" smtClean="0"/>
              <a:t>Folder structure discussion</a:t>
            </a:r>
          </a:p>
          <a:p>
            <a:pPr marL="628650" lvl="1" indent="-171450">
              <a:buFontTx/>
              <a:buChar char="•"/>
            </a:pPr>
            <a:r>
              <a:rPr lang="en-US" baseline="0" dirty="0" smtClean="0"/>
              <a:t>By feature, by Class type</a:t>
            </a:r>
          </a:p>
          <a:p>
            <a:pPr marL="1085850" lvl="2" indent="-171450">
              <a:buFontTx/>
              <a:buChar char="•"/>
            </a:pPr>
            <a:r>
              <a:rPr lang="en-US" baseline="0" dirty="0" smtClean="0"/>
              <a:t>Lots of code generation and I can setup </a:t>
            </a:r>
            <a:r>
              <a:rPr lang="en-US" baseline="0" dirty="0" err="1" smtClean="0"/>
              <a:t>proguard</a:t>
            </a:r>
            <a:r>
              <a:rPr lang="en-US" baseline="0" dirty="0" smtClean="0"/>
              <a:t> rules for packages and directories</a:t>
            </a:r>
          </a:p>
          <a:p>
            <a:pPr marL="1085850" lvl="2" indent="-171450">
              <a:buFontTx/>
              <a:buChar char="•"/>
            </a:pPr>
            <a:r>
              <a:rPr lang="en-US" baseline="0" dirty="0" smtClean="0"/>
              <a:t>Can’t remember an activity name I can just open the activity folder</a:t>
            </a:r>
          </a:p>
          <a:p>
            <a:pPr marL="1085850" lvl="2" indent="-171450">
              <a:buFontTx/>
              <a:buChar char="•"/>
            </a:pPr>
            <a:r>
              <a:rPr lang="en-US" baseline="0" dirty="0" smtClean="0"/>
              <a:t>-- pros to both ways though</a:t>
            </a:r>
          </a:p>
          <a:p>
            <a:pPr marL="1085850" lvl="2" indent="-171450">
              <a:buFontTx/>
              <a:buChar char="•"/>
            </a:pPr>
            <a:r>
              <a:rPr lang="en-US" baseline="0" dirty="0" smtClean="0"/>
              <a:t>Hybrid approach</a:t>
            </a:r>
          </a:p>
          <a:p>
            <a:pPr marL="1085850" lvl="2"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F117E27D-8899-1D45-BFC9-B9C0C6CBB4F7}" type="slidenum">
              <a:rPr lang="en-US" smtClean="0"/>
              <a:t>10</a:t>
            </a:fld>
            <a:endParaRPr lang="en-US"/>
          </a:p>
        </p:txBody>
      </p:sp>
    </p:spTree>
    <p:extLst>
      <p:ext uri="{BB962C8B-B14F-4D97-AF65-F5344CB8AC3E}">
        <p14:creationId xmlns:p14="http://schemas.microsoft.com/office/powerpoint/2010/main" val="677142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Guice</a:t>
            </a:r>
            <a:r>
              <a:rPr lang="en-US" dirty="0" smtClean="0"/>
              <a:t> takes </a:t>
            </a:r>
            <a:r>
              <a:rPr lang="en-US" dirty="0" err="1" smtClean="0"/>
              <a:t>waaaayy</a:t>
            </a:r>
            <a:r>
              <a:rPr lang="en-US" baseline="0" dirty="0" smtClean="0"/>
              <a:t> to long to load.</a:t>
            </a:r>
          </a:p>
          <a:p>
            <a:r>
              <a:rPr lang="en-US" baseline="0" dirty="0" smtClean="0"/>
              <a:t>Dagger 1 – great &amp; still used by square (they don</a:t>
            </a:r>
            <a:r>
              <a:rPr lang="uk-UA" baseline="0" dirty="0" smtClean="0"/>
              <a:t>’</a:t>
            </a:r>
            <a:r>
              <a:rPr lang="en-US" baseline="0" dirty="0" smtClean="0"/>
              <a:t>t’ consider 2 to be the update of dagger 1) – doesn’t support </a:t>
            </a:r>
            <a:r>
              <a:rPr lang="en-US" baseline="0" dirty="0" err="1" smtClean="0"/>
              <a:t>proguard</a:t>
            </a:r>
            <a:r>
              <a:rPr lang="en-US" baseline="0" dirty="0" smtClean="0"/>
              <a:t>, more work creating graphs</a:t>
            </a:r>
          </a:p>
          <a:p>
            <a:r>
              <a:rPr lang="en-US" baseline="0" dirty="0" smtClean="0"/>
              <a:t>Dagger 2 – Google’s project, supports </a:t>
            </a:r>
            <a:r>
              <a:rPr lang="en-US" baseline="0" dirty="0" err="1" smtClean="0"/>
              <a:t>proguard</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117E27D-8899-1D45-BFC9-B9C0C6CBB4F7}" type="slidenum">
              <a:rPr lang="en-US" smtClean="0"/>
              <a:t>11</a:t>
            </a:fld>
            <a:endParaRPr lang="en-US"/>
          </a:p>
        </p:txBody>
      </p:sp>
    </p:spTree>
    <p:extLst>
      <p:ext uri="{BB962C8B-B14F-4D97-AF65-F5344CB8AC3E}">
        <p14:creationId xmlns:p14="http://schemas.microsoft.com/office/powerpoint/2010/main" val="1148709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328785"/>
            <a:ext cx="6632260" cy="85724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219200" y="4471065"/>
            <a:ext cx="6400800" cy="1314450"/>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365714244"/>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242323181"/>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horz"/>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907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1333500" y="1200150"/>
            <a:ext cx="7137400" cy="33940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9451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08000" y="2631282"/>
            <a:ext cx="8229600" cy="857250"/>
          </a:xfrm>
          <a:prstGeom prst="rect">
            <a:avLst/>
          </a:prstGeom>
        </p:spPr>
        <p:txBody>
          <a:bodyPr rtlCol="0">
            <a:normAutofit/>
          </a:bodyPr>
          <a:lstStyle>
            <a:lvl1pPr algn="ctr">
              <a:defRPr sz="4200" b="0" spc="-15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4940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508000" y="2631282"/>
            <a:ext cx="8229600" cy="857250"/>
          </a:xfrm>
          <a:prstGeom prst="rect">
            <a:avLst/>
          </a:prstGeom>
        </p:spPr>
        <p:txBody>
          <a:bodyPr rtlCol="0">
            <a:normAutofit/>
          </a:bodyPr>
          <a:lstStyle>
            <a:lvl1pPr algn="ctr">
              <a:defRPr sz="4200" b="0" spc="-15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51230524"/>
      </p:ext>
    </p:extLst>
  </p:cSld>
  <p:clrMapOvr>
    <a:masterClrMapping/>
  </p:clrMapOvr>
  <p:transition xmlns:p14="http://schemas.microsoft.com/office/powerpoint/2010/mai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itle 1"/>
          <p:cNvSpPr>
            <a:spLocks noGrp="1"/>
          </p:cNvSpPr>
          <p:nvPr>
            <p:ph type="ctrTitle"/>
          </p:nvPr>
        </p:nvSpPr>
        <p:spPr>
          <a:xfrm>
            <a:off x="1409700" y="-19049"/>
            <a:ext cx="7734300" cy="895350"/>
          </a:xfrm>
        </p:spPr>
        <p:txBody>
          <a:bodyPr/>
          <a:lstStyle/>
          <a:p>
            <a:r>
              <a:rPr lang="en-US" dirty="0" smtClean="0"/>
              <a:t>Click to edit Master title style</a:t>
            </a:r>
            <a:endParaRPr lang="en-US" dirty="0"/>
          </a:p>
        </p:txBody>
      </p:sp>
      <p:sp>
        <p:nvSpPr>
          <p:cNvPr id="9" name="Subtitle 2"/>
          <p:cNvSpPr>
            <a:spLocks noGrp="1"/>
          </p:cNvSpPr>
          <p:nvPr>
            <p:ph type="subTitle" idx="1"/>
          </p:nvPr>
        </p:nvSpPr>
        <p:spPr>
          <a:xfrm>
            <a:off x="1435100" y="1085850"/>
            <a:ext cx="64008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6688427"/>
      </p:ext>
    </p:extLst>
  </p:cSld>
  <p:clrMapOvr>
    <a:masterClrMapping/>
  </p:clrMapOvr>
  <p:transition xmlns:p14="http://schemas.microsoft.com/office/powerpoint/2010/mai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508000" y="2631282"/>
            <a:ext cx="8229600" cy="857250"/>
          </a:xfrm>
          <a:prstGeom prst="rect">
            <a:avLst/>
          </a:prstGeom>
        </p:spPr>
        <p:txBody>
          <a:bodyPr rtlCol="0">
            <a:normAutofit/>
          </a:bodyPr>
          <a:lstStyle>
            <a:lvl1pPr algn="ctr">
              <a:defRPr sz="4200" b="0" spc="-15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41502542"/>
      </p:ext>
    </p:extLst>
  </p:cSld>
  <p:clrMapOvr>
    <a:masterClrMapping/>
  </p:clrMapOvr>
  <p:transition xmlns:p14="http://schemas.microsoft.com/office/powerpoint/2010/mai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94636485"/>
      </p:ext>
    </p:extLst>
  </p:cSld>
  <p:clrMapOvr>
    <a:masterClrMapping/>
  </p:clrMapOvr>
  <p:transition xmlns:p14="http://schemas.microsoft.com/office/powerpoint/2010/main">
    <p:cut/>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emf"/><Relationship Id="rId5"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 Id="rId3"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3.xml"/><Relationship Id="rId3" Type="http://schemas.openxmlformats.org/officeDocument/2006/relationships/image" Target="../media/image2.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4" Type="http://schemas.openxmlformats.org/officeDocument/2006/relationships/image" Target="../media/image1.emf"/><Relationship Id="rId5" Type="http://schemas.openxmlformats.org/officeDocument/2006/relationships/image" Target="../media/image3.emf"/><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5.xml"/><Relationship Id="rId5" Type="http://schemas.openxmlformats.org/officeDocument/2006/relationships/image" Target="../media/image2.emf"/><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1524000"/>
            <a:ext cx="9144000" cy="3619499"/>
          </a:xfrm>
          <a:prstGeom prst="rect">
            <a:avLst/>
          </a:prstGeom>
        </p:spPr>
      </p:pic>
      <p:sp>
        <p:nvSpPr>
          <p:cNvPr id="36867" name="Title Placeholder 1"/>
          <p:cNvSpPr>
            <a:spLocks noGrp="1"/>
          </p:cNvSpPr>
          <p:nvPr>
            <p:ph type="title"/>
          </p:nvPr>
        </p:nvSpPr>
        <p:spPr bwMode="auto">
          <a:xfrm>
            <a:off x="1027114" y="3098006"/>
            <a:ext cx="8116887" cy="108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a:t>
            </a:r>
          </a:p>
        </p:txBody>
      </p:sp>
      <p:sp>
        <p:nvSpPr>
          <p:cNvPr id="36868" name="Text Placeholder 2"/>
          <p:cNvSpPr>
            <a:spLocks noGrp="1"/>
          </p:cNvSpPr>
          <p:nvPr>
            <p:ph type="body" idx="1"/>
          </p:nvPr>
        </p:nvSpPr>
        <p:spPr bwMode="auto">
          <a:xfrm>
            <a:off x="1027114" y="4304110"/>
            <a:ext cx="8099425" cy="83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smtClean="0"/>
              <a:t>USE ALL CAPS FOR YOUR SUBTITLE</a:t>
            </a:r>
            <a:endParaRPr lang="en-US" dirty="0"/>
          </a:p>
        </p:txBody>
      </p:sp>
      <p:pic>
        <p:nvPicPr>
          <p:cNvPr id="6" name="Picture 5"/>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1137017" y="0"/>
            <a:ext cx="1130576" cy="1130576"/>
          </a:xfrm>
          <a:prstGeom prst="rect">
            <a:avLst/>
          </a:prstGeom>
        </p:spPr>
      </p:pic>
    </p:spTree>
  </p:cSld>
  <p:clrMap bg1="lt1" tx1="dk1" bg2="lt2" tx2="dk2" accent1="accent1" accent2="accent2" accent3="accent3" accent4="accent4" accent5="accent5" accent6="accent6" hlink="hlink" folHlink="folHlink"/>
  <p:sldLayoutIdLst>
    <p:sldLayoutId id="2147483735" r:id="rId1"/>
    <p:sldLayoutId id="2147483736" r:id="rId2"/>
  </p:sldLayoutIdLst>
  <p:transition xmlns:p14="http://schemas.microsoft.com/office/powerpoint/2010/main">
    <p:cut/>
  </p:transition>
  <p:timing>
    <p:tnLst>
      <p:par>
        <p:cTn xmlns:p14="http://schemas.microsoft.com/office/powerpoint/2010/main" id="1" dur="indefinite" restart="never" nodeType="tmRoot"/>
      </p:par>
    </p:tnLst>
  </p:timing>
  <p:txStyles>
    <p:titleStyle>
      <a:lvl1pPr algn="l" rtl="0" fontAlgn="base">
        <a:spcBef>
          <a:spcPct val="0"/>
        </a:spcBef>
        <a:spcAft>
          <a:spcPct val="0"/>
        </a:spcAft>
        <a:defRPr sz="4200" b="0" kern="1200" spc="-150">
          <a:solidFill>
            <a:schemeClr val="bg1"/>
          </a:solidFill>
          <a:latin typeface="Open Sans Light"/>
          <a:ea typeface="Open Sans Light" panose="020B0306030504020204" pitchFamily="34" charset="0"/>
          <a:cs typeface="Open Sans Light"/>
        </a:defRPr>
      </a:lvl1pPr>
      <a:lvl2pPr algn="l" rtl="0" fontAlgn="base">
        <a:spcBef>
          <a:spcPct val="0"/>
        </a:spcBef>
        <a:spcAft>
          <a:spcPct val="0"/>
        </a:spcAft>
        <a:defRPr sz="4400" b="1">
          <a:solidFill>
            <a:schemeClr val="bg1"/>
          </a:solidFill>
          <a:latin typeface="Open Sans" charset="0"/>
          <a:ea typeface="ＭＳ Ｐゴシック" charset="0"/>
        </a:defRPr>
      </a:lvl2pPr>
      <a:lvl3pPr algn="l" rtl="0" fontAlgn="base">
        <a:spcBef>
          <a:spcPct val="0"/>
        </a:spcBef>
        <a:spcAft>
          <a:spcPct val="0"/>
        </a:spcAft>
        <a:defRPr sz="4400" b="1">
          <a:solidFill>
            <a:schemeClr val="bg1"/>
          </a:solidFill>
          <a:latin typeface="Open Sans" charset="0"/>
          <a:ea typeface="ＭＳ Ｐゴシック" charset="0"/>
        </a:defRPr>
      </a:lvl3pPr>
      <a:lvl4pPr algn="l" rtl="0" fontAlgn="base">
        <a:spcBef>
          <a:spcPct val="0"/>
        </a:spcBef>
        <a:spcAft>
          <a:spcPct val="0"/>
        </a:spcAft>
        <a:defRPr sz="4400" b="1">
          <a:solidFill>
            <a:schemeClr val="bg1"/>
          </a:solidFill>
          <a:latin typeface="Open Sans" charset="0"/>
          <a:ea typeface="ＭＳ Ｐゴシック" charset="0"/>
        </a:defRPr>
      </a:lvl4pPr>
      <a:lvl5pPr algn="l" rtl="0" fontAlgn="base">
        <a:spcBef>
          <a:spcPct val="0"/>
        </a:spcBef>
        <a:spcAft>
          <a:spcPct val="0"/>
        </a:spcAft>
        <a:defRPr sz="4400" b="1">
          <a:solidFill>
            <a:schemeClr val="bg1"/>
          </a:solidFill>
          <a:latin typeface="Open Sans" charset="0"/>
          <a:ea typeface="ＭＳ Ｐゴシック" charset="0"/>
        </a:defRPr>
      </a:lvl5pPr>
      <a:lvl6pPr marL="457200" algn="l" rtl="0" fontAlgn="base">
        <a:spcBef>
          <a:spcPct val="0"/>
        </a:spcBef>
        <a:spcAft>
          <a:spcPct val="0"/>
        </a:spcAft>
        <a:defRPr sz="4400" b="1">
          <a:solidFill>
            <a:schemeClr val="bg1"/>
          </a:solidFill>
          <a:latin typeface="Open Sans" charset="0"/>
          <a:ea typeface="ＭＳ Ｐゴシック" charset="0"/>
        </a:defRPr>
      </a:lvl6pPr>
      <a:lvl7pPr marL="914400" algn="l" rtl="0" fontAlgn="base">
        <a:spcBef>
          <a:spcPct val="0"/>
        </a:spcBef>
        <a:spcAft>
          <a:spcPct val="0"/>
        </a:spcAft>
        <a:defRPr sz="4400" b="1">
          <a:solidFill>
            <a:schemeClr val="bg1"/>
          </a:solidFill>
          <a:latin typeface="Open Sans" charset="0"/>
          <a:ea typeface="ＭＳ Ｐゴシック" charset="0"/>
        </a:defRPr>
      </a:lvl7pPr>
      <a:lvl8pPr marL="1371600" algn="l" rtl="0" fontAlgn="base">
        <a:spcBef>
          <a:spcPct val="0"/>
        </a:spcBef>
        <a:spcAft>
          <a:spcPct val="0"/>
        </a:spcAft>
        <a:defRPr sz="4400" b="1">
          <a:solidFill>
            <a:schemeClr val="bg1"/>
          </a:solidFill>
          <a:latin typeface="Open Sans" charset="0"/>
          <a:ea typeface="ＭＳ Ｐゴシック" charset="0"/>
        </a:defRPr>
      </a:lvl8pPr>
      <a:lvl9pPr marL="1828800" algn="l" rtl="0" fontAlgn="base">
        <a:spcBef>
          <a:spcPct val="0"/>
        </a:spcBef>
        <a:spcAft>
          <a:spcPct val="0"/>
        </a:spcAft>
        <a:defRPr sz="4400" b="1">
          <a:solidFill>
            <a:schemeClr val="bg1"/>
          </a:solidFill>
          <a:latin typeface="Open Sans" charset="0"/>
          <a:ea typeface="ＭＳ Ｐゴシック" charset="0"/>
        </a:defRPr>
      </a:lvl9pPr>
    </p:titleStyle>
    <p:bodyStyle>
      <a:lvl1pPr algn="l" rtl="0" fontAlgn="base">
        <a:spcBef>
          <a:spcPct val="20000"/>
        </a:spcBef>
        <a:spcAft>
          <a:spcPct val="0"/>
        </a:spcAft>
        <a:buFont typeface="Arial" charset="0"/>
        <a:defRPr sz="2000" b="0" kern="1200">
          <a:solidFill>
            <a:schemeClr val="bg1"/>
          </a:solidFill>
          <a:latin typeface="Open Sans Light"/>
          <a:ea typeface="ＭＳ Ｐゴシック" charset="0"/>
          <a:cs typeface="Open Sans Light"/>
        </a:defRPr>
      </a:lvl1pPr>
      <a:lvl2pPr marL="742950" indent="-285750" algn="l" rtl="0" fontAlgn="base">
        <a:spcBef>
          <a:spcPct val="20000"/>
        </a:spcBef>
        <a:spcAft>
          <a:spcPct val="0"/>
        </a:spcAft>
        <a:buFont typeface="Arial" charset="0"/>
        <a:buChar char="–"/>
        <a:defRPr sz="2800" kern="1200">
          <a:solidFill>
            <a:srgbClr val="54585A"/>
          </a:solidFill>
          <a:latin typeface="Open Sans"/>
          <a:ea typeface="ＭＳ Ｐゴシック" charset="0"/>
          <a:cs typeface="Open Sans"/>
        </a:defRPr>
      </a:lvl2pPr>
      <a:lvl3pPr marL="1143000" indent="-228600" algn="l" rtl="0" fontAlgn="base">
        <a:spcBef>
          <a:spcPct val="20000"/>
        </a:spcBef>
        <a:spcAft>
          <a:spcPct val="0"/>
        </a:spcAft>
        <a:buFont typeface="Arial" charset="0"/>
        <a:buChar char="•"/>
        <a:defRPr sz="2400" kern="1200">
          <a:solidFill>
            <a:srgbClr val="54585A"/>
          </a:solidFill>
          <a:latin typeface="Open Sans"/>
          <a:ea typeface="ＭＳ Ｐゴシック" charset="0"/>
          <a:cs typeface="Open Sans"/>
        </a:defRPr>
      </a:lvl3pPr>
      <a:lvl4pPr marL="1600200" indent="-228600" algn="l" rtl="0" fontAlgn="base">
        <a:spcBef>
          <a:spcPct val="20000"/>
        </a:spcBef>
        <a:spcAft>
          <a:spcPct val="0"/>
        </a:spcAft>
        <a:buFont typeface="Arial" charset="0"/>
        <a:buChar char="–"/>
        <a:defRPr sz="2000" kern="1200">
          <a:solidFill>
            <a:srgbClr val="54585A"/>
          </a:solidFill>
          <a:latin typeface="Open Sans"/>
          <a:ea typeface="ＭＳ Ｐゴシック" charset="0"/>
          <a:cs typeface="Open Sans"/>
        </a:defRPr>
      </a:lvl4pPr>
      <a:lvl5pPr marL="2057400" indent="-228600" algn="l" rtl="0" fontAlgn="base">
        <a:spcBef>
          <a:spcPct val="20000"/>
        </a:spcBef>
        <a:spcAft>
          <a:spcPct val="0"/>
        </a:spcAft>
        <a:buFont typeface="Arial" charset="0"/>
        <a:buChar char="»"/>
        <a:defRPr sz="2000" kern="1200">
          <a:solidFill>
            <a:srgbClr val="54585A"/>
          </a:solidFill>
          <a:latin typeface="Open Sans"/>
          <a:ea typeface="ＭＳ Ｐゴシック" charset="0"/>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899"/>
            <a:ext cx="73914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95400" y="1200150"/>
            <a:ext cx="7391400" cy="33940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81679" y="0"/>
            <a:ext cx="856351" cy="856351"/>
          </a:xfrm>
          <a:prstGeom prst="rect">
            <a:avLst/>
          </a:prstGeom>
        </p:spPr>
      </p:pic>
    </p:spTree>
    <p:extLst>
      <p:ext uri="{BB962C8B-B14F-4D97-AF65-F5344CB8AC3E}">
        <p14:creationId xmlns:p14="http://schemas.microsoft.com/office/powerpoint/2010/main" val="352000219"/>
      </p:ext>
    </p:extLst>
  </p:cSld>
  <p:clrMap bg1="lt1" tx1="dk1" bg2="lt2" tx2="dk2" accent1="accent1" accent2="accent2" accent3="accent3" accent4="accent4" accent5="accent5" accent6="accent6" hlink="hlink" folHlink="folHlink"/>
  <p:sldLayoutIdLst>
    <p:sldLayoutId id="2147483785" r:id="rId1"/>
  </p:sldLayoutIdLst>
  <p:txStyles>
    <p:titleStyle>
      <a:lvl1pPr algn="l" defTabSz="457200" rtl="0" eaLnBrk="1" latinLnBrk="0" hangingPunct="1">
        <a:spcBef>
          <a:spcPct val="0"/>
        </a:spcBef>
        <a:buNone/>
        <a:defRPr sz="3600" kern="1200">
          <a:solidFill>
            <a:srgbClr val="525252"/>
          </a:solidFill>
          <a:latin typeface="Open Sans Light"/>
          <a:ea typeface="+mj-ea"/>
          <a:cs typeface="Open Sans Light"/>
        </a:defRPr>
      </a:lvl1pPr>
    </p:titleStyle>
    <p:bodyStyle>
      <a:lvl1pPr marL="342900" indent="-342900" algn="l" defTabSz="457200" rtl="0" eaLnBrk="1" latinLnBrk="0" hangingPunct="1">
        <a:spcBef>
          <a:spcPct val="20000"/>
        </a:spcBef>
        <a:buFont typeface="Arial"/>
        <a:buChar char="•"/>
        <a:defRPr sz="3200" kern="1200">
          <a:solidFill>
            <a:srgbClr val="898989"/>
          </a:solidFill>
          <a:latin typeface="Open Sans Light"/>
          <a:ea typeface="+mn-ea"/>
          <a:cs typeface="Open Sans Light"/>
        </a:defRPr>
      </a:lvl1pPr>
      <a:lvl2pPr marL="742950" indent="-285750" algn="l" defTabSz="457200" rtl="0" eaLnBrk="1" latinLnBrk="0" hangingPunct="1">
        <a:spcBef>
          <a:spcPct val="20000"/>
        </a:spcBef>
        <a:buFont typeface="Arial"/>
        <a:buChar char="–"/>
        <a:defRPr sz="2800" kern="1200">
          <a:solidFill>
            <a:srgbClr val="898989"/>
          </a:solidFill>
          <a:latin typeface="Open Sans Light"/>
          <a:ea typeface="+mn-ea"/>
          <a:cs typeface="Open Sans Light"/>
        </a:defRPr>
      </a:lvl2pPr>
      <a:lvl3pPr marL="1143000" indent="-228600" algn="l" defTabSz="457200" rtl="0" eaLnBrk="1" latinLnBrk="0" hangingPunct="1">
        <a:spcBef>
          <a:spcPct val="20000"/>
        </a:spcBef>
        <a:buFont typeface="Arial"/>
        <a:buChar char="•"/>
        <a:defRPr sz="2400" kern="1200">
          <a:solidFill>
            <a:srgbClr val="898989"/>
          </a:solidFill>
          <a:latin typeface="Open Sans Light"/>
          <a:ea typeface="+mn-ea"/>
          <a:cs typeface="Open Sans Light"/>
        </a:defRPr>
      </a:lvl3pPr>
      <a:lvl4pPr marL="1600200" indent="-228600" algn="l" defTabSz="457200" rtl="0" eaLnBrk="1" latinLnBrk="0" hangingPunct="1">
        <a:spcBef>
          <a:spcPct val="20000"/>
        </a:spcBef>
        <a:buFont typeface="Arial"/>
        <a:buChar char="–"/>
        <a:defRPr sz="2000" kern="1200">
          <a:solidFill>
            <a:srgbClr val="898989"/>
          </a:solidFill>
          <a:latin typeface="Open Sans Light"/>
          <a:ea typeface="+mn-ea"/>
          <a:cs typeface="Open Sans Light"/>
        </a:defRPr>
      </a:lvl4pPr>
      <a:lvl5pPr marL="2057400" indent="-228600" algn="l" defTabSz="457200" rtl="0" eaLnBrk="1" latinLnBrk="0" hangingPunct="1">
        <a:spcBef>
          <a:spcPct val="20000"/>
        </a:spcBef>
        <a:buFont typeface="Arial"/>
        <a:buChar char="»"/>
        <a:defRPr sz="2000" kern="1200">
          <a:solidFill>
            <a:srgbClr val="898989"/>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484"/>
            <a:ext cx="77597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1200150"/>
            <a:ext cx="7137400" cy="33940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024892" y="-1"/>
            <a:ext cx="859735" cy="859735"/>
          </a:xfrm>
          <a:prstGeom prst="rect">
            <a:avLst/>
          </a:prstGeom>
        </p:spPr>
      </p:pic>
    </p:spTree>
    <p:extLst>
      <p:ext uri="{BB962C8B-B14F-4D97-AF65-F5344CB8AC3E}">
        <p14:creationId xmlns:p14="http://schemas.microsoft.com/office/powerpoint/2010/main" val="480892829"/>
      </p:ext>
    </p:extLst>
  </p:cSld>
  <p:clrMap bg1="lt1" tx1="dk1" bg2="lt2" tx2="dk2" accent1="accent1" accent2="accent2" accent3="accent3" accent4="accent4" accent5="accent5" accent6="accent6" hlink="hlink" folHlink="folHlink"/>
  <p:sldLayoutIdLst>
    <p:sldLayoutId id="2147483788" r:id="rId1"/>
  </p:sldLayoutIdLst>
  <p:txStyles>
    <p:titleStyle>
      <a:lvl1pPr algn="r" defTabSz="457200" rtl="0" eaLnBrk="1" latinLnBrk="0" hangingPunct="1">
        <a:spcBef>
          <a:spcPct val="0"/>
        </a:spcBef>
        <a:buNone/>
        <a:defRPr sz="3600" kern="1200">
          <a:solidFill>
            <a:srgbClr val="666666"/>
          </a:solidFill>
          <a:latin typeface="Open Sans Light"/>
          <a:ea typeface="+mj-ea"/>
          <a:cs typeface="Open Sans Light"/>
        </a:defRPr>
      </a:lvl1pPr>
    </p:titleStyle>
    <p:bodyStyle>
      <a:lvl1pPr marL="342900" indent="-342900" algn="l" defTabSz="457200" rtl="0" eaLnBrk="1" latinLnBrk="0" hangingPunct="1">
        <a:spcBef>
          <a:spcPct val="20000"/>
        </a:spcBef>
        <a:buFont typeface="Arial"/>
        <a:buChar char="•"/>
        <a:defRPr sz="3200" kern="1200">
          <a:solidFill>
            <a:srgbClr val="898989"/>
          </a:solidFill>
          <a:latin typeface="Open Sans Light"/>
          <a:ea typeface="+mn-ea"/>
          <a:cs typeface="Open Sans Light"/>
        </a:defRPr>
      </a:lvl1pPr>
      <a:lvl2pPr marL="742950" indent="-285750" algn="l" defTabSz="457200" rtl="0" eaLnBrk="1" latinLnBrk="0" hangingPunct="1">
        <a:spcBef>
          <a:spcPct val="20000"/>
        </a:spcBef>
        <a:buFont typeface="Arial"/>
        <a:buChar char="–"/>
        <a:defRPr sz="2800" kern="1200">
          <a:solidFill>
            <a:srgbClr val="898989"/>
          </a:solidFill>
          <a:latin typeface="Open Sans Light"/>
          <a:ea typeface="+mn-ea"/>
          <a:cs typeface="Open Sans Light"/>
        </a:defRPr>
      </a:lvl2pPr>
      <a:lvl3pPr marL="1143000" indent="-228600" algn="l" defTabSz="457200" rtl="0" eaLnBrk="1" latinLnBrk="0" hangingPunct="1">
        <a:spcBef>
          <a:spcPct val="20000"/>
        </a:spcBef>
        <a:buFont typeface="Arial"/>
        <a:buChar char="•"/>
        <a:defRPr sz="2400" kern="1200">
          <a:solidFill>
            <a:srgbClr val="898989"/>
          </a:solidFill>
          <a:latin typeface="Open Sans Light"/>
          <a:ea typeface="+mn-ea"/>
          <a:cs typeface="Open Sans Light"/>
        </a:defRPr>
      </a:lvl3pPr>
      <a:lvl4pPr marL="1600200" indent="-228600" algn="l" defTabSz="457200" rtl="0" eaLnBrk="1" latinLnBrk="0" hangingPunct="1">
        <a:spcBef>
          <a:spcPct val="20000"/>
        </a:spcBef>
        <a:buFont typeface="Arial"/>
        <a:buChar char="–"/>
        <a:defRPr sz="2000" kern="1200">
          <a:solidFill>
            <a:srgbClr val="898989"/>
          </a:solidFill>
          <a:latin typeface="Open Sans Light"/>
          <a:ea typeface="+mn-ea"/>
          <a:cs typeface="Open Sans Light"/>
        </a:defRPr>
      </a:lvl4pPr>
      <a:lvl5pPr marL="2057400" indent="-228600" algn="l" defTabSz="457200" rtl="0" eaLnBrk="1" latinLnBrk="0" hangingPunct="1">
        <a:spcBef>
          <a:spcPct val="20000"/>
        </a:spcBef>
        <a:buFont typeface="Arial"/>
        <a:buChar char="»"/>
        <a:defRPr sz="2000" kern="1200">
          <a:solidFill>
            <a:srgbClr val="898989"/>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9144000" cy="5143499"/>
          </a:xfrm>
          <a:prstGeom prst="rect">
            <a:avLst/>
          </a:prstGeom>
        </p:spPr>
      </p:pic>
      <p:pic>
        <p:nvPicPr>
          <p:cNvPr id="2" name="Picture 1"/>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3814762" y="893279"/>
            <a:ext cx="1514475" cy="1514475"/>
          </a:xfrm>
          <a:prstGeom prst="rect">
            <a:avLst/>
          </a:prstGeom>
        </p:spPr>
      </p:pic>
    </p:spTree>
  </p:cSld>
  <p:clrMap bg1="lt1" tx1="dk1" bg2="lt2" tx2="dk2" accent1="accent1" accent2="accent2" accent3="accent3" accent4="accent4" accent5="accent5" accent6="accent6" hlink="hlink" folHlink="folHlink"/>
  <p:sldLayoutIdLst>
    <p:sldLayoutId id="2147483771" r:id="rId1"/>
    <p:sldLayoutId id="2147483774" r:id="rId2"/>
  </p:sldLayoutIdLst>
  <p:txStyles>
    <p:titleStyle>
      <a:lvl1pPr algn="ctr" defTabSz="457200" rtl="0" fontAlgn="base">
        <a:spcBef>
          <a:spcPct val="0"/>
        </a:spcBef>
        <a:spcAft>
          <a:spcPct val="0"/>
        </a:spcAft>
        <a:defRPr sz="4400" b="1" kern="1200">
          <a:solidFill>
            <a:schemeClr val="bg1"/>
          </a:solidFill>
          <a:latin typeface="Open Sans"/>
          <a:ea typeface="ＭＳ Ｐゴシック" charset="0"/>
          <a:cs typeface="Open Sans"/>
        </a:defRPr>
      </a:lvl1pPr>
      <a:lvl2pPr algn="ctr" defTabSz="457200" rtl="0" fontAlgn="base">
        <a:spcBef>
          <a:spcPct val="0"/>
        </a:spcBef>
        <a:spcAft>
          <a:spcPct val="0"/>
        </a:spcAft>
        <a:defRPr sz="4400" b="1">
          <a:solidFill>
            <a:schemeClr val="bg1"/>
          </a:solidFill>
          <a:latin typeface="Open Sans" charset="0"/>
          <a:ea typeface="ＭＳ Ｐゴシック" charset="0"/>
        </a:defRPr>
      </a:lvl2pPr>
      <a:lvl3pPr algn="ctr" defTabSz="457200" rtl="0" fontAlgn="base">
        <a:spcBef>
          <a:spcPct val="0"/>
        </a:spcBef>
        <a:spcAft>
          <a:spcPct val="0"/>
        </a:spcAft>
        <a:defRPr sz="4400" b="1">
          <a:solidFill>
            <a:schemeClr val="bg1"/>
          </a:solidFill>
          <a:latin typeface="Open Sans" charset="0"/>
          <a:ea typeface="ＭＳ Ｐゴシック" charset="0"/>
        </a:defRPr>
      </a:lvl3pPr>
      <a:lvl4pPr algn="ctr" defTabSz="457200" rtl="0" fontAlgn="base">
        <a:spcBef>
          <a:spcPct val="0"/>
        </a:spcBef>
        <a:spcAft>
          <a:spcPct val="0"/>
        </a:spcAft>
        <a:defRPr sz="4400" b="1">
          <a:solidFill>
            <a:schemeClr val="bg1"/>
          </a:solidFill>
          <a:latin typeface="Open Sans" charset="0"/>
          <a:ea typeface="ＭＳ Ｐゴシック" charset="0"/>
        </a:defRPr>
      </a:lvl4pPr>
      <a:lvl5pPr algn="ctr" defTabSz="457200" rtl="0" fontAlgn="base">
        <a:spcBef>
          <a:spcPct val="0"/>
        </a:spcBef>
        <a:spcAft>
          <a:spcPct val="0"/>
        </a:spcAft>
        <a:defRPr sz="4400" b="1">
          <a:solidFill>
            <a:schemeClr val="bg1"/>
          </a:solidFill>
          <a:latin typeface="Open Sans" charset="0"/>
          <a:ea typeface="ＭＳ Ｐゴシック" charset="0"/>
        </a:defRPr>
      </a:lvl5pPr>
      <a:lvl6pPr marL="457200" algn="ctr" defTabSz="457200" rtl="0" fontAlgn="base">
        <a:spcBef>
          <a:spcPct val="0"/>
        </a:spcBef>
        <a:spcAft>
          <a:spcPct val="0"/>
        </a:spcAft>
        <a:defRPr sz="4400" b="1">
          <a:solidFill>
            <a:schemeClr val="bg1"/>
          </a:solidFill>
          <a:latin typeface="Open Sans" charset="0"/>
          <a:ea typeface="ＭＳ Ｐゴシック" charset="0"/>
        </a:defRPr>
      </a:lvl6pPr>
      <a:lvl7pPr marL="914400" algn="ctr" defTabSz="457200" rtl="0" fontAlgn="base">
        <a:spcBef>
          <a:spcPct val="0"/>
        </a:spcBef>
        <a:spcAft>
          <a:spcPct val="0"/>
        </a:spcAft>
        <a:defRPr sz="4400" b="1">
          <a:solidFill>
            <a:schemeClr val="bg1"/>
          </a:solidFill>
          <a:latin typeface="Open Sans" charset="0"/>
          <a:ea typeface="ＭＳ Ｐゴシック" charset="0"/>
        </a:defRPr>
      </a:lvl7pPr>
      <a:lvl8pPr marL="1371600" algn="ctr" defTabSz="457200" rtl="0" fontAlgn="base">
        <a:spcBef>
          <a:spcPct val="0"/>
        </a:spcBef>
        <a:spcAft>
          <a:spcPct val="0"/>
        </a:spcAft>
        <a:defRPr sz="4400" b="1">
          <a:solidFill>
            <a:schemeClr val="bg1"/>
          </a:solidFill>
          <a:latin typeface="Open Sans" charset="0"/>
          <a:ea typeface="ＭＳ Ｐゴシック" charset="0"/>
        </a:defRPr>
      </a:lvl8pPr>
      <a:lvl9pPr marL="1828800" algn="ctr" defTabSz="457200" rtl="0" fontAlgn="base">
        <a:spcBef>
          <a:spcPct val="0"/>
        </a:spcBef>
        <a:spcAft>
          <a:spcPct val="0"/>
        </a:spcAft>
        <a:defRPr sz="4400" b="1">
          <a:solidFill>
            <a:schemeClr val="bg1"/>
          </a:solidFill>
          <a:latin typeface="Open Sans" charset="0"/>
          <a:ea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rgbClr val="54585A"/>
          </a:solidFill>
          <a:latin typeface="Open Sans"/>
          <a:ea typeface="ＭＳ Ｐゴシック" charset="0"/>
          <a:cs typeface="Open Sans"/>
        </a:defRPr>
      </a:lvl1pPr>
      <a:lvl2pPr marL="742950" indent="-285750" algn="l" defTabSz="457200" rtl="0" fontAlgn="base">
        <a:spcBef>
          <a:spcPct val="20000"/>
        </a:spcBef>
        <a:spcAft>
          <a:spcPct val="0"/>
        </a:spcAft>
        <a:buFont typeface="Arial" charset="0"/>
        <a:buChar char="–"/>
        <a:defRPr sz="2800" kern="1200">
          <a:solidFill>
            <a:srgbClr val="54585A"/>
          </a:solidFill>
          <a:latin typeface="Open Sans"/>
          <a:ea typeface="ＭＳ Ｐゴシック" charset="0"/>
          <a:cs typeface="Open Sans"/>
        </a:defRPr>
      </a:lvl2pPr>
      <a:lvl3pPr marL="1143000" indent="-228600" algn="l" defTabSz="457200" rtl="0" fontAlgn="base">
        <a:spcBef>
          <a:spcPct val="20000"/>
        </a:spcBef>
        <a:spcAft>
          <a:spcPct val="0"/>
        </a:spcAft>
        <a:buFont typeface="Arial" charset="0"/>
        <a:buChar char="•"/>
        <a:defRPr sz="2400" kern="1200">
          <a:solidFill>
            <a:srgbClr val="54585A"/>
          </a:solidFill>
          <a:latin typeface="Open Sans"/>
          <a:ea typeface="ＭＳ Ｐゴシック" charset="0"/>
          <a:cs typeface="Open Sans"/>
        </a:defRPr>
      </a:lvl3pPr>
      <a:lvl4pPr marL="1600200" indent="-228600" algn="l" defTabSz="457200" rtl="0" fontAlgn="base">
        <a:spcBef>
          <a:spcPct val="20000"/>
        </a:spcBef>
        <a:spcAft>
          <a:spcPct val="0"/>
        </a:spcAft>
        <a:buFont typeface="Arial" charset="0"/>
        <a:buChar char="–"/>
        <a:defRPr sz="2000" kern="1200">
          <a:solidFill>
            <a:srgbClr val="54585A"/>
          </a:solidFill>
          <a:latin typeface="Open Sans"/>
          <a:ea typeface="ＭＳ Ｐゴシック" charset="0"/>
          <a:cs typeface="Open Sans"/>
        </a:defRPr>
      </a:lvl4pPr>
      <a:lvl5pPr marL="2057400" indent="-228600" algn="l" defTabSz="457200" rtl="0" fontAlgn="base">
        <a:spcBef>
          <a:spcPct val="20000"/>
        </a:spcBef>
        <a:spcAft>
          <a:spcPct val="0"/>
        </a:spcAft>
        <a:buFont typeface="Arial" charset="0"/>
        <a:buChar char="»"/>
        <a:defRPr sz="2000" kern="1200">
          <a:solidFill>
            <a:srgbClr val="54585A"/>
          </a:solidFill>
          <a:latin typeface="Open Sans"/>
          <a:ea typeface="ＭＳ Ｐゴシック" charset="0"/>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409700" y="0"/>
            <a:ext cx="77597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a:t>
            </a:r>
            <a:r>
              <a:rPr lang="en-US" dirty="0" smtClean="0"/>
              <a:t>Master </a:t>
            </a:r>
            <a:r>
              <a:rPr lang="en-US" dirty="0"/>
              <a:t>style</a:t>
            </a:r>
          </a:p>
        </p:txBody>
      </p:sp>
      <p:sp>
        <p:nvSpPr>
          <p:cNvPr id="1028" name="Text Placeholder 2"/>
          <p:cNvSpPr>
            <a:spLocks noGrp="1"/>
          </p:cNvSpPr>
          <p:nvPr>
            <p:ph type="body" idx="1"/>
          </p:nvPr>
        </p:nvSpPr>
        <p:spPr bwMode="auto">
          <a:xfrm>
            <a:off x="1435100" y="1143000"/>
            <a:ext cx="77089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276956" y="-1"/>
            <a:ext cx="859735" cy="859735"/>
          </a:xfrm>
          <a:prstGeom prst="rect">
            <a:avLst/>
          </a:prstGeom>
        </p:spPr>
      </p:pic>
      <p:sp>
        <p:nvSpPr>
          <p:cNvPr id="5" name="Subtitle 2"/>
          <p:cNvSpPr txBox="1">
            <a:spLocks/>
          </p:cNvSpPr>
          <p:nvPr userDrawn="1"/>
        </p:nvSpPr>
        <p:spPr>
          <a:xfrm>
            <a:off x="4024697" y="4912622"/>
            <a:ext cx="1170992" cy="230878"/>
          </a:xfrm>
          <a:prstGeom prst="rect">
            <a:avLst/>
          </a:prstGeom>
        </p:spPr>
        <p:txBody>
          <a:bodyPr/>
          <a:lstStyle>
            <a:lvl1pPr marL="0" indent="0" algn="l" rtl="0" eaLnBrk="0" fontAlgn="base" hangingPunct="0">
              <a:spcBef>
                <a:spcPct val="20000"/>
              </a:spcBef>
              <a:spcAft>
                <a:spcPct val="0"/>
              </a:spcAft>
              <a:buFont typeface="Arial" charset="0"/>
              <a:buNone/>
              <a:defRPr sz="3200" kern="1200">
                <a:solidFill>
                  <a:srgbClr val="66666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742950" indent="-285750" algn="l" rtl="0" eaLnBrk="0" fontAlgn="base" hangingPunct="0">
              <a:spcBef>
                <a:spcPct val="20000"/>
              </a:spcBef>
              <a:spcAft>
                <a:spcPct val="0"/>
              </a:spcAft>
              <a:buFont typeface="Arial" charset="0"/>
              <a:buChar char="–"/>
              <a:defRPr sz="2800" kern="1200">
                <a:solidFill>
                  <a:srgbClr val="666666"/>
                </a:solidFill>
                <a:latin typeface="Open Sans"/>
                <a:ea typeface="ＭＳ Ｐゴシック" charset="0"/>
                <a:cs typeface="Open Sans"/>
              </a:defRPr>
            </a:lvl2pPr>
            <a:lvl3pPr marL="1143000" indent="-228600" algn="l" rtl="0" eaLnBrk="0" fontAlgn="base" hangingPunct="0">
              <a:spcBef>
                <a:spcPct val="20000"/>
              </a:spcBef>
              <a:spcAft>
                <a:spcPct val="0"/>
              </a:spcAft>
              <a:buFont typeface="Arial" charset="0"/>
              <a:buChar char="•"/>
              <a:defRPr sz="2400" kern="1200">
                <a:solidFill>
                  <a:srgbClr val="666666"/>
                </a:solidFill>
                <a:latin typeface="Open Sans"/>
                <a:ea typeface="ＭＳ Ｐゴシック" charset="0"/>
                <a:cs typeface="Open Sans"/>
              </a:defRPr>
            </a:lvl3pPr>
            <a:lvl4pPr marL="1600200" indent="-228600" algn="l" rtl="0" eaLnBrk="0" fontAlgn="base" hangingPunct="0">
              <a:spcBef>
                <a:spcPct val="20000"/>
              </a:spcBef>
              <a:spcAft>
                <a:spcPct val="0"/>
              </a:spcAft>
              <a:buFont typeface="Arial" charset="0"/>
              <a:buChar char="–"/>
              <a:defRPr sz="2000" kern="1200">
                <a:solidFill>
                  <a:srgbClr val="666666"/>
                </a:solidFill>
                <a:latin typeface="Open Sans"/>
                <a:ea typeface="ＭＳ Ｐゴシック" charset="0"/>
                <a:cs typeface="Open Sans"/>
              </a:defRPr>
            </a:lvl4pPr>
            <a:lvl5pPr marL="2057400" indent="-228600" algn="l" rtl="0" eaLnBrk="0" fontAlgn="base" hangingPunct="0">
              <a:spcBef>
                <a:spcPct val="20000"/>
              </a:spcBef>
              <a:spcAft>
                <a:spcPct val="0"/>
              </a:spcAft>
              <a:buFont typeface="Arial" charset="0"/>
              <a:buChar char="»"/>
              <a:defRPr sz="2000" kern="1200">
                <a:solidFill>
                  <a:srgbClr val="666666"/>
                </a:solidFill>
                <a:latin typeface="Open Sans"/>
                <a:ea typeface="ＭＳ Ｐゴシック" charset="0"/>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eaLnBrk="1" hangingPunct="1">
              <a:defRPr/>
            </a:pPr>
            <a:r>
              <a:rPr lang="en-US" sz="900" smtClean="0">
                <a:solidFill>
                  <a:prstClr val="white">
                    <a:lumMod val="85000"/>
                  </a:prstClr>
                </a:solidFill>
                <a:latin typeface="Open Sans Light"/>
                <a:cs typeface="Open Sans Light"/>
              </a:rPr>
              <a:t>CONFIDENTIAL</a:t>
            </a:r>
            <a:endParaRPr lang="en-US" sz="900" dirty="0">
              <a:solidFill>
                <a:prstClr val="white">
                  <a:lumMod val="85000"/>
                </a:prstClr>
              </a:solidFill>
              <a:latin typeface="Open Sans Light"/>
              <a:cs typeface="Open Sans Light"/>
            </a:endParaRPr>
          </a:p>
        </p:txBody>
      </p:sp>
      <p:sp>
        <p:nvSpPr>
          <p:cNvPr id="7" name="Slide Number Placeholder 2"/>
          <p:cNvSpPr txBox="1">
            <a:spLocks/>
          </p:cNvSpPr>
          <p:nvPr userDrawn="1"/>
        </p:nvSpPr>
        <p:spPr bwMode="auto">
          <a:xfrm>
            <a:off x="8324850" y="4879975"/>
            <a:ext cx="666769"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fld id="{976196A7-8B99-2046-B0A8-E3488DFBF996}" type="slidenum">
              <a:rPr lang="en-US" sz="900" smtClean="0">
                <a:solidFill>
                  <a:srgbClr val="525252"/>
                </a:solidFill>
                <a:latin typeface="Open Sans" charset="0"/>
                <a:cs typeface="Open Sans" charset="0"/>
              </a:rPr>
              <a:pPr algn="r" eaLnBrk="1" hangingPunct="1"/>
              <a:t>‹#›</a:t>
            </a:fld>
            <a:endParaRPr lang="en-US" sz="900" dirty="0" smtClean="0">
              <a:solidFill>
                <a:srgbClr val="525252"/>
              </a:solidFill>
              <a:latin typeface="Open Sans" charset="0"/>
              <a:cs typeface="Open Sans" charset="0"/>
            </a:endParaRPr>
          </a:p>
        </p:txBody>
      </p:sp>
    </p:spTree>
    <p:extLst>
      <p:ext uri="{BB962C8B-B14F-4D97-AF65-F5344CB8AC3E}">
        <p14:creationId xmlns:p14="http://schemas.microsoft.com/office/powerpoint/2010/main" val="105314689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Lst>
  <p:transition xmlns:p14="http://schemas.microsoft.com/office/powerpoint/2010/main">
    <p:cut/>
  </p:transition>
  <p:hf hdr="0" ftr="0" dt="0"/>
  <p:txStyles>
    <p:titleStyle>
      <a:lvl1pPr algn="l" rtl="0" eaLnBrk="0" fontAlgn="base" hangingPunct="0">
        <a:spcBef>
          <a:spcPct val="0"/>
        </a:spcBef>
        <a:spcAft>
          <a:spcPct val="0"/>
        </a:spcAft>
        <a:defRPr sz="3600" kern="1200">
          <a:solidFill>
            <a:srgbClr val="525252"/>
          </a:solidFill>
          <a:latin typeface="Open Sans Light" panose="020B0306030504020204" pitchFamily="34" charset="0"/>
          <a:ea typeface="Open Sans Light" panose="020B0306030504020204" pitchFamily="34" charset="0"/>
          <a:cs typeface="Open Sans Light" panose="020B0306030504020204" pitchFamily="34" charset="0"/>
        </a:defRPr>
      </a:lvl1pPr>
      <a:lvl2pPr algn="l" rtl="0" eaLnBrk="0" fontAlgn="base" hangingPunct="0">
        <a:spcBef>
          <a:spcPct val="0"/>
        </a:spcBef>
        <a:spcAft>
          <a:spcPct val="0"/>
        </a:spcAft>
        <a:defRPr sz="3600">
          <a:solidFill>
            <a:srgbClr val="54585A"/>
          </a:solidFill>
          <a:latin typeface="Open Sans" charset="0"/>
          <a:ea typeface="ＭＳ Ｐゴシック" charset="0"/>
        </a:defRPr>
      </a:lvl2pPr>
      <a:lvl3pPr algn="l" rtl="0" eaLnBrk="0" fontAlgn="base" hangingPunct="0">
        <a:spcBef>
          <a:spcPct val="0"/>
        </a:spcBef>
        <a:spcAft>
          <a:spcPct val="0"/>
        </a:spcAft>
        <a:defRPr sz="3600">
          <a:solidFill>
            <a:srgbClr val="54585A"/>
          </a:solidFill>
          <a:latin typeface="Open Sans" charset="0"/>
          <a:ea typeface="ＭＳ Ｐゴシック" charset="0"/>
        </a:defRPr>
      </a:lvl3pPr>
      <a:lvl4pPr algn="l" rtl="0" eaLnBrk="0" fontAlgn="base" hangingPunct="0">
        <a:spcBef>
          <a:spcPct val="0"/>
        </a:spcBef>
        <a:spcAft>
          <a:spcPct val="0"/>
        </a:spcAft>
        <a:defRPr sz="3600">
          <a:solidFill>
            <a:srgbClr val="54585A"/>
          </a:solidFill>
          <a:latin typeface="Open Sans" charset="0"/>
          <a:ea typeface="ＭＳ Ｐゴシック" charset="0"/>
        </a:defRPr>
      </a:lvl4pPr>
      <a:lvl5pPr algn="l" rtl="0" eaLnBrk="0" fontAlgn="base" hangingPunct="0">
        <a:spcBef>
          <a:spcPct val="0"/>
        </a:spcBef>
        <a:spcAft>
          <a:spcPct val="0"/>
        </a:spcAft>
        <a:defRPr sz="3600">
          <a:solidFill>
            <a:srgbClr val="54585A"/>
          </a:solidFill>
          <a:latin typeface="Open Sans" charset="0"/>
          <a:ea typeface="ＭＳ Ｐゴシック" charset="0"/>
        </a:defRPr>
      </a:lvl5pPr>
      <a:lvl6pPr marL="457200" algn="l" rtl="0" fontAlgn="base">
        <a:spcBef>
          <a:spcPct val="0"/>
        </a:spcBef>
        <a:spcAft>
          <a:spcPct val="0"/>
        </a:spcAft>
        <a:defRPr sz="3600">
          <a:solidFill>
            <a:srgbClr val="54585A"/>
          </a:solidFill>
          <a:latin typeface="Open Sans" charset="0"/>
          <a:ea typeface="ＭＳ Ｐゴシック" charset="0"/>
        </a:defRPr>
      </a:lvl6pPr>
      <a:lvl7pPr marL="914400" algn="l" rtl="0" fontAlgn="base">
        <a:spcBef>
          <a:spcPct val="0"/>
        </a:spcBef>
        <a:spcAft>
          <a:spcPct val="0"/>
        </a:spcAft>
        <a:defRPr sz="3600">
          <a:solidFill>
            <a:srgbClr val="54585A"/>
          </a:solidFill>
          <a:latin typeface="Open Sans" charset="0"/>
          <a:ea typeface="ＭＳ Ｐゴシック" charset="0"/>
        </a:defRPr>
      </a:lvl7pPr>
      <a:lvl8pPr marL="1371600" algn="l" rtl="0" fontAlgn="base">
        <a:spcBef>
          <a:spcPct val="0"/>
        </a:spcBef>
        <a:spcAft>
          <a:spcPct val="0"/>
        </a:spcAft>
        <a:defRPr sz="3600">
          <a:solidFill>
            <a:srgbClr val="54585A"/>
          </a:solidFill>
          <a:latin typeface="Open Sans" charset="0"/>
          <a:ea typeface="ＭＳ Ｐゴシック" charset="0"/>
        </a:defRPr>
      </a:lvl8pPr>
      <a:lvl9pPr marL="1828800" algn="l" rtl="0" fontAlgn="base">
        <a:spcBef>
          <a:spcPct val="0"/>
        </a:spcBef>
        <a:spcAft>
          <a:spcPct val="0"/>
        </a:spcAft>
        <a:defRPr sz="3600">
          <a:solidFill>
            <a:srgbClr val="54585A"/>
          </a:solidFill>
          <a:latin typeface="Open Sans" charset="0"/>
          <a:ea typeface="ＭＳ Ｐゴシック" charset="0"/>
        </a:defRPr>
      </a:lvl9pPr>
    </p:titleStyle>
    <p:bodyStyle>
      <a:lvl1pPr marL="0" indent="0" algn="l" rtl="0" eaLnBrk="0" fontAlgn="base" hangingPunct="0">
        <a:spcBef>
          <a:spcPct val="20000"/>
        </a:spcBef>
        <a:spcAft>
          <a:spcPct val="0"/>
        </a:spcAft>
        <a:buFont typeface="Arial" charset="0"/>
        <a:buNone/>
        <a:defRPr sz="3200" kern="1200">
          <a:solidFill>
            <a:srgbClr val="66666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742950" indent="-285750" algn="l" rtl="0" eaLnBrk="0" fontAlgn="base" hangingPunct="0">
        <a:spcBef>
          <a:spcPct val="20000"/>
        </a:spcBef>
        <a:spcAft>
          <a:spcPct val="0"/>
        </a:spcAft>
        <a:buFont typeface="Arial" charset="0"/>
        <a:buChar char="–"/>
        <a:defRPr sz="2800" kern="1200">
          <a:solidFill>
            <a:srgbClr val="666666"/>
          </a:solidFill>
          <a:latin typeface="Open Sans"/>
          <a:ea typeface="ＭＳ Ｐゴシック" charset="0"/>
          <a:cs typeface="Open Sans"/>
        </a:defRPr>
      </a:lvl2pPr>
      <a:lvl3pPr marL="1143000" indent="-228600" algn="l" rtl="0" eaLnBrk="0" fontAlgn="base" hangingPunct="0">
        <a:spcBef>
          <a:spcPct val="20000"/>
        </a:spcBef>
        <a:spcAft>
          <a:spcPct val="0"/>
        </a:spcAft>
        <a:buFont typeface="Arial" charset="0"/>
        <a:buChar char="•"/>
        <a:defRPr sz="2400" kern="1200">
          <a:solidFill>
            <a:srgbClr val="666666"/>
          </a:solidFill>
          <a:latin typeface="Open Sans"/>
          <a:ea typeface="ＭＳ Ｐゴシック" charset="0"/>
          <a:cs typeface="Open Sans"/>
        </a:defRPr>
      </a:lvl3pPr>
      <a:lvl4pPr marL="1600200" indent="-228600" algn="l" rtl="0" eaLnBrk="0" fontAlgn="base" hangingPunct="0">
        <a:spcBef>
          <a:spcPct val="20000"/>
        </a:spcBef>
        <a:spcAft>
          <a:spcPct val="0"/>
        </a:spcAft>
        <a:buFont typeface="Arial" charset="0"/>
        <a:buChar char="–"/>
        <a:defRPr sz="2000" kern="1200">
          <a:solidFill>
            <a:srgbClr val="666666"/>
          </a:solidFill>
          <a:latin typeface="Open Sans"/>
          <a:ea typeface="ＭＳ Ｐゴシック" charset="0"/>
          <a:cs typeface="Open Sans"/>
        </a:defRPr>
      </a:lvl4pPr>
      <a:lvl5pPr marL="2057400" indent="-228600" algn="l" rtl="0" eaLnBrk="0" fontAlgn="base" hangingPunct="0">
        <a:spcBef>
          <a:spcPct val="20000"/>
        </a:spcBef>
        <a:spcAft>
          <a:spcPct val="0"/>
        </a:spcAft>
        <a:buFont typeface="Arial" charset="0"/>
        <a:buChar char="»"/>
        <a:defRPr sz="2000" kern="1200">
          <a:solidFill>
            <a:srgbClr val="666666"/>
          </a:solidFill>
          <a:latin typeface="Open Sans"/>
          <a:ea typeface="ＭＳ Ｐゴシック" charset="0"/>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llin.Dyer@domo.com" TargetMode="External"/><Relationship Id="rId4" Type="http://schemas.openxmlformats.org/officeDocument/2006/relationships/hyperlink" Target="https://www.linkedin.com/in/dallindyer"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s://github.com/codepath/android_guides/wiki" TargetMode="External"/><Relationship Id="rId5" Type="http://schemas.openxmlformats.org/officeDocument/2006/relationships/hyperlink" Target="http://www.androiddesignpatterns.com/2012/07/loaders-and-loadermanager-background.html"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oogle.github.io/android-testing-support-library/docs/espresso/cheatsheet/index.html" TargetMode="Externa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965200" y="2670664"/>
            <a:ext cx="7772400" cy="857250"/>
          </a:xfrm>
        </p:spPr>
        <p:txBody>
          <a:bodyPr/>
          <a:lstStyle/>
          <a:p>
            <a:pPr eaLnBrk="1" hangingPunct="1"/>
            <a:r>
              <a:rPr lang="en-US" dirty="0" smtClean="0"/>
              <a:t>Structuring your Data and Testing</a:t>
            </a:r>
            <a:endParaRPr lang="en-US" dirty="0"/>
          </a:p>
        </p:txBody>
      </p:sp>
      <p:sp>
        <p:nvSpPr>
          <p:cNvPr id="6" name="Subtitle 2"/>
          <p:cNvSpPr>
            <a:spLocks noGrp="1"/>
          </p:cNvSpPr>
          <p:nvPr>
            <p:ph type="subTitle" idx="1"/>
          </p:nvPr>
        </p:nvSpPr>
        <p:spPr>
          <a:xfrm>
            <a:off x="977900" y="3400425"/>
            <a:ext cx="6400800" cy="800100"/>
          </a:xfrm>
        </p:spPr>
        <p:txBody>
          <a:bodyPr/>
          <a:lstStyle/>
          <a:p>
            <a:pPr eaLnBrk="1" hangingPunct="1">
              <a:defRPr/>
            </a:pPr>
            <a:r>
              <a:rPr lang="en-US" dirty="0" smtClean="0"/>
              <a:t>Dallin Dyer</a:t>
            </a:r>
          </a:p>
          <a:p>
            <a:pPr eaLnBrk="1" hangingPunct="1">
              <a:defRPr/>
            </a:pPr>
            <a:r>
              <a:rPr lang="en-US" dirty="0" smtClean="0">
                <a:hlinkClick r:id="rId3"/>
              </a:rPr>
              <a:t>Dallin.Dyer@domo.com</a:t>
            </a:r>
            <a:endParaRPr lang="en-US" dirty="0" smtClean="0"/>
          </a:p>
          <a:p>
            <a:pPr eaLnBrk="1" hangingPunct="1">
              <a:defRPr/>
            </a:pPr>
            <a:r>
              <a:rPr lang="en-US" dirty="0">
                <a:hlinkClick r:id="rId4"/>
              </a:rPr>
              <a:t>https://www.linkedin.com/in/</a:t>
            </a:r>
            <a:r>
              <a:rPr lang="en-US" dirty="0" smtClean="0">
                <a:hlinkClick r:id="rId4"/>
              </a:rPr>
              <a:t>dallindyer</a:t>
            </a:r>
            <a:endParaRPr lang="en-US" dirty="0" smtClean="0"/>
          </a:p>
          <a:p>
            <a:pPr eaLnBrk="1" hangingPunct="1">
              <a:defRPr/>
            </a:pPr>
            <a:r>
              <a:rPr lang="en-US" dirty="0"/>
              <a:t>https://</a:t>
            </a:r>
            <a:r>
              <a:rPr lang="en-US" dirty="0" err="1"/>
              <a:t>github.com</a:t>
            </a:r>
            <a:r>
              <a:rPr lang="en-US" dirty="0"/>
              <a:t>/</a:t>
            </a:r>
            <a:r>
              <a:rPr lang="en-US" dirty="0" err="1"/>
              <a:t>nuxusr</a:t>
            </a:r>
            <a:r>
              <a:rPr lang="en-US" dirty="0"/>
              <a:t>/</a:t>
            </a:r>
            <a:r>
              <a:rPr lang="en-US" dirty="0" err="1"/>
              <a:t>AndroidArchitecture</a:t>
            </a:r>
            <a:endParaRPr lang="en-US" dirty="0" smtClean="0"/>
          </a:p>
          <a:p>
            <a:pPr eaLnBrk="1" hangingPunct="1">
              <a:defRPr/>
            </a:pPr>
            <a:endParaRPr lang="en-US" dirty="0" smtClean="0"/>
          </a:p>
          <a:p>
            <a:pPr eaLnBrk="1" hangingPunct="1">
              <a:defRPr/>
            </a:pPr>
            <a:endParaRPr lang="en-US" dirty="0" smtClean="0"/>
          </a:p>
        </p:txBody>
      </p:sp>
    </p:spTree>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does this look like in Code?</a:t>
            </a:r>
            <a:endParaRPr lang="en-US" dirty="0"/>
          </a:p>
        </p:txBody>
      </p:sp>
      <p:sp>
        <p:nvSpPr>
          <p:cNvPr id="3" name="Vertical Text Placeholder 2"/>
          <p:cNvSpPr>
            <a:spLocks noGrp="1"/>
          </p:cNvSpPr>
          <p:nvPr>
            <p:ph type="body" orient="vert" idx="1"/>
          </p:nvPr>
        </p:nvSpPr>
        <p:spPr/>
        <p:txBody>
          <a:bodyPr/>
          <a:lstStyle/>
          <a:p>
            <a:endParaRPr lang="en-US" dirty="0"/>
          </a:p>
        </p:txBody>
      </p:sp>
    </p:spTree>
    <p:extLst>
      <p:ext uri="{BB962C8B-B14F-4D97-AF65-F5344CB8AC3E}">
        <p14:creationId xmlns:p14="http://schemas.microsoft.com/office/powerpoint/2010/main" val="243847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Dagger 2</a:t>
            </a:r>
            <a:endParaRPr lang="en-US" dirty="0"/>
          </a:p>
        </p:txBody>
      </p:sp>
      <p:sp>
        <p:nvSpPr>
          <p:cNvPr id="3" name="Vertical Text Placeholder 2"/>
          <p:cNvSpPr>
            <a:spLocks noGrp="1"/>
          </p:cNvSpPr>
          <p:nvPr>
            <p:ph type="body" orient="vert" idx="1"/>
          </p:nvPr>
        </p:nvSpPr>
        <p:spPr>
          <a:xfrm>
            <a:off x="500270" y="1991691"/>
            <a:ext cx="7391400" cy="1361937"/>
          </a:xfrm>
        </p:spPr>
        <p:txBody>
          <a:bodyPr/>
          <a:lstStyle/>
          <a:p>
            <a:r>
              <a:rPr lang="en-US" dirty="0" smtClean="0"/>
              <a:t>Dependency injection</a:t>
            </a:r>
          </a:p>
          <a:p>
            <a:r>
              <a:rPr lang="en-US" dirty="0" smtClean="0"/>
              <a:t>Spring, </a:t>
            </a:r>
            <a:r>
              <a:rPr lang="en-US" dirty="0" err="1" smtClean="0"/>
              <a:t>Guice</a:t>
            </a:r>
            <a:r>
              <a:rPr lang="en-US" dirty="0" smtClean="0"/>
              <a:t>, Dagger 1</a:t>
            </a:r>
          </a:p>
          <a:p>
            <a:endParaRPr lang="en-US" dirty="0"/>
          </a:p>
        </p:txBody>
      </p:sp>
      <p:sp>
        <p:nvSpPr>
          <p:cNvPr id="4" name="TextBox 3"/>
          <p:cNvSpPr txBox="1"/>
          <p:nvPr/>
        </p:nvSpPr>
        <p:spPr>
          <a:xfrm>
            <a:off x="1437175" y="856351"/>
            <a:ext cx="4936681" cy="369332"/>
          </a:xfrm>
          <a:prstGeom prst="rect">
            <a:avLst/>
          </a:prstGeom>
          <a:noFill/>
        </p:spPr>
        <p:txBody>
          <a:bodyPr wrap="none" rtlCol="0">
            <a:spAutoFit/>
          </a:bodyPr>
          <a:lstStyle/>
          <a:p>
            <a:r>
              <a:rPr lang="en-US" dirty="0"/>
              <a:t>https://</a:t>
            </a:r>
            <a:r>
              <a:rPr lang="en-US" dirty="0" err="1"/>
              <a:t>www.youtube.com</a:t>
            </a:r>
            <a:r>
              <a:rPr lang="en-US" dirty="0"/>
              <a:t>/</a:t>
            </a:r>
            <a:r>
              <a:rPr lang="en-US" dirty="0" err="1"/>
              <a:t>watch?v</a:t>
            </a:r>
            <a:r>
              <a:rPr lang="en-US" dirty="0"/>
              <a:t>=</a:t>
            </a:r>
            <a:r>
              <a:rPr lang="en-US" dirty="0" err="1"/>
              <a:t>oK_XtfXPkqw</a:t>
            </a:r>
            <a:endParaRPr lang="en-US" dirty="0"/>
          </a:p>
        </p:txBody>
      </p:sp>
    </p:spTree>
    <p:extLst>
      <p:ext uri="{BB962C8B-B14F-4D97-AF65-F5344CB8AC3E}">
        <p14:creationId xmlns:p14="http://schemas.microsoft.com/office/powerpoint/2010/main" val="174789368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injection help us</a:t>
            </a:r>
            <a:endParaRPr lang="en-US" dirty="0"/>
          </a:p>
        </p:txBody>
      </p:sp>
      <p:sp>
        <p:nvSpPr>
          <p:cNvPr id="3" name="Vertical Text Placeholder 2"/>
          <p:cNvSpPr>
            <a:spLocks noGrp="1"/>
          </p:cNvSpPr>
          <p:nvPr>
            <p:ph type="body" orient="vert" idx="1"/>
          </p:nvPr>
        </p:nvSpPr>
        <p:spPr/>
        <p:txBody>
          <a:bodyPr>
            <a:normAutofit fontScale="32500" lnSpcReduction="20000"/>
          </a:bodyPr>
          <a:lstStyle/>
          <a:p>
            <a:r>
              <a:rPr lang="en-US" dirty="0"/>
              <a:t>class </a:t>
            </a:r>
            <a:r>
              <a:rPr lang="en-US" dirty="0"/>
              <a:t>Coffee { </a:t>
            </a:r>
            <a:r>
              <a:rPr lang="en-US" dirty="0"/>
              <a:t>/* */ </a:t>
            </a:r>
            <a:r>
              <a:rPr lang="en-US" dirty="0"/>
              <a:t>}</a:t>
            </a:r>
            <a:br>
              <a:rPr lang="en-US" dirty="0"/>
            </a:br>
            <a:r>
              <a:rPr lang="en-US" dirty="0"/>
              <a:t/>
            </a:r>
            <a:br>
              <a:rPr lang="en-US" dirty="0"/>
            </a:br>
            <a:r>
              <a:rPr lang="en-US" dirty="0"/>
              <a:t>interface </a:t>
            </a:r>
            <a:r>
              <a:rPr lang="en-US" dirty="0"/>
              <a:t>Heater {  </a:t>
            </a:r>
            <a:r>
              <a:rPr lang="en-US" dirty="0"/>
              <a:t>/* */ </a:t>
            </a:r>
            <a:r>
              <a:rPr lang="en-US" dirty="0"/>
              <a:t>}</a:t>
            </a:r>
            <a:br>
              <a:rPr lang="en-US" dirty="0"/>
            </a:br>
            <a:r>
              <a:rPr lang="en-US" dirty="0"/>
              <a:t>interface </a:t>
            </a:r>
            <a:r>
              <a:rPr lang="en-US" dirty="0"/>
              <a:t>Pump { </a:t>
            </a:r>
            <a:r>
              <a:rPr lang="en-US" dirty="0"/>
              <a:t>/* */ </a:t>
            </a:r>
            <a:r>
              <a:rPr lang="en-US" dirty="0"/>
              <a:t>}</a:t>
            </a:r>
            <a:br>
              <a:rPr lang="en-US" dirty="0"/>
            </a:br>
            <a:r>
              <a:rPr lang="en-US" dirty="0"/>
              <a:t/>
            </a:r>
            <a:br>
              <a:rPr lang="en-US" dirty="0"/>
            </a:br>
            <a:r>
              <a:rPr lang="en-US" dirty="0"/>
              <a:t>class </a:t>
            </a:r>
            <a:r>
              <a:rPr lang="en-US" dirty="0" err="1"/>
              <a:t>ElectricHeater</a:t>
            </a:r>
            <a:r>
              <a:rPr lang="en-US" dirty="0"/>
              <a:t> </a:t>
            </a:r>
            <a:r>
              <a:rPr lang="en-US" dirty="0"/>
              <a:t>implements </a:t>
            </a:r>
            <a:r>
              <a:rPr lang="en-US" dirty="0"/>
              <a:t>Heater {  </a:t>
            </a:r>
            <a:r>
              <a:rPr lang="en-US" dirty="0"/>
              <a:t>/* */ </a:t>
            </a:r>
            <a:r>
              <a:rPr lang="en-US" dirty="0"/>
              <a:t>}</a:t>
            </a:r>
            <a:br>
              <a:rPr lang="en-US" dirty="0"/>
            </a:br>
            <a:r>
              <a:rPr lang="en-US" dirty="0"/>
              <a:t>class </a:t>
            </a:r>
            <a:r>
              <a:rPr lang="en-US" dirty="0" err="1"/>
              <a:t>Thermosiphon</a:t>
            </a:r>
            <a:r>
              <a:rPr lang="en-US" dirty="0"/>
              <a:t> </a:t>
            </a:r>
            <a:r>
              <a:rPr lang="en-US" dirty="0"/>
              <a:t>implements </a:t>
            </a:r>
            <a:r>
              <a:rPr lang="en-US" dirty="0"/>
              <a:t>Pump {  </a:t>
            </a:r>
            <a:r>
              <a:rPr lang="en-US" dirty="0"/>
              <a:t>/* */ </a:t>
            </a:r>
            <a:r>
              <a:rPr lang="en-US" dirty="0"/>
              <a:t>}</a:t>
            </a:r>
            <a:br>
              <a:rPr lang="en-US" dirty="0"/>
            </a:br>
            <a:r>
              <a:rPr lang="en-US" dirty="0"/>
              <a:t/>
            </a:r>
            <a:br>
              <a:rPr lang="en-US" dirty="0"/>
            </a:br>
            <a:r>
              <a:rPr lang="en-US" dirty="0"/>
              <a:t>class </a:t>
            </a:r>
            <a:r>
              <a:rPr lang="en-US" dirty="0" err="1"/>
              <a:t>CoffeeMaker</a:t>
            </a:r>
            <a:r>
              <a:rPr lang="en-US" dirty="0"/>
              <a:t> {</a:t>
            </a:r>
            <a:br>
              <a:rPr lang="en-US" dirty="0"/>
            </a:br>
            <a:r>
              <a:rPr lang="en-US" dirty="0"/>
              <a:t>    </a:t>
            </a:r>
            <a:r>
              <a:rPr lang="en-US" dirty="0"/>
              <a:t>private final </a:t>
            </a:r>
            <a:r>
              <a:rPr lang="en-US" dirty="0"/>
              <a:t>Heater </a:t>
            </a:r>
            <a:r>
              <a:rPr lang="en-US" dirty="0" err="1"/>
              <a:t>mHeater</a:t>
            </a:r>
            <a:r>
              <a:rPr lang="en-US" dirty="0"/>
              <a:t>;</a:t>
            </a:r>
            <a:br>
              <a:rPr lang="en-US" dirty="0"/>
            </a:br>
            <a:r>
              <a:rPr lang="en-US" dirty="0"/>
              <a:t>    private final </a:t>
            </a:r>
            <a:r>
              <a:rPr lang="en-US" dirty="0"/>
              <a:t>Pump </a:t>
            </a:r>
            <a:r>
              <a:rPr lang="en-US" dirty="0" err="1"/>
              <a:t>mPump</a:t>
            </a:r>
            <a:r>
              <a:rPr lang="en-US" dirty="0"/>
              <a:t>;</a:t>
            </a:r>
            <a:br>
              <a:rPr lang="en-US" dirty="0"/>
            </a:br>
            <a:r>
              <a:rPr lang="en-US" dirty="0"/>
              <a:t/>
            </a:r>
            <a:br>
              <a:rPr lang="en-US" dirty="0"/>
            </a:br>
            <a:r>
              <a:rPr lang="en-US" dirty="0"/>
              <a:t>    </a:t>
            </a:r>
            <a:r>
              <a:rPr lang="en-US" dirty="0" err="1"/>
              <a:t>CoffeeMaker</a:t>
            </a:r>
            <a:r>
              <a:rPr lang="en-US" dirty="0" smtClean="0"/>
              <a:t>() </a:t>
            </a:r>
            <a:r>
              <a:rPr lang="en-US" dirty="0"/>
              <a:t>{</a:t>
            </a:r>
            <a:br>
              <a:rPr lang="en-US" dirty="0"/>
            </a:br>
            <a:r>
              <a:rPr lang="en-US" dirty="0"/>
              <a:t/>
            </a:r>
            <a:br>
              <a:rPr lang="en-US" dirty="0"/>
            </a:br>
            <a:r>
              <a:rPr lang="en-US" dirty="0"/>
              <a:t>        </a:t>
            </a:r>
            <a:r>
              <a:rPr lang="en-US" dirty="0" err="1"/>
              <a:t>mHeater</a:t>
            </a:r>
            <a:r>
              <a:rPr lang="en-US" dirty="0"/>
              <a:t> </a:t>
            </a:r>
            <a:r>
              <a:rPr lang="en-US" dirty="0"/>
              <a:t>= </a:t>
            </a:r>
            <a:r>
              <a:rPr lang="en-US" dirty="0" smtClean="0"/>
              <a:t>new </a:t>
            </a:r>
            <a:r>
              <a:rPr lang="en-US" dirty="0" err="1" smtClean="0"/>
              <a:t>ElectricHeater</a:t>
            </a:r>
            <a:r>
              <a:rPr lang="en-US" dirty="0" smtClean="0"/>
              <a:t>();</a:t>
            </a:r>
            <a:r>
              <a:rPr lang="en-US" dirty="0"/>
              <a:t/>
            </a:r>
            <a:br>
              <a:rPr lang="en-US" dirty="0"/>
            </a:br>
            <a:r>
              <a:rPr lang="en-US" dirty="0"/>
              <a:t>        </a:t>
            </a:r>
            <a:r>
              <a:rPr lang="en-US" dirty="0" err="1"/>
              <a:t>mPump</a:t>
            </a:r>
            <a:r>
              <a:rPr lang="en-US" dirty="0"/>
              <a:t> </a:t>
            </a:r>
            <a:r>
              <a:rPr lang="en-US" dirty="0"/>
              <a:t>= </a:t>
            </a:r>
            <a:r>
              <a:rPr lang="en-US" dirty="0" smtClean="0"/>
              <a:t>new Pump();</a:t>
            </a:r>
            <a:r>
              <a:rPr lang="en-US" dirty="0"/>
              <a:t/>
            </a:r>
            <a:br>
              <a:rPr lang="en-US" dirty="0"/>
            </a:br>
            <a:r>
              <a:rPr lang="en-US" dirty="0"/>
              <a:t>    </a:t>
            </a:r>
            <a:r>
              <a:rPr lang="en-US" dirty="0"/>
              <a:t>}</a:t>
            </a:r>
            <a:br>
              <a:rPr lang="en-US" dirty="0"/>
            </a:br>
            <a:r>
              <a:rPr lang="en-US" dirty="0"/>
              <a:t>    </a:t>
            </a:r>
            <a:br>
              <a:rPr lang="en-US" dirty="0"/>
            </a:br>
            <a:r>
              <a:rPr lang="en-US" dirty="0"/>
              <a:t>    Coffee </a:t>
            </a:r>
            <a:r>
              <a:rPr lang="en-US" dirty="0" err="1"/>
              <a:t>makeCoffee</a:t>
            </a:r>
            <a:r>
              <a:rPr lang="en-US" dirty="0"/>
              <a:t>() {</a:t>
            </a:r>
            <a:br>
              <a:rPr lang="en-US" dirty="0"/>
            </a:br>
            <a:r>
              <a:rPr lang="en-US" dirty="0"/>
              <a:t>        </a:t>
            </a:r>
            <a:r>
              <a:rPr lang="en-US" dirty="0"/>
              <a:t>return new </a:t>
            </a:r>
            <a:r>
              <a:rPr lang="en-US" dirty="0"/>
              <a:t>Coffee()</a:t>
            </a:r>
            <a:r>
              <a:rPr lang="en-US" dirty="0"/>
              <a:t>;</a:t>
            </a:r>
            <a:br>
              <a:rPr lang="en-US" dirty="0"/>
            </a:br>
            <a:r>
              <a:rPr lang="en-US" dirty="0"/>
              <a:t>    </a:t>
            </a:r>
            <a:r>
              <a:rPr lang="en-US" dirty="0"/>
              <a:t>}</a:t>
            </a:r>
            <a:br>
              <a:rPr lang="en-US" dirty="0"/>
            </a:br>
            <a:r>
              <a:rPr lang="en-US" dirty="0"/>
              <a:t>}</a:t>
            </a:r>
          </a:p>
        </p:txBody>
      </p:sp>
      <p:sp>
        <p:nvSpPr>
          <p:cNvPr id="4" name="TextBox 3"/>
          <p:cNvSpPr txBox="1"/>
          <p:nvPr/>
        </p:nvSpPr>
        <p:spPr>
          <a:xfrm>
            <a:off x="4868471" y="1376627"/>
            <a:ext cx="4198225" cy="3970318"/>
          </a:xfrm>
          <a:prstGeom prst="rect">
            <a:avLst/>
          </a:prstGeom>
          <a:noFill/>
        </p:spPr>
        <p:txBody>
          <a:bodyPr wrap="square" rtlCol="0">
            <a:spAutoFit/>
          </a:bodyPr>
          <a:lstStyle/>
          <a:p>
            <a:r>
              <a:rPr lang="en-US" dirty="0" smtClean="0"/>
              <a:t>Problems?</a:t>
            </a:r>
          </a:p>
          <a:p>
            <a:pPr marL="285750" indent="-285750">
              <a:buFont typeface="Arial"/>
              <a:buChar char="•"/>
            </a:pPr>
            <a:r>
              <a:rPr lang="en-US" dirty="0" smtClean="0"/>
              <a:t>Can’t send in a Mock Heater or Mock pump</a:t>
            </a:r>
            <a:endParaRPr lang="en-US" dirty="0"/>
          </a:p>
          <a:p>
            <a:pPr marL="285750" indent="-285750">
              <a:buFontTx/>
              <a:buChar char="•"/>
            </a:pPr>
            <a:r>
              <a:rPr lang="en-US" dirty="0" smtClean="0"/>
              <a:t>Can’t re-use with another heater or pump type</a:t>
            </a:r>
          </a:p>
          <a:p>
            <a:pPr marL="285750" indent="-285750">
              <a:buFontTx/>
              <a:buChar char="•"/>
            </a:pPr>
            <a:r>
              <a:rPr lang="en-US" dirty="0" smtClean="0"/>
              <a:t>Class has to know how to instantiate these dependencies</a:t>
            </a:r>
          </a:p>
          <a:p>
            <a:pPr marL="285750" indent="-285750">
              <a:buFontTx/>
              <a:buChar char="•"/>
            </a:pPr>
            <a:r>
              <a:rPr lang="en-US" dirty="0" smtClean="0"/>
              <a:t>Class has to care about what the dependencies are</a:t>
            </a:r>
          </a:p>
          <a:p>
            <a:pPr marL="285750" indent="-285750">
              <a:buFontTx/>
              <a:buChar char="•"/>
            </a:pPr>
            <a:r>
              <a:rPr lang="en-US" dirty="0" smtClean="0"/>
              <a:t>If you want a singleton or unique instance of this class you have to build that into the class itself or create a factory for it</a:t>
            </a:r>
          </a:p>
          <a:p>
            <a:pPr marL="285750" indent="-285750">
              <a:buFontTx/>
              <a:buChar char="•"/>
            </a:pPr>
            <a:endParaRPr lang="en-US" dirty="0" smtClean="0"/>
          </a:p>
        </p:txBody>
      </p:sp>
    </p:spTree>
    <p:extLst>
      <p:ext uri="{BB962C8B-B14F-4D97-AF65-F5344CB8AC3E}">
        <p14:creationId xmlns:p14="http://schemas.microsoft.com/office/powerpoint/2010/main" val="27761655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it in action</a:t>
            </a:r>
            <a:endParaRPr lang="en-US" dirty="0"/>
          </a:p>
        </p:txBody>
      </p:sp>
      <p:pic>
        <p:nvPicPr>
          <p:cNvPr id="4" name="Picture 3"/>
          <p:cNvPicPr>
            <a:picLocks noChangeAspect="1"/>
          </p:cNvPicPr>
          <p:nvPr/>
        </p:nvPicPr>
        <p:blipFill>
          <a:blip r:embed="rId2"/>
          <a:stretch>
            <a:fillRect/>
          </a:stretch>
        </p:blipFill>
        <p:spPr>
          <a:xfrm>
            <a:off x="386521" y="2058532"/>
            <a:ext cx="8172450" cy="1578610"/>
          </a:xfrm>
          <a:prstGeom prst="rect">
            <a:avLst/>
          </a:prstGeom>
        </p:spPr>
      </p:pic>
      <p:sp>
        <p:nvSpPr>
          <p:cNvPr id="5" name="TextBox 4"/>
          <p:cNvSpPr txBox="1"/>
          <p:nvPr/>
        </p:nvSpPr>
        <p:spPr>
          <a:xfrm>
            <a:off x="386521" y="960782"/>
            <a:ext cx="8399670" cy="646331"/>
          </a:xfrm>
          <a:prstGeom prst="rect">
            <a:avLst/>
          </a:prstGeom>
          <a:noFill/>
        </p:spPr>
        <p:txBody>
          <a:bodyPr wrap="square" rtlCol="0">
            <a:spAutoFit/>
          </a:bodyPr>
          <a:lstStyle/>
          <a:p>
            <a:r>
              <a:rPr lang="en-US" dirty="0"/>
              <a:t>http://</a:t>
            </a:r>
            <a:r>
              <a:rPr lang="en-US" dirty="0" err="1"/>
              <a:t>code.tutsplus.com</a:t>
            </a:r>
            <a:r>
              <a:rPr lang="en-US" dirty="0"/>
              <a:t>/tutorials/dependency-injection-with-dagger-2-on-android--cms-23345</a:t>
            </a:r>
          </a:p>
        </p:txBody>
      </p:sp>
    </p:spTree>
    <p:extLst>
      <p:ext uri="{BB962C8B-B14F-4D97-AF65-F5344CB8AC3E}">
        <p14:creationId xmlns:p14="http://schemas.microsoft.com/office/powerpoint/2010/main" val="182637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Cursor Loaders</a:t>
            </a:r>
            <a:endParaRPr lang="en-US" dirty="0"/>
          </a:p>
        </p:txBody>
      </p:sp>
      <p:pic>
        <p:nvPicPr>
          <p:cNvPr id="5" name="Picture 4"/>
          <p:cNvPicPr>
            <a:picLocks noChangeAspect="1"/>
          </p:cNvPicPr>
          <p:nvPr/>
        </p:nvPicPr>
        <p:blipFill>
          <a:blip r:embed="rId3"/>
          <a:stretch>
            <a:fillRect/>
          </a:stretch>
        </p:blipFill>
        <p:spPr>
          <a:xfrm>
            <a:off x="1944924" y="2175105"/>
            <a:ext cx="4449242" cy="2545015"/>
          </a:xfrm>
          <a:prstGeom prst="rect">
            <a:avLst/>
          </a:prstGeom>
        </p:spPr>
      </p:pic>
      <p:sp>
        <p:nvSpPr>
          <p:cNvPr id="8" name="Vertical Text Placeholder 2"/>
          <p:cNvSpPr>
            <a:spLocks noGrp="1"/>
          </p:cNvSpPr>
          <p:nvPr>
            <p:ph type="body" orient="vert" idx="1"/>
          </p:nvPr>
        </p:nvSpPr>
        <p:spPr>
          <a:xfrm>
            <a:off x="968068" y="682612"/>
            <a:ext cx="7391400" cy="434285"/>
          </a:xfrm>
        </p:spPr>
        <p:txBody>
          <a:bodyPr>
            <a:noAutofit/>
          </a:bodyPr>
          <a:lstStyle/>
          <a:p>
            <a:r>
              <a:rPr lang="en-US" sz="1800" dirty="0">
                <a:hlinkClick r:id="rId4"/>
              </a:rPr>
              <a:t>https://github.com/codepath/android_guides/wiki</a:t>
            </a:r>
            <a:endParaRPr lang="en-US" sz="1800" dirty="0"/>
          </a:p>
          <a:p>
            <a:pPr marL="0" indent="0">
              <a:buNone/>
            </a:pPr>
            <a:endParaRPr lang="en-US" sz="1800" dirty="0" smtClean="0">
              <a:hlinkClick r:id="rId5"/>
            </a:endParaRPr>
          </a:p>
          <a:p>
            <a:r>
              <a:rPr lang="en-US" sz="1800" dirty="0" smtClean="0">
                <a:hlinkClick r:id="rId5"/>
              </a:rPr>
              <a:t>http</a:t>
            </a:r>
            <a:r>
              <a:rPr lang="en-US" sz="1800" dirty="0">
                <a:hlinkClick r:id="rId5"/>
              </a:rPr>
              <a:t>://www.androiddesignpatterns.com/2012/07/loaders-and-loadermanager-</a:t>
            </a:r>
            <a:r>
              <a:rPr lang="en-US" sz="1800" dirty="0" smtClean="0">
                <a:hlinkClick r:id="rId5"/>
              </a:rPr>
              <a:t>background.html</a:t>
            </a:r>
            <a:endParaRPr lang="en-US" sz="1800" dirty="0" smtClean="0"/>
          </a:p>
          <a:p>
            <a:pPr marL="0" indent="0">
              <a:buNone/>
            </a:pPr>
            <a:endParaRPr lang="en-US" sz="1800" dirty="0"/>
          </a:p>
          <a:p>
            <a:endParaRPr lang="en-US" sz="1800" dirty="0"/>
          </a:p>
        </p:txBody>
      </p:sp>
    </p:spTree>
    <p:extLst>
      <p:ext uri="{BB962C8B-B14F-4D97-AF65-F5344CB8AC3E}">
        <p14:creationId xmlns:p14="http://schemas.microsoft.com/office/powerpoint/2010/main" val="165372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804" y="1310181"/>
            <a:ext cx="8915196" cy="3026607"/>
          </a:xfrm>
          <a:prstGeom prst="rect">
            <a:avLst/>
          </a:prstGeom>
        </p:spPr>
      </p:pic>
      <p:sp>
        <p:nvSpPr>
          <p:cNvPr id="5" name="TextBox 4"/>
          <p:cNvSpPr txBox="1"/>
          <p:nvPr/>
        </p:nvSpPr>
        <p:spPr>
          <a:xfrm>
            <a:off x="1933483" y="766662"/>
            <a:ext cx="2610999" cy="369332"/>
          </a:xfrm>
          <a:prstGeom prst="rect">
            <a:avLst/>
          </a:prstGeom>
          <a:noFill/>
        </p:spPr>
        <p:txBody>
          <a:bodyPr wrap="none" rtlCol="0">
            <a:spAutoFit/>
          </a:bodyPr>
          <a:lstStyle/>
          <a:p>
            <a:r>
              <a:rPr lang="en-US" dirty="0" smtClean="0"/>
              <a:t>Loading without loaders</a:t>
            </a:r>
            <a:r>
              <a:rPr lang="is-IS" dirty="0" smtClean="0"/>
              <a:t>…</a:t>
            </a:r>
          </a:p>
        </p:txBody>
      </p:sp>
    </p:spTree>
    <p:extLst>
      <p:ext uri="{BB962C8B-B14F-4D97-AF65-F5344CB8AC3E}">
        <p14:creationId xmlns:p14="http://schemas.microsoft.com/office/powerpoint/2010/main" val="54495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see how they work in code</a:t>
            </a:r>
            <a:endParaRPr lang="en-US" dirty="0"/>
          </a:p>
        </p:txBody>
      </p:sp>
      <p:sp>
        <p:nvSpPr>
          <p:cNvPr id="5" name="Vertical Text Placeholder 4"/>
          <p:cNvSpPr>
            <a:spLocks noGrp="1"/>
          </p:cNvSpPr>
          <p:nvPr>
            <p:ph type="body" orient="vert" idx="1"/>
          </p:nvPr>
        </p:nvSpPr>
        <p:spPr/>
        <p:txBody>
          <a:bodyPr/>
          <a:lstStyle/>
          <a:p>
            <a:endParaRPr lang="en-US"/>
          </a:p>
        </p:txBody>
      </p:sp>
    </p:spTree>
    <p:extLst>
      <p:ext uri="{BB962C8B-B14F-4D97-AF65-F5344CB8AC3E}">
        <p14:creationId xmlns:p14="http://schemas.microsoft.com/office/powerpoint/2010/main" val="346372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Providers</a:t>
            </a:r>
          </a:p>
        </p:txBody>
      </p:sp>
      <p:sp>
        <p:nvSpPr>
          <p:cNvPr id="3" name="Vertical Text Placeholder 2"/>
          <p:cNvSpPr>
            <a:spLocks noGrp="1"/>
          </p:cNvSpPr>
          <p:nvPr>
            <p:ph type="body" orient="vert" idx="1"/>
          </p:nvPr>
        </p:nvSpPr>
        <p:spPr/>
        <p:txBody>
          <a:bodyPr/>
          <a:lstStyle/>
          <a:p>
            <a:r>
              <a:rPr lang="en-US" dirty="0" smtClean="0"/>
              <a:t>Can safely access your data across processes </a:t>
            </a:r>
          </a:p>
          <a:p>
            <a:r>
              <a:rPr lang="en-US" dirty="0" smtClean="0"/>
              <a:t>Can be generated if you want </a:t>
            </a:r>
          </a:p>
          <a:p>
            <a:endParaRPr lang="en-US" dirty="0" smtClean="0"/>
          </a:p>
          <a:p>
            <a:endParaRPr lang="en-US" dirty="0"/>
          </a:p>
        </p:txBody>
      </p:sp>
    </p:spTree>
    <p:extLst>
      <p:ext uri="{BB962C8B-B14F-4D97-AF65-F5344CB8AC3E}">
        <p14:creationId xmlns:p14="http://schemas.microsoft.com/office/powerpoint/2010/main" val="3312822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Generated code FTW	</a:t>
            </a:r>
            <a:endParaRPr lang="en-US" dirty="0"/>
          </a:p>
        </p:txBody>
      </p:sp>
      <p:sp>
        <p:nvSpPr>
          <p:cNvPr id="3" name="Vertical Text Placeholder 2"/>
          <p:cNvSpPr>
            <a:spLocks noGrp="1"/>
          </p:cNvSpPr>
          <p:nvPr>
            <p:ph type="body" orient="vert" idx="1"/>
          </p:nvPr>
        </p:nvSpPr>
        <p:spPr/>
        <p:txBody>
          <a:bodyPr/>
          <a:lstStyle/>
          <a:p>
            <a:endParaRPr lang="en-US" dirty="0"/>
          </a:p>
        </p:txBody>
      </p:sp>
    </p:spTree>
    <p:extLst>
      <p:ext uri="{BB962C8B-B14F-4D97-AF65-F5344CB8AC3E}">
        <p14:creationId xmlns:p14="http://schemas.microsoft.com/office/powerpoint/2010/main" val="2121253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ContentProvider</a:t>
            </a:r>
            <a:r>
              <a:rPr lang="en-US" dirty="0" smtClean="0"/>
              <a:t> examples</a:t>
            </a:r>
            <a:endParaRPr lang="en-US" dirty="0"/>
          </a:p>
        </p:txBody>
      </p:sp>
      <p:sp>
        <p:nvSpPr>
          <p:cNvPr id="3" name="Vertical Text Placeholder 2"/>
          <p:cNvSpPr>
            <a:spLocks noGrp="1"/>
          </p:cNvSpPr>
          <p:nvPr>
            <p:ph type="body" orient="vert" idx="1"/>
          </p:nvPr>
        </p:nvSpPr>
        <p:spPr/>
        <p:txBody>
          <a:bodyPr/>
          <a:lstStyle/>
          <a:p>
            <a:endParaRPr lang="en-US" dirty="0"/>
          </a:p>
        </p:txBody>
      </p:sp>
    </p:spTree>
    <p:extLst>
      <p:ext uri="{BB962C8B-B14F-4D97-AF65-F5344CB8AC3E}">
        <p14:creationId xmlns:p14="http://schemas.microsoft.com/office/powerpoint/2010/main" val="269402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mean by structure</a:t>
            </a:r>
            <a:endParaRPr lang="en-US" dirty="0"/>
          </a:p>
        </p:txBody>
      </p:sp>
      <p:sp>
        <p:nvSpPr>
          <p:cNvPr id="3" name="Vertical Text Placeholder 2"/>
          <p:cNvSpPr>
            <a:spLocks noGrp="1"/>
          </p:cNvSpPr>
          <p:nvPr>
            <p:ph type="body" orient="vert" idx="1"/>
          </p:nvPr>
        </p:nvSpPr>
        <p:spPr>
          <a:xfrm>
            <a:off x="1008270" y="1595826"/>
            <a:ext cx="7391400" cy="2644869"/>
          </a:xfrm>
        </p:spPr>
        <p:txBody>
          <a:bodyPr>
            <a:normAutofit/>
          </a:bodyPr>
          <a:lstStyle/>
          <a:p>
            <a:pPr marL="0" indent="0">
              <a:buNone/>
            </a:pPr>
            <a:r>
              <a:rPr lang="en-US" dirty="0" smtClean="0"/>
              <a:t>Simple Android patterns to keep your code SOLID, robust, easily testable, and in line with the performance patterns Google suggests</a:t>
            </a:r>
          </a:p>
        </p:txBody>
      </p:sp>
    </p:spTree>
    <p:extLst>
      <p:ext uri="{BB962C8B-B14F-4D97-AF65-F5344CB8AC3E}">
        <p14:creationId xmlns:p14="http://schemas.microsoft.com/office/powerpoint/2010/main" val="36633343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 - Espresso</a:t>
            </a:r>
            <a:endParaRPr lang="en-US" dirty="0"/>
          </a:p>
        </p:txBody>
      </p:sp>
      <p:sp>
        <p:nvSpPr>
          <p:cNvPr id="3" name="Vertical Text Placeholder 2"/>
          <p:cNvSpPr>
            <a:spLocks noGrp="1"/>
          </p:cNvSpPr>
          <p:nvPr>
            <p:ph type="body" orient="vert" idx="1"/>
          </p:nvPr>
        </p:nvSpPr>
        <p:spPr/>
        <p:txBody>
          <a:bodyPr/>
          <a:lstStyle/>
          <a:p>
            <a:r>
              <a:rPr lang="en-US" dirty="0" smtClean="0"/>
              <a:t>^ great talk given by Chiu-Ki Chan at the Big Android BBQ</a:t>
            </a:r>
          </a:p>
          <a:p>
            <a:endParaRPr lang="en-US" dirty="0"/>
          </a:p>
        </p:txBody>
      </p:sp>
      <p:sp>
        <p:nvSpPr>
          <p:cNvPr id="4" name="TextBox 3"/>
          <p:cNvSpPr txBox="1"/>
          <p:nvPr/>
        </p:nvSpPr>
        <p:spPr>
          <a:xfrm>
            <a:off x="1464413" y="776522"/>
            <a:ext cx="4962717" cy="369332"/>
          </a:xfrm>
          <a:prstGeom prst="rect">
            <a:avLst/>
          </a:prstGeom>
          <a:noFill/>
        </p:spPr>
        <p:txBody>
          <a:bodyPr wrap="none" rtlCol="0">
            <a:spAutoFit/>
          </a:bodyPr>
          <a:lstStyle/>
          <a:p>
            <a:r>
              <a:rPr lang="en-US" dirty="0"/>
              <a:t>https://</a:t>
            </a:r>
            <a:r>
              <a:rPr lang="en-US" dirty="0" err="1"/>
              <a:t>www.youtube.com</a:t>
            </a:r>
            <a:r>
              <a:rPr lang="en-US" dirty="0"/>
              <a:t>/</a:t>
            </a:r>
            <a:r>
              <a:rPr lang="en-US" dirty="0" err="1"/>
              <a:t>watch?v</a:t>
            </a:r>
            <a:r>
              <a:rPr lang="en-US" dirty="0"/>
              <a:t>=hfoAC9gdC74</a:t>
            </a:r>
          </a:p>
        </p:txBody>
      </p:sp>
      <p:pic>
        <p:nvPicPr>
          <p:cNvPr id="5" name="Picture 4"/>
          <p:cNvPicPr>
            <a:picLocks noChangeAspect="1"/>
          </p:cNvPicPr>
          <p:nvPr/>
        </p:nvPicPr>
        <p:blipFill>
          <a:blip r:embed="rId3"/>
          <a:stretch>
            <a:fillRect/>
          </a:stretch>
        </p:blipFill>
        <p:spPr>
          <a:xfrm>
            <a:off x="446186" y="2479648"/>
            <a:ext cx="7707935" cy="2302981"/>
          </a:xfrm>
          <a:prstGeom prst="rect">
            <a:avLst/>
          </a:prstGeom>
        </p:spPr>
      </p:pic>
    </p:spTree>
    <p:extLst>
      <p:ext uri="{BB962C8B-B14F-4D97-AF65-F5344CB8AC3E}">
        <p14:creationId xmlns:p14="http://schemas.microsoft.com/office/powerpoint/2010/main" val="42397023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Espresso Docs &amp; </a:t>
            </a:r>
            <a:r>
              <a:rPr lang="en-US" dirty="0" smtClean="0"/>
              <a:t>Cheat sheet	</a:t>
            </a:r>
            <a:endParaRPr lang="en-US" dirty="0"/>
          </a:p>
        </p:txBody>
      </p:sp>
      <p:sp>
        <p:nvSpPr>
          <p:cNvPr id="3" name="Vertical Text Placeholder 2"/>
          <p:cNvSpPr>
            <a:spLocks noGrp="1"/>
          </p:cNvSpPr>
          <p:nvPr>
            <p:ph type="body" orient="vert" idx="1"/>
          </p:nvPr>
        </p:nvSpPr>
        <p:spPr/>
        <p:txBody>
          <a:bodyPr/>
          <a:lstStyle/>
          <a:p>
            <a:r>
              <a:rPr lang="en-US" sz="1400" dirty="0">
                <a:hlinkClick r:id="rId2"/>
              </a:rPr>
              <a:t>https://google.github.io/android-testing-support-library/docs/espresso/cheatsheet/</a:t>
            </a:r>
            <a:r>
              <a:rPr lang="en-US" sz="1400" dirty="0" smtClean="0">
                <a:hlinkClick r:id="rId2"/>
              </a:rPr>
              <a:t>index.html</a:t>
            </a:r>
            <a:endParaRPr lang="en-US" sz="1400"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6010496" y="1601980"/>
            <a:ext cx="2676304" cy="3541520"/>
          </a:xfrm>
          <a:prstGeom prst="rect">
            <a:avLst/>
          </a:prstGeom>
        </p:spPr>
      </p:pic>
      <p:sp>
        <p:nvSpPr>
          <p:cNvPr id="6" name="TextBox 5"/>
          <p:cNvSpPr txBox="1"/>
          <p:nvPr/>
        </p:nvSpPr>
        <p:spPr>
          <a:xfrm>
            <a:off x="1487295" y="830818"/>
            <a:ext cx="7049000" cy="369332"/>
          </a:xfrm>
          <a:prstGeom prst="rect">
            <a:avLst/>
          </a:prstGeom>
          <a:noFill/>
        </p:spPr>
        <p:txBody>
          <a:bodyPr wrap="none" rtlCol="0">
            <a:spAutoFit/>
          </a:bodyPr>
          <a:lstStyle/>
          <a:p>
            <a:r>
              <a:rPr lang="en-US" dirty="0"/>
              <a:t>https://</a:t>
            </a:r>
            <a:r>
              <a:rPr lang="en-US" dirty="0" err="1"/>
              <a:t>google.github.io</a:t>
            </a:r>
            <a:r>
              <a:rPr lang="en-US" dirty="0"/>
              <a:t>/android-testing-support-library/docs/</a:t>
            </a:r>
            <a:r>
              <a:rPr lang="en-US" dirty="0" err="1"/>
              <a:t>index.html</a:t>
            </a:r>
            <a:endParaRPr lang="en-US" dirty="0"/>
          </a:p>
        </p:txBody>
      </p:sp>
    </p:spTree>
    <p:extLst>
      <p:ext uri="{BB962C8B-B14F-4D97-AF65-F5344CB8AC3E}">
        <p14:creationId xmlns:p14="http://schemas.microsoft.com/office/powerpoint/2010/main" val="259965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747355687"/>
      </p:ext>
    </p:extLst>
  </p:cSld>
  <p:clrMapOvr>
    <a:masterClrMapping/>
  </p:clrMapOvr>
  <p:transition xmlns:p14="http://schemas.microsoft.com/office/powerpoint/2010/mai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a:t>
            </a:r>
            <a:endParaRPr lang="en-US" dirty="0"/>
          </a:p>
        </p:txBody>
      </p:sp>
      <p:sp>
        <p:nvSpPr>
          <p:cNvPr id="3" name="Vertical Text Placeholder 2"/>
          <p:cNvSpPr>
            <a:spLocks noGrp="1"/>
          </p:cNvSpPr>
          <p:nvPr>
            <p:ph type="body" orient="vert" idx="1"/>
          </p:nvPr>
        </p:nvSpPr>
        <p:spPr>
          <a:xfrm>
            <a:off x="1295400" y="966348"/>
            <a:ext cx="7391400" cy="3627877"/>
          </a:xfrm>
        </p:spPr>
        <p:txBody>
          <a:bodyPr>
            <a:normAutofit fontScale="92500" lnSpcReduction="10000"/>
          </a:bodyPr>
          <a:lstStyle/>
          <a:p>
            <a:r>
              <a:rPr lang="en-US" sz="1200" dirty="0"/>
              <a:t>https://</a:t>
            </a:r>
            <a:r>
              <a:rPr lang="en-US" sz="1200" dirty="0" err="1"/>
              <a:t>en.wikipedia.org</a:t>
            </a:r>
            <a:r>
              <a:rPr lang="en-US" sz="1200" dirty="0"/>
              <a:t>/wiki/SOLID_(object-</a:t>
            </a:r>
            <a:r>
              <a:rPr lang="en-US" sz="1200" dirty="0" err="1"/>
              <a:t>oriented_design</a:t>
            </a:r>
            <a:r>
              <a:rPr lang="en-US" sz="1200" dirty="0"/>
              <a:t>)</a:t>
            </a:r>
            <a:endParaRPr lang="en-US" sz="1200" dirty="0" smtClean="0"/>
          </a:p>
          <a:p>
            <a:pPr lvl="1"/>
            <a:r>
              <a:rPr lang="en-US" dirty="0" smtClean="0"/>
              <a:t>S – Single responsibility principle</a:t>
            </a:r>
          </a:p>
          <a:p>
            <a:pPr lvl="2"/>
            <a:r>
              <a:rPr lang="en-US" sz="1200" dirty="0" smtClean="0"/>
              <a:t>A class should have only a single responsibility</a:t>
            </a:r>
            <a:endParaRPr lang="en-US" sz="1200" dirty="0" smtClean="0"/>
          </a:p>
          <a:p>
            <a:pPr lvl="1"/>
            <a:r>
              <a:rPr lang="en-US" dirty="0" smtClean="0"/>
              <a:t>O – Open/closed principle</a:t>
            </a:r>
          </a:p>
          <a:p>
            <a:pPr lvl="2"/>
            <a:r>
              <a:rPr lang="en-US" sz="1200" dirty="0" smtClean="0"/>
              <a:t>Software entities</a:t>
            </a:r>
            <a:r>
              <a:rPr lang="is-IS" sz="1200" dirty="0" smtClean="0"/>
              <a:t>… should be open for extension, but closed for modification</a:t>
            </a:r>
            <a:endParaRPr lang="en-US" sz="1200" dirty="0" smtClean="0"/>
          </a:p>
          <a:p>
            <a:pPr lvl="1"/>
            <a:r>
              <a:rPr lang="en-US" dirty="0" smtClean="0"/>
              <a:t>L – </a:t>
            </a:r>
            <a:r>
              <a:rPr lang="en-US" dirty="0" err="1" smtClean="0"/>
              <a:t>Liskov</a:t>
            </a:r>
            <a:r>
              <a:rPr lang="en-US" dirty="0" smtClean="0"/>
              <a:t> substitution principle</a:t>
            </a:r>
          </a:p>
          <a:p>
            <a:pPr lvl="2"/>
            <a:r>
              <a:rPr lang="en-US" sz="1300" dirty="0" smtClean="0"/>
              <a:t>Objects in a program should be replaceable with instances of their subtypes without altering the correctness of that program</a:t>
            </a:r>
          </a:p>
          <a:p>
            <a:pPr lvl="1"/>
            <a:r>
              <a:rPr lang="en-US" dirty="0" smtClean="0"/>
              <a:t>I – Interface segregation principle</a:t>
            </a:r>
          </a:p>
          <a:p>
            <a:pPr lvl="2"/>
            <a:r>
              <a:rPr lang="en-US" sz="1300" dirty="0" smtClean="0"/>
              <a:t>Many client-specific interfaces are better than one general-purpose interface</a:t>
            </a:r>
            <a:endParaRPr lang="en-US" sz="1300" dirty="0" smtClean="0"/>
          </a:p>
          <a:p>
            <a:pPr lvl="1"/>
            <a:r>
              <a:rPr lang="en-US" dirty="0" smtClean="0"/>
              <a:t>D – Dependency inversion principle</a:t>
            </a:r>
          </a:p>
          <a:p>
            <a:pPr lvl="2"/>
            <a:r>
              <a:rPr lang="en-US" sz="1400" dirty="0" smtClean="0"/>
              <a:t>One should “Depend upon Abstractions. Do not depend upon concretions”</a:t>
            </a:r>
          </a:p>
        </p:txBody>
      </p:sp>
    </p:spTree>
    <p:extLst>
      <p:ext uri="{BB962C8B-B14F-4D97-AF65-F5344CB8AC3E}">
        <p14:creationId xmlns:p14="http://schemas.microsoft.com/office/powerpoint/2010/main" val="19962477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	</a:t>
            </a:r>
            <a:endParaRPr lang="en-US" dirty="0"/>
          </a:p>
        </p:txBody>
      </p:sp>
      <p:sp>
        <p:nvSpPr>
          <p:cNvPr id="3" name="Vertical Text Placeholder 2"/>
          <p:cNvSpPr>
            <a:spLocks noGrp="1"/>
          </p:cNvSpPr>
          <p:nvPr>
            <p:ph type="body" orient="vert" idx="1"/>
          </p:nvPr>
        </p:nvSpPr>
        <p:spPr/>
        <p:txBody>
          <a:bodyPr>
            <a:normAutofit fontScale="92500" lnSpcReduction="20000"/>
          </a:bodyPr>
          <a:lstStyle/>
          <a:p>
            <a:r>
              <a:rPr lang="en-US" dirty="0" smtClean="0"/>
              <a:t>No longer fear the screen rotation</a:t>
            </a:r>
          </a:p>
          <a:p>
            <a:r>
              <a:rPr lang="en-US" dirty="0" smtClean="0"/>
              <a:t>Handle activities on the bottom of your activity stack killed when resources are low</a:t>
            </a:r>
          </a:p>
          <a:p>
            <a:r>
              <a:rPr lang="en-US" dirty="0" smtClean="0"/>
              <a:t>Statics deleted when memory is low and app is </a:t>
            </a:r>
            <a:r>
              <a:rPr lang="en-US" dirty="0" err="1" smtClean="0"/>
              <a:t>backgrounded</a:t>
            </a:r>
            <a:r>
              <a:rPr lang="en-US" dirty="0" smtClean="0"/>
              <a:t> </a:t>
            </a:r>
          </a:p>
          <a:p>
            <a:r>
              <a:rPr lang="en-US" dirty="0" smtClean="0"/>
              <a:t>View binding/cache when an activity is on the bottom of a stack</a:t>
            </a:r>
          </a:p>
          <a:p>
            <a:endParaRPr lang="en-US" dirty="0" smtClean="0"/>
          </a:p>
        </p:txBody>
      </p:sp>
    </p:spTree>
    <p:extLst>
      <p:ext uri="{BB962C8B-B14F-4D97-AF65-F5344CB8AC3E}">
        <p14:creationId xmlns:p14="http://schemas.microsoft.com/office/powerpoint/2010/main" val="275036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Testable	</a:t>
            </a:r>
            <a:endParaRPr lang="en-US" dirty="0"/>
          </a:p>
        </p:txBody>
      </p:sp>
      <p:sp>
        <p:nvSpPr>
          <p:cNvPr id="3" name="Vertical Text Placeholder 2"/>
          <p:cNvSpPr>
            <a:spLocks noGrp="1"/>
          </p:cNvSpPr>
          <p:nvPr>
            <p:ph type="body" orient="vert" idx="1"/>
          </p:nvPr>
        </p:nvSpPr>
        <p:spPr/>
        <p:txBody>
          <a:bodyPr/>
          <a:lstStyle/>
          <a:p>
            <a:r>
              <a:rPr lang="en-US" dirty="0" smtClean="0"/>
              <a:t>How do you build your app to be tested off of the network?</a:t>
            </a:r>
          </a:p>
          <a:p>
            <a:r>
              <a:rPr lang="en-US" dirty="0" smtClean="0"/>
              <a:t>How to isolate activities so they can be tested individually</a:t>
            </a:r>
          </a:p>
          <a:p>
            <a:pPr marL="0" indent="0">
              <a:buNone/>
            </a:pPr>
            <a:endParaRPr lang="en-US" dirty="0"/>
          </a:p>
        </p:txBody>
      </p:sp>
    </p:spTree>
    <p:extLst>
      <p:ext uri="{BB962C8B-B14F-4D97-AF65-F5344CB8AC3E}">
        <p14:creationId xmlns:p14="http://schemas.microsoft.com/office/powerpoint/2010/main" val="345690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Vertical Text Placeholder 2"/>
          <p:cNvSpPr>
            <a:spLocks noGrp="1"/>
          </p:cNvSpPr>
          <p:nvPr>
            <p:ph type="body" orient="vert" idx="1"/>
          </p:nvPr>
        </p:nvSpPr>
        <p:spPr/>
        <p:txBody>
          <a:bodyPr>
            <a:normAutofit lnSpcReduction="10000"/>
          </a:bodyPr>
          <a:lstStyle/>
          <a:p>
            <a:r>
              <a:rPr lang="en-US" dirty="0" smtClean="0"/>
              <a:t>High level overview</a:t>
            </a:r>
          </a:p>
          <a:p>
            <a:r>
              <a:rPr lang="en-US" dirty="0" smtClean="0"/>
              <a:t>Dependency Injection - Dagger 2</a:t>
            </a:r>
          </a:p>
          <a:p>
            <a:r>
              <a:rPr lang="en-US" dirty="0" smtClean="0"/>
              <a:t>Cursor Loaders (</a:t>
            </a:r>
            <a:r>
              <a:rPr lang="en-US" dirty="0" err="1" smtClean="0"/>
              <a:t>AsyncLoaders</a:t>
            </a:r>
            <a:r>
              <a:rPr lang="en-US" dirty="0" smtClean="0"/>
              <a:t>)</a:t>
            </a:r>
          </a:p>
          <a:p>
            <a:r>
              <a:rPr lang="en-US" dirty="0" smtClean="0"/>
              <a:t>Content Providers</a:t>
            </a:r>
          </a:p>
          <a:p>
            <a:r>
              <a:rPr lang="en-US" dirty="0" smtClean="0"/>
              <a:t>Code gen</a:t>
            </a:r>
          </a:p>
          <a:p>
            <a:r>
              <a:rPr lang="en-US" dirty="0" smtClean="0"/>
              <a:t>Automated Testing with Espresso	</a:t>
            </a:r>
            <a:endParaRPr lang="en-US" dirty="0"/>
          </a:p>
        </p:txBody>
      </p:sp>
    </p:spTree>
    <p:extLst>
      <p:ext uri="{BB962C8B-B14F-4D97-AF65-F5344CB8AC3E}">
        <p14:creationId xmlns:p14="http://schemas.microsoft.com/office/powerpoint/2010/main" val="190928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“Go to” library list</a:t>
            </a:r>
            <a:endParaRPr lang="en-US" dirty="0"/>
          </a:p>
        </p:txBody>
      </p:sp>
      <p:sp>
        <p:nvSpPr>
          <p:cNvPr id="3" name="Vertical Text Placeholder 2"/>
          <p:cNvSpPr>
            <a:spLocks noGrp="1"/>
          </p:cNvSpPr>
          <p:nvPr>
            <p:ph type="body" orient="vert" idx="1"/>
          </p:nvPr>
        </p:nvSpPr>
        <p:spPr>
          <a:xfrm>
            <a:off x="1295400" y="966348"/>
            <a:ext cx="7391400" cy="3627877"/>
          </a:xfrm>
        </p:spPr>
        <p:txBody>
          <a:bodyPr>
            <a:normAutofit/>
          </a:bodyPr>
          <a:lstStyle/>
          <a:p>
            <a:r>
              <a:rPr lang="en-US" dirty="0" smtClean="0"/>
              <a:t>Examples are built on top of the great open-source world we live in</a:t>
            </a:r>
          </a:p>
          <a:p>
            <a:pPr lvl="1"/>
            <a:r>
              <a:rPr lang="en-US" sz="1400" dirty="0" err="1" smtClean="0"/>
              <a:t>OkHttp</a:t>
            </a:r>
            <a:r>
              <a:rPr lang="en-US" sz="1400" dirty="0" smtClean="0"/>
              <a:t>, Retrofit, </a:t>
            </a:r>
            <a:r>
              <a:rPr lang="en-US" sz="1400" dirty="0"/>
              <a:t>P</a:t>
            </a:r>
            <a:r>
              <a:rPr lang="en-US" sz="1400" dirty="0" smtClean="0"/>
              <a:t>icasso, Glide, Dagger[1|2], </a:t>
            </a:r>
            <a:r>
              <a:rPr lang="en-US" sz="1400" dirty="0" err="1" smtClean="0"/>
              <a:t>ButterKnife</a:t>
            </a:r>
            <a:r>
              <a:rPr lang="en-US" sz="1400" dirty="0" smtClean="0"/>
              <a:t>, </a:t>
            </a:r>
            <a:r>
              <a:rPr lang="en-US" sz="1400" dirty="0" err="1" smtClean="0"/>
              <a:t>JavaPoet</a:t>
            </a:r>
            <a:r>
              <a:rPr lang="en-US" sz="1400" dirty="0" smtClean="0"/>
              <a:t>,  </a:t>
            </a:r>
            <a:r>
              <a:rPr lang="en-US" sz="1400" dirty="0"/>
              <a:t>L</a:t>
            </a:r>
            <a:r>
              <a:rPr lang="en-US" sz="1400" dirty="0" smtClean="0"/>
              <a:t>ombok, </a:t>
            </a:r>
            <a:r>
              <a:rPr lang="en-US" sz="1400" dirty="0" err="1"/>
              <a:t>M</a:t>
            </a:r>
            <a:r>
              <a:rPr lang="en-US" sz="1400" dirty="0" err="1" smtClean="0"/>
              <a:t>ockito</a:t>
            </a:r>
            <a:r>
              <a:rPr lang="en-US" sz="1400" dirty="0" smtClean="0"/>
              <a:t>, Espresso, </a:t>
            </a:r>
            <a:r>
              <a:rPr lang="en-US" sz="1400" dirty="0" err="1"/>
              <a:t>S</a:t>
            </a:r>
            <a:r>
              <a:rPr lang="en-US" sz="1400" dirty="0" err="1" smtClean="0"/>
              <a:t>tetho</a:t>
            </a:r>
            <a:r>
              <a:rPr lang="en-US" sz="1400" dirty="0" smtClean="0"/>
              <a:t>, Apache </a:t>
            </a:r>
            <a:r>
              <a:rPr lang="en-US" sz="1400" dirty="0"/>
              <a:t>C</a:t>
            </a:r>
            <a:r>
              <a:rPr lang="en-US" sz="1400" dirty="0" smtClean="0"/>
              <a:t>ommons, Leak Canary, </a:t>
            </a:r>
            <a:r>
              <a:rPr lang="en-US" sz="1400" dirty="0" err="1"/>
              <a:t>P</a:t>
            </a:r>
            <a:r>
              <a:rPr lang="en-US" sz="1400" dirty="0" err="1" smtClean="0"/>
              <a:t>rovigen</a:t>
            </a:r>
            <a:r>
              <a:rPr lang="en-US" sz="1400" dirty="0" smtClean="0"/>
              <a:t>, Timber, </a:t>
            </a:r>
            <a:r>
              <a:rPr lang="en-US" sz="1400" dirty="0" err="1" smtClean="0"/>
              <a:t>IcePick</a:t>
            </a:r>
            <a:r>
              <a:rPr lang="en-US" sz="1400" dirty="0" smtClean="0"/>
              <a:t>, </a:t>
            </a:r>
            <a:r>
              <a:rPr lang="en-US" sz="1400" dirty="0" err="1" smtClean="0"/>
              <a:t>IntentBuilder</a:t>
            </a:r>
            <a:r>
              <a:rPr lang="en-US" sz="1400" dirty="0" smtClean="0"/>
              <a:t>, </a:t>
            </a:r>
            <a:r>
              <a:rPr lang="en-US" sz="1400" dirty="0" err="1" smtClean="0"/>
              <a:t>FragmentWithArgs</a:t>
            </a:r>
            <a:r>
              <a:rPr lang="en-US" sz="1400" dirty="0" smtClean="0"/>
              <a:t>, Vinyl</a:t>
            </a:r>
          </a:p>
          <a:p>
            <a:pPr lvl="1"/>
            <a:endParaRPr lang="en-US" sz="1400" dirty="0"/>
          </a:p>
          <a:p>
            <a:r>
              <a:rPr lang="en-US" dirty="0" smtClean="0"/>
              <a:t>Take advantage of generated code</a:t>
            </a:r>
          </a:p>
          <a:p>
            <a:endParaRPr lang="en-US" dirty="0"/>
          </a:p>
          <a:p>
            <a:endParaRPr lang="en-US" dirty="0" smtClean="0"/>
          </a:p>
        </p:txBody>
      </p:sp>
    </p:spTree>
    <p:extLst>
      <p:ext uri="{BB962C8B-B14F-4D97-AF65-F5344CB8AC3E}">
        <p14:creationId xmlns:p14="http://schemas.microsoft.com/office/powerpoint/2010/main" val="20008036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overview</a:t>
            </a:r>
            <a:endParaRPr lang="en-US" dirty="0"/>
          </a:p>
        </p:txBody>
      </p:sp>
      <p:sp>
        <p:nvSpPr>
          <p:cNvPr id="6" name="TextBox 5"/>
          <p:cNvSpPr txBox="1"/>
          <p:nvPr/>
        </p:nvSpPr>
        <p:spPr>
          <a:xfrm>
            <a:off x="6054977" y="3975420"/>
            <a:ext cx="2506666" cy="276999"/>
          </a:xfrm>
          <a:prstGeom prst="rect">
            <a:avLst/>
          </a:prstGeom>
          <a:noFill/>
        </p:spPr>
        <p:txBody>
          <a:bodyPr wrap="none" rtlCol="0">
            <a:spAutoFit/>
          </a:bodyPr>
          <a:lstStyle/>
          <a:p>
            <a:r>
              <a:rPr lang="en-US" sz="1200" dirty="0" smtClean="0"/>
              <a:t>Diagrams shamelessly stolen from FB</a:t>
            </a:r>
          </a:p>
        </p:txBody>
      </p:sp>
      <p:pic>
        <p:nvPicPr>
          <p:cNvPr id="7" name="Picture 6"/>
          <p:cNvPicPr>
            <a:picLocks noChangeAspect="1"/>
          </p:cNvPicPr>
          <p:nvPr/>
        </p:nvPicPr>
        <p:blipFill>
          <a:blip r:embed="rId3"/>
          <a:stretch>
            <a:fillRect/>
          </a:stretch>
        </p:blipFill>
        <p:spPr>
          <a:xfrm>
            <a:off x="0" y="1128790"/>
            <a:ext cx="4592947" cy="2365118"/>
          </a:xfrm>
          <a:prstGeom prst="rect">
            <a:avLst/>
          </a:prstGeom>
        </p:spPr>
      </p:pic>
      <p:sp>
        <p:nvSpPr>
          <p:cNvPr id="8" name="TextBox 7"/>
          <p:cNvSpPr txBox="1"/>
          <p:nvPr/>
        </p:nvSpPr>
        <p:spPr>
          <a:xfrm>
            <a:off x="1453657" y="771890"/>
            <a:ext cx="4057195" cy="646331"/>
          </a:xfrm>
          <a:prstGeom prst="rect">
            <a:avLst/>
          </a:prstGeom>
          <a:noFill/>
        </p:spPr>
        <p:txBody>
          <a:bodyPr wrap="none" rtlCol="0">
            <a:spAutoFit/>
          </a:bodyPr>
          <a:lstStyle/>
          <a:p>
            <a:r>
              <a:rPr lang="en-US" dirty="0" smtClean="0"/>
              <a:t>Traditional – but problematic on Android:</a:t>
            </a:r>
          </a:p>
          <a:p>
            <a:endParaRPr lang="en-US" dirty="0" smtClean="0"/>
          </a:p>
        </p:txBody>
      </p:sp>
      <p:pic>
        <p:nvPicPr>
          <p:cNvPr id="9" name="Picture 8"/>
          <p:cNvPicPr>
            <a:picLocks noChangeAspect="1"/>
          </p:cNvPicPr>
          <p:nvPr/>
        </p:nvPicPr>
        <p:blipFill>
          <a:blip r:embed="rId4"/>
          <a:stretch>
            <a:fillRect/>
          </a:stretch>
        </p:blipFill>
        <p:spPr>
          <a:xfrm>
            <a:off x="3182986" y="2980818"/>
            <a:ext cx="5859414" cy="1989204"/>
          </a:xfrm>
          <a:prstGeom prst="rect">
            <a:avLst/>
          </a:prstGeom>
        </p:spPr>
      </p:pic>
    </p:spTree>
    <p:extLst>
      <p:ext uri="{BB962C8B-B14F-4D97-AF65-F5344CB8AC3E}">
        <p14:creationId xmlns:p14="http://schemas.microsoft.com/office/powerpoint/2010/main" val="1740097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overview</a:t>
            </a:r>
            <a:endParaRPr lang="en-US" dirty="0"/>
          </a:p>
        </p:txBody>
      </p:sp>
      <p:sp>
        <p:nvSpPr>
          <p:cNvPr id="6" name="TextBox 5"/>
          <p:cNvSpPr txBox="1"/>
          <p:nvPr/>
        </p:nvSpPr>
        <p:spPr>
          <a:xfrm>
            <a:off x="6180134" y="3698421"/>
            <a:ext cx="2506666" cy="276999"/>
          </a:xfrm>
          <a:prstGeom prst="rect">
            <a:avLst/>
          </a:prstGeom>
          <a:noFill/>
        </p:spPr>
        <p:txBody>
          <a:bodyPr wrap="none" rtlCol="0">
            <a:spAutoFit/>
          </a:bodyPr>
          <a:lstStyle/>
          <a:p>
            <a:r>
              <a:rPr lang="en-US" sz="1200" dirty="0" smtClean="0"/>
              <a:t>Diagrams shamelessly stolen from FB</a:t>
            </a:r>
          </a:p>
        </p:txBody>
      </p:sp>
      <p:sp>
        <p:nvSpPr>
          <p:cNvPr id="8" name="TextBox 7"/>
          <p:cNvSpPr txBox="1"/>
          <p:nvPr/>
        </p:nvSpPr>
        <p:spPr>
          <a:xfrm>
            <a:off x="537048" y="1095056"/>
            <a:ext cx="3544560" cy="646331"/>
          </a:xfrm>
          <a:prstGeom prst="rect">
            <a:avLst/>
          </a:prstGeom>
          <a:noFill/>
        </p:spPr>
        <p:txBody>
          <a:bodyPr wrap="none" rtlCol="0">
            <a:spAutoFit/>
          </a:bodyPr>
          <a:lstStyle/>
          <a:p>
            <a:r>
              <a:rPr lang="en-US" dirty="0" smtClean="0"/>
              <a:t>The approach we’ll be talking about</a:t>
            </a:r>
          </a:p>
          <a:p>
            <a:endParaRPr lang="en-US" dirty="0" smtClean="0"/>
          </a:p>
        </p:txBody>
      </p:sp>
      <p:pic>
        <p:nvPicPr>
          <p:cNvPr id="3" name="Picture 2"/>
          <p:cNvPicPr>
            <a:picLocks noChangeAspect="1"/>
          </p:cNvPicPr>
          <p:nvPr/>
        </p:nvPicPr>
        <p:blipFill>
          <a:blip r:embed="rId3"/>
          <a:stretch>
            <a:fillRect/>
          </a:stretch>
        </p:blipFill>
        <p:spPr>
          <a:xfrm>
            <a:off x="1295400" y="1543813"/>
            <a:ext cx="5639077" cy="3225613"/>
          </a:xfrm>
          <a:prstGeom prst="rect">
            <a:avLst/>
          </a:prstGeom>
        </p:spPr>
      </p:pic>
    </p:spTree>
    <p:extLst>
      <p:ext uri="{BB962C8B-B14F-4D97-AF65-F5344CB8AC3E}">
        <p14:creationId xmlns:p14="http://schemas.microsoft.com/office/powerpoint/2010/main" val="1684021679"/>
      </p:ext>
    </p:extLst>
  </p:cSld>
  <p:clrMapOvr>
    <a:masterClrMapping/>
  </p:clrMapOvr>
</p:sld>
</file>

<file path=ppt/theme/theme1.xml><?xml version="1.0" encoding="utf-8"?>
<a:theme xmlns:a="http://schemas.openxmlformats.org/drawingml/2006/main" name="Default Theme">
  <a:themeElements>
    <a:clrScheme name="Custom 1 4">
      <a:dk1>
        <a:srgbClr val="414548"/>
      </a:dk1>
      <a:lt1>
        <a:sysClr val="window" lastClr="FFFFFF"/>
      </a:lt1>
      <a:dk2>
        <a:srgbClr val="767A7C"/>
      </a:dk2>
      <a:lt2>
        <a:srgbClr val="E6E6E6"/>
      </a:lt2>
      <a:accent1>
        <a:srgbClr val="4E9FD4"/>
      </a:accent1>
      <a:accent2>
        <a:srgbClr val="9AED79"/>
      </a:accent2>
      <a:accent3>
        <a:srgbClr val="FE9C2B"/>
      </a:accent3>
      <a:accent4>
        <a:srgbClr val="F62707"/>
      </a:accent4>
      <a:accent5>
        <a:srgbClr val="740093"/>
      </a:accent5>
      <a:accent6>
        <a:srgbClr val="FC37AF"/>
      </a:accent6>
      <a:hlink>
        <a:srgbClr val="184E8D"/>
      </a:hlink>
      <a:folHlink>
        <a:srgbClr val="74009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201501">
      <a:dk1>
        <a:srgbClr val="414548"/>
      </a:dk1>
      <a:lt1>
        <a:sysClr val="window" lastClr="FFFFFF"/>
      </a:lt1>
      <a:dk2>
        <a:srgbClr val="767A7C"/>
      </a:dk2>
      <a:lt2>
        <a:srgbClr val="E6E6E6"/>
      </a:lt2>
      <a:accent1>
        <a:srgbClr val="4E9FD4"/>
      </a:accent1>
      <a:accent2>
        <a:srgbClr val="9AED79"/>
      </a:accent2>
      <a:accent3>
        <a:srgbClr val="FE9C2B"/>
      </a:accent3>
      <a:accent4>
        <a:srgbClr val="F62707"/>
      </a:accent4>
      <a:accent5>
        <a:srgbClr val="740093"/>
      </a:accent5>
      <a:accent6>
        <a:srgbClr val="FC37AF"/>
      </a:accent6>
      <a:hlink>
        <a:srgbClr val="77ADD5"/>
      </a:hlink>
      <a:folHlink>
        <a:srgbClr val="74009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2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19271</TotalTime>
  <Words>1463</Words>
  <Application>Microsoft Macintosh PowerPoint</Application>
  <PresentationFormat>On-screen Show (16:9)</PresentationFormat>
  <Paragraphs>174</Paragraphs>
  <Slides>22</Slides>
  <Notes>14</Notes>
  <HiddenSlides>0</HiddenSlides>
  <MMClips>0</MMClips>
  <ScaleCrop>false</ScaleCrop>
  <HeadingPairs>
    <vt:vector size="4" baseType="variant">
      <vt:variant>
        <vt:lpstr>Theme</vt:lpstr>
      </vt:variant>
      <vt:variant>
        <vt:i4>5</vt:i4>
      </vt:variant>
      <vt:variant>
        <vt:lpstr>Slide Titles</vt:lpstr>
      </vt:variant>
      <vt:variant>
        <vt:i4>22</vt:i4>
      </vt:variant>
    </vt:vector>
  </HeadingPairs>
  <TitlesOfParts>
    <vt:vector size="27" baseType="lpstr">
      <vt:lpstr>Default Theme</vt:lpstr>
      <vt:lpstr>Custom Design</vt:lpstr>
      <vt:lpstr>1_Custom Design</vt:lpstr>
      <vt:lpstr>4_Custom Design</vt:lpstr>
      <vt:lpstr>2_Default Theme</vt:lpstr>
      <vt:lpstr>Structuring your Data and Testing</vt:lpstr>
      <vt:lpstr>What do we mean by structure</vt:lpstr>
      <vt:lpstr>SOLID</vt:lpstr>
      <vt:lpstr>Robust </vt:lpstr>
      <vt:lpstr>Testable </vt:lpstr>
      <vt:lpstr>PowerPoint Presentation</vt:lpstr>
      <vt:lpstr>Quick “Go to” library list</vt:lpstr>
      <vt:lpstr>High level overview</vt:lpstr>
      <vt:lpstr>High level overview</vt:lpstr>
      <vt:lpstr>What does this look like in Code?</vt:lpstr>
      <vt:lpstr>Dagger 2</vt:lpstr>
      <vt:lpstr>How does injection help us</vt:lpstr>
      <vt:lpstr>Lets see it in action</vt:lpstr>
      <vt:lpstr>Cursor Loaders</vt:lpstr>
      <vt:lpstr>PowerPoint Presentation</vt:lpstr>
      <vt:lpstr>Lets see how they work in code</vt:lpstr>
      <vt:lpstr>Content Providers</vt:lpstr>
      <vt:lpstr>Generated code FTW </vt:lpstr>
      <vt:lpstr>ContentProvider examples</vt:lpstr>
      <vt:lpstr>Automated testing - Espresso</vt:lpstr>
      <vt:lpstr>Espresso Docs &amp; Cheat sheet </vt:lpstr>
      <vt:lpstr>Thank you</vt:lpstr>
    </vt:vector>
  </TitlesOfParts>
  <Company>Corda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 Holley</dc:creator>
  <cp:lastModifiedBy>Dallin Dyer</cp:lastModifiedBy>
  <cp:revision>199</cp:revision>
  <cp:lastPrinted>2014-02-27T23:42:36Z</cp:lastPrinted>
  <dcterms:created xsi:type="dcterms:W3CDTF">2012-10-01T17:24:29Z</dcterms:created>
  <dcterms:modified xsi:type="dcterms:W3CDTF">2015-11-17T23:54:17Z</dcterms:modified>
</cp:coreProperties>
</file>