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8" r:id="rId2"/>
    <p:sldId id="256" r:id="rId3"/>
    <p:sldId id="275" r:id="rId4"/>
    <p:sldId id="299" r:id="rId5"/>
    <p:sldId id="278" r:id="rId6"/>
    <p:sldId id="267" r:id="rId7"/>
    <p:sldId id="276" r:id="rId8"/>
    <p:sldId id="259" r:id="rId9"/>
    <p:sldId id="300" r:id="rId10"/>
    <p:sldId id="29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09E"/>
    <a:srgbClr val="00A9EA"/>
    <a:srgbClr val="FDF54F"/>
    <a:srgbClr val="59D3F5"/>
    <a:srgbClr val="F5C437"/>
    <a:srgbClr val="E4BF32"/>
    <a:srgbClr val="F9C04D"/>
    <a:srgbClr val="0194E7"/>
    <a:srgbClr val="068BD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6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7F404-DD7F-4C2F-A2AA-49150E6CF83C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07AA1-EAAB-4935-AF99-067B2CEF7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FD09F4-BF1B-49EE-A1B2-0D5C489D4D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18" y="1352915"/>
            <a:ext cx="4690105" cy="3008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4C1933-97D4-4252-BB3B-B9DAA291F914}"/>
              </a:ext>
            </a:extLst>
          </p:cNvPr>
          <p:cNvSpPr txBox="1"/>
          <p:nvPr/>
        </p:nvSpPr>
        <p:spPr>
          <a:xfrm>
            <a:off x="2765608" y="4181646"/>
            <a:ext cx="6660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Enjoy the Ride</a:t>
            </a:r>
            <a:endParaRPr lang="ko-KR" altLang="en-US" sz="8000" dirty="0">
              <a:solidFill>
                <a:schemeClr val="bg1"/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5" name="テキスト ボックス 2">
            <a:extLst>
              <a:ext uri="{FF2B5EF4-FFF2-40B4-BE49-F238E27FC236}">
                <a16:creationId xmlns:a16="http://schemas.microsoft.com/office/drawing/2014/main" id="{05334A9F-B414-45CD-A4F9-1D96C958D1A7}"/>
              </a:ext>
            </a:extLst>
          </p:cNvPr>
          <p:cNvSpPr txBox="1"/>
          <p:nvPr/>
        </p:nvSpPr>
        <p:spPr>
          <a:xfrm>
            <a:off x="4633399" y="5505085"/>
            <a:ext cx="24742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201812715 </a:t>
            </a:r>
            <a:r>
              <a:rPr lang="ko-KR" altLang="en-US" sz="1500" b="1" dirty="0">
                <a:solidFill>
                  <a:schemeClr val="bg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황재현</a:t>
            </a:r>
            <a:endParaRPr lang="en-US" altLang="ko-KR" sz="1500" b="1" dirty="0">
              <a:solidFill>
                <a:schemeClr val="bg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201712548 </a:t>
            </a:r>
            <a:r>
              <a:rPr lang="ko-KR" altLang="en-US" sz="1500" b="1" dirty="0">
                <a:solidFill>
                  <a:schemeClr val="bg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신재윤</a:t>
            </a:r>
            <a:endParaRPr lang="en-US" altLang="ko-KR" sz="1500" b="1" dirty="0">
              <a:solidFill>
                <a:schemeClr val="bg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201812156 </a:t>
            </a:r>
            <a:r>
              <a:rPr lang="ko-KR" altLang="en-US" sz="1500" b="1" dirty="0">
                <a:solidFill>
                  <a:schemeClr val="bg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이경훈</a:t>
            </a:r>
            <a:endParaRPr lang="en-US" altLang="ko-KR" sz="1500" b="1" dirty="0">
              <a:solidFill>
                <a:schemeClr val="bg1"/>
              </a:solidFill>
              <a:latin typeface="IM혜민 Bold" panose="02020803000000000000" pitchFamily="18" charset="-127"/>
              <a:ea typeface="IM혜민 Bold" panose="020208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60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290585" y="2705725"/>
            <a:ext cx="5610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IM혜민 Bold" panose="02020803000000000000" pitchFamily="18" charset="-127"/>
                <a:ea typeface="IM혜민 Bold" panose="02020803000000000000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92480" y="741680"/>
            <a:ext cx="12554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dirty="0">
                <a:latin typeface="IM혜민 Bold" panose="02020803000000000000" pitchFamily="18" charset="-127"/>
                <a:ea typeface="IM혜민 Bold" panose="02020803000000000000" pitchFamily="18" charset="-127"/>
                <a:cs typeface="Malgun Gothic Semilight" panose="020B0503020000020004" pitchFamily="34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6CE42A-1E22-4CD2-B33B-C1D0F9EF83FD}"/>
              </a:ext>
            </a:extLst>
          </p:cNvPr>
          <p:cNvSpPr txBox="1"/>
          <p:nvPr/>
        </p:nvSpPr>
        <p:spPr>
          <a:xfrm>
            <a:off x="7600291" y="2483053"/>
            <a:ext cx="3253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u="sng" dirty="0">
                <a:solidFill>
                  <a:schemeClr val="bg1"/>
                </a:solidFill>
                <a:latin typeface="Brush Script MT" panose="03060802040406070304" pitchFamily="66" charset="0"/>
                <a:ea typeface="G마켓 산스 TTF Bold" panose="02000000000000000000" pitchFamily="2" charset="-127"/>
              </a:rPr>
              <a:t>Bicycle</a:t>
            </a:r>
            <a:endParaRPr lang="ko-KR" altLang="en-US" sz="10000" u="sng" dirty="0">
              <a:solidFill>
                <a:schemeClr val="bg1"/>
              </a:solidFill>
              <a:latin typeface="Brush Script MT" panose="03060802040406070304" pitchFamily="66" charset="0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>
            <a:grpSpLocks/>
          </p:cNvGrpSpPr>
          <p:nvPr/>
        </p:nvGrpSpPr>
        <p:grpSpPr>
          <a:xfrm>
            <a:off x="873760" y="2564953"/>
            <a:ext cx="2617605" cy="600164"/>
            <a:chOff x="873760" y="2564953"/>
            <a:chExt cx="2617605" cy="6001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70403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bg1"/>
                  </a:solidFill>
                  <a:highlight>
                    <a:srgbClr val="0D509E"/>
                  </a:highlight>
                  <a:latin typeface="IM혜민 Bold" panose="02020803000000000000" pitchFamily="18" charset="-127"/>
                  <a:ea typeface="IM혜민 Bold" panose="02020803000000000000" pitchFamily="18" charset="-127"/>
                </a:rPr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192392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서비스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>
            <a:grpSpLocks/>
          </p:cNvGrpSpPr>
          <p:nvPr/>
        </p:nvGrpSpPr>
        <p:grpSpPr>
          <a:xfrm>
            <a:off x="886169" y="3652604"/>
            <a:ext cx="2285783" cy="600164"/>
            <a:chOff x="873760" y="2564953"/>
            <a:chExt cx="2285783" cy="6001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6912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bg1"/>
                  </a:solidFill>
                  <a:highlight>
                    <a:srgbClr val="0D509E"/>
                  </a:highlight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02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5921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추가된 점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328457-D241-4E0B-8985-4AAED75D5F4F}"/>
              </a:ext>
            </a:extLst>
          </p:cNvPr>
          <p:cNvGrpSpPr>
            <a:grpSpLocks/>
          </p:cNvGrpSpPr>
          <p:nvPr/>
        </p:nvGrpSpPr>
        <p:grpSpPr>
          <a:xfrm>
            <a:off x="877202" y="4694088"/>
            <a:ext cx="2540660" cy="600164"/>
            <a:chOff x="873760" y="2564953"/>
            <a:chExt cx="2540660" cy="6001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7143ED-52A7-4D99-914B-637D32ADAD9B}"/>
                </a:ext>
              </a:extLst>
            </p:cNvPr>
            <p:cNvSpPr txBox="1"/>
            <p:nvPr/>
          </p:nvSpPr>
          <p:spPr>
            <a:xfrm>
              <a:off x="873760" y="2611119"/>
              <a:ext cx="6912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bg1"/>
                  </a:solidFill>
                  <a:highlight>
                    <a:srgbClr val="0D509E"/>
                  </a:highlight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03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33B8C6-C4B4-4689-8EA6-FA59CF4BBF96}"/>
                </a:ext>
              </a:extLst>
            </p:cNvPr>
            <p:cNvSpPr txBox="1"/>
            <p:nvPr/>
          </p:nvSpPr>
          <p:spPr>
            <a:xfrm>
              <a:off x="1567440" y="2564953"/>
              <a:ext cx="184698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사용된 </a:t>
              </a:r>
              <a:r>
                <a:rPr lang="en-US" altLang="ko-KR" sz="30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API</a:t>
              </a:r>
              <a:endParaRPr lang="ko-KR" altLang="en-US" sz="30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BF8B-3A69-46EF-A367-936B6CC195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4F486E-54F4-404F-83B6-9BFBEFE97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9B6332-F6E3-4FE2-810C-2C589EE7937C}"/>
              </a:ext>
            </a:extLst>
          </p:cNvPr>
          <p:cNvGrpSpPr/>
          <p:nvPr/>
        </p:nvGrpSpPr>
        <p:grpSpPr>
          <a:xfrm>
            <a:off x="3645650" y="2345306"/>
            <a:ext cx="4900701" cy="1886168"/>
            <a:chOff x="3645650" y="2611120"/>
            <a:chExt cx="4900701" cy="18861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5125F2-1B27-4E65-90FD-15228A57767D}"/>
                </a:ext>
              </a:extLst>
            </p:cNvPr>
            <p:cNvSpPr txBox="1"/>
            <p:nvPr/>
          </p:nvSpPr>
          <p:spPr>
            <a:xfrm>
              <a:off x="3645650" y="2611120"/>
              <a:ext cx="490070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343EF-2245-4D93-8317-E326C9E822D9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IM혜민 Bold" panose="02020803000000000000" pitchFamily="18" charset="-127"/>
                  <a:ea typeface="IM혜민 Bold" panose="02020803000000000000" pitchFamily="18" charset="-127"/>
                </a:rPr>
                <a:t>서비스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71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pc="-300" dirty="0">
                <a:latin typeface="Biome" panose="020B0503030204020804" pitchFamily="34" charset="0"/>
                <a:cs typeface="Biome" panose="020B0503030204020804" pitchFamily="34" charset="0"/>
              </a:rPr>
              <a:t>Enjoy</a:t>
            </a:r>
            <a:r>
              <a:rPr kumimoji="1" lang="ko-KR" altLang="en-US" sz="3600" spc="-3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kumimoji="1" lang="en-US" altLang="ko-KR" sz="3600" spc="-300" dirty="0">
                <a:latin typeface="Biome" panose="020B0503030204020804" pitchFamily="34" charset="0"/>
                <a:cs typeface="Biome" panose="020B0503030204020804" pitchFamily="34" charset="0"/>
              </a:rPr>
              <a:t>the</a:t>
            </a:r>
            <a:r>
              <a:rPr kumimoji="1" lang="ko-KR" altLang="en-US" sz="3600" spc="-3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kumimoji="1" lang="en-US" altLang="ko-KR" sz="3600" spc="-300" dirty="0">
                <a:latin typeface="Biome" panose="020B0503030204020804" pitchFamily="34" charset="0"/>
                <a:cs typeface="Biome" panose="020B0503030204020804" pitchFamily="34" charset="0"/>
              </a:rPr>
              <a:t>Ride</a:t>
            </a:r>
            <a:r>
              <a:rPr kumimoji="1" lang="ko-KR" altLang="en-US" sz="3600" spc="-3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kumimoji="1" lang="en-US" altLang="ko-KR" sz="3600" spc="-300" dirty="0">
                <a:latin typeface="Biome" panose="020B0503030204020804" pitchFamily="34" charset="0"/>
                <a:cs typeface="Biome" panose="020B0503030204020804" pitchFamily="34" charset="0"/>
              </a:rPr>
              <a:t>??</a:t>
            </a:r>
            <a:endParaRPr kumimoji="1" lang="ja-JP" altLang="en-US" sz="3600" spc="-3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1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A7A20F1-B9C9-4A9D-ACDC-060CD6366AE6}"/>
              </a:ext>
            </a:extLst>
          </p:cNvPr>
          <p:cNvCxnSpPr/>
          <p:nvPr/>
        </p:nvCxnSpPr>
        <p:spPr>
          <a:xfrm>
            <a:off x="6098440" y="2878015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74BB1D-F7CA-4BDB-8533-AB3497A01723}"/>
              </a:ext>
            </a:extLst>
          </p:cNvPr>
          <p:cNvCxnSpPr/>
          <p:nvPr/>
        </p:nvCxnSpPr>
        <p:spPr>
          <a:xfrm flipH="1">
            <a:off x="4792403" y="4078181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E100D2-7CDB-406D-9995-7B1FBA52AFFE}"/>
              </a:ext>
            </a:extLst>
          </p:cNvPr>
          <p:cNvCxnSpPr/>
          <p:nvPr/>
        </p:nvCxnSpPr>
        <p:spPr>
          <a:xfrm>
            <a:off x="6127464" y="4078178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BB90255-BE5E-4437-905B-B33BC215589D}"/>
              </a:ext>
            </a:extLst>
          </p:cNvPr>
          <p:cNvSpPr/>
          <p:nvPr/>
        </p:nvSpPr>
        <p:spPr>
          <a:xfrm>
            <a:off x="3560349" y="4284536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1204A8-FD65-4A68-8CD7-D2BDBCF2E3C9}"/>
              </a:ext>
            </a:extLst>
          </p:cNvPr>
          <p:cNvSpPr/>
          <p:nvPr/>
        </p:nvSpPr>
        <p:spPr>
          <a:xfrm>
            <a:off x="5216617" y="1128403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2D945FF-A6F3-47A6-970D-DBBA211FE47C}"/>
              </a:ext>
            </a:extLst>
          </p:cNvPr>
          <p:cNvSpPr/>
          <p:nvPr/>
        </p:nvSpPr>
        <p:spPr>
          <a:xfrm>
            <a:off x="6975383" y="4284536"/>
            <a:ext cx="1758766" cy="17587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76E279-63C1-4763-B4BB-5446A9E27DE8}"/>
              </a:ext>
            </a:extLst>
          </p:cNvPr>
          <p:cNvSpPr txBox="1"/>
          <p:nvPr/>
        </p:nvSpPr>
        <p:spPr>
          <a:xfrm>
            <a:off x="5798833" y="1647529"/>
            <a:ext cx="582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1904F-E0A1-4966-9B62-1EE652C3ACE4}"/>
              </a:ext>
            </a:extLst>
          </p:cNvPr>
          <p:cNvSpPr txBox="1"/>
          <p:nvPr/>
        </p:nvSpPr>
        <p:spPr>
          <a:xfrm>
            <a:off x="4126986" y="4813009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58A13-078F-4541-B0A9-630C6E910839}"/>
              </a:ext>
            </a:extLst>
          </p:cNvPr>
          <p:cNvSpPr txBox="1"/>
          <p:nvPr/>
        </p:nvSpPr>
        <p:spPr>
          <a:xfrm>
            <a:off x="7502746" y="4814705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174033-F71D-4F1B-9C51-545F06A98290}"/>
              </a:ext>
            </a:extLst>
          </p:cNvPr>
          <p:cNvGrpSpPr/>
          <p:nvPr/>
        </p:nvGrpSpPr>
        <p:grpSpPr>
          <a:xfrm>
            <a:off x="384446" y="4284536"/>
            <a:ext cx="2997937" cy="1238308"/>
            <a:chOff x="190592" y="4294074"/>
            <a:chExt cx="2997937" cy="12383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A8B215-AB08-4A21-A581-C95A823DD913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주변의 자전거 보관소 및 수리점의 위치를 표시해주고 </a:t>
              </a:r>
              <a:r>
                <a:rPr lang="ko-KR" altLang="en-US" sz="1400" dirty="0" err="1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길찾기</a:t>
              </a:r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 경로를 제공해줍니다</a:t>
              </a:r>
              <a:r>
                <a:rPr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.</a:t>
              </a:r>
              <a:endParaRPr lang="ko-KR" altLang="en-US" sz="14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2515F6-A88E-4AEE-B4B2-C159346E349A}"/>
                </a:ext>
              </a:extLst>
            </p:cNvPr>
            <p:cNvSpPr txBox="1"/>
            <p:nvPr/>
          </p:nvSpPr>
          <p:spPr>
            <a:xfrm>
              <a:off x="190592" y="4294074"/>
              <a:ext cx="29979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혜민 Bold" panose="02020803000000000000" pitchFamily="18" charset="-127"/>
                  <a:ea typeface="IM혜민 Bold" panose="02020803000000000000" pitchFamily="18" charset="-127"/>
                </a:rPr>
                <a:t>주변의 보관소 및 </a:t>
              </a:r>
              <a:r>
                <a:rPr lang="ko-KR" altLang="en-US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IM혜민 Bold" panose="02020803000000000000" pitchFamily="18" charset="-127"/>
                  <a:ea typeface="IM혜민 Bold" panose="02020803000000000000" pitchFamily="18" charset="-127"/>
                </a:rPr>
                <a:t>수리점</a:t>
              </a:r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혜민 Bold" panose="02020803000000000000" pitchFamily="18" charset="-127"/>
                  <a:ea typeface="IM혜민 Bold" panose="02020803000000000000" pitchFamily="18" charset="-127"/>
                </a:rPr>
                <a:t> 찾기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A9232ED-A51D-44A5-8440-0DDD10E3E669}"/>
              </a:ext>
            </a:extLst>
          </p:cNvPr>
          <p:cNvGrpSpPr/>
          <p:nvPr/>
        </p:nvGrpSpPr>
        <p:grpSpPr>
          <a:xfrm>
            <a:off x="8961204" y="4205114"/>
            <a:ext cx="2858426" cy="1068476"/>
            <a:chOff x="281014" y="4248462"/>
            <a:chExt cx="2858426" cy="106847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02FC79-0928-4A20-9863-1DF5776B43CD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부산의 자전거 도로 추천</a:t>
              </a:r>
              <a:endParaRPr lang="en-US" altLang="ko-KR" sz="14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  <a:p>
              <a:pPr algn="just"/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자전거 안전 수칙 제공</a:t>
              </a:r>
              <a:endParaRPr lang="en-US" altLang="ko-KR" sz="14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E340B1-ABE6-4F6B-9E7F-BDBF8F281458}"/>
                </a:ext>
              </a:extLst>
            </p:cNvPr>
            <p:cNvSpPr txBox="1"/>
            <p:nvPr/>
          </p:nvSpPr>
          <p:spPr>
            <a:xfrm>
              <a:off x="343956" y="4248462"/>
              <a:ext cx="2302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혜민 Bold" panose="02020803000000000000" pitchFamily="18" charset="-127"/>
                  <a:ea typeface="IM혜민 Bold" panose="02020803000000000000" pitchFamily="18" charset="-127"/>
                </a:rPr>
                <a:t>자전거 관련 정보 제공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92D9B7-C7C3-473C-9DDF-F77D98B491F8}"/>
              </a:ext>
            </a:extLst>
          </p:cNvPr>
          <p:cNvGrpSpPr/>
          <p:nvPr/>
        </p:nvGrpSpPr>
        <p:grpSpPr>
          <a:xfrm>
            <a:off x="7253476" y="1037301"/>
            <a:ext cx="2858426" cy="1512004"/>
            <a:chOff x="281014" y="4235821"/>
            <a:chExt cx="2858426" cy="151200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B9321-E9AC-4698-9D6A-1068CE20D6B9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시작하기 버튼을 누르자마자 주변의 자전거 도로를 찾을 수 있습니다</a:t>
              </a:r>
              <a:r>
                <a:rPr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. </a:t>
              </a:r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원하는 도로가 있다면 눌러서 마커를 표시한 뒤 </a:t>
              </a:r>
              <a:r>
                <a:rPr lang="ko-KR" altLang="en-US" sz="1400" dirty="0" err="1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길찾기</a:t>
              </a:r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 서비스를 사용할 수 있습니다</a:t>
              </a:r>
              <a:r>
                <a:rPr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.</a:t>
              </a:r>
              <a:endParaRPr lang="ko-KR" altLang="en-US" sz="14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9F7060-C90B-49CE-A044-1EAFF80E3A1A}"/>
                </a:ext>
              </a:extLst>
            </p:cNvPr>
            <p:cNvSpPr txBox="1"/>
            <p:nvPr/>
          </p:nvSpPr>
          <p:spPr>
            <a:xfrm>
              <a:off x="348341" y="4235821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혜민 Bold" panose="02020803000000000000" pitchFamily="18" charset="-127"/>
                  <a:ea typeface="IM혜민 Bold" panose="02020803000000000000" pitchFamily="18" charset="-127"/>
                </a:rPr>
                <a:t>자전거 도로 표시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98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C4C991-578F-4BCD-B350-5DE404DED7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85EDB20-7049-4DDE-B817-8E0D75156B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7CF1C01-2EB1-431E-B5F3-506AD810666A}"/>
              </a:ext>
            </a:extLst>
          </p:cNvPr>
          <p:cNvGrpSpPr/>
          <p:nvPr/>
        </p:nvGrpSpPr>
        <p:grpSpPr>
          <a:xfrm>
            <a:off x="3536646" y="2345306"/>
            <a:ext cx="5118710" cy="1886168"/>
            <a:chOff x="3536646" y="2611120"/>
            <a:chExt cx="5118710" cy="1886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A5865-2236-467A-9BE1-2BAFD13B7742}"/>
                </a:ext>
              </a:extLst>
            </p:cNvPr>
            <p:cNvSpPr txBox="1"/>
            <p:nvPr/>
          </p:nvSpPr>
          <p:spPr>
            <a:xfrm>
              <a:off x="3536646" y="2611120"/>
              <a:ext cx="51187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C319C-1191-4E03-B4D1-4EF745987931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IM혜민 Bold" panose="02020803000000000000" pitchFamily="18" charset="-127"/>
                  <a:ea typeface="IM혜민 Bold" panose="02020803000000000000" pitchFamily="18" charset="-127"/>
                </a:rPr>
                <a:t>추가된 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6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1199037" y="305526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pc="-300" dirty="0">
                <a:latin typeface="Biome" panose="020B0503030204020804" pitchFamily="34" charset="0"/>
                <a:cs typeface="Biome" panose="020B0503030204020804" pitchFamily="34" charset="0"/>
              </a:rPr>
              <a:t>Final - Version</a:t>
            </a:r>
            <a:endParaRPr kumimoji="1" lang="ja-JP" altLang="en-US" sz="3600" spc="-3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2</a:t>
            </a:r>
            <a:endParaRPr lang="ko-KR" altLang="en-US" sz="1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1F5595-4295-4C70-BC35-ADC1BAA35AED}"/>
              </a:ext>
            </a:extLst>
          </p:cNvPr>
          <p:cNvGrpSpPr/>
          <p:nvPr/>
        </p:nvGrpSpPr>
        <p:grpSpPr>
          <a:xfrm>
            <a:off x="4622228" y="1020798"/>
            <a:ext cx="2947543" cy="4967788"/>
            <a:chOff x="1722277" y="1197474"/>
            <a:chExt cx="2947543" cy="4967788"/>
          </a:xfrm>
        </p:grpSpPr>
        <p:sp>
          <p:nvSpPr>
            <p:cNvPr id="8" name="正方形/長方形 13">
              <a:extLst>
                <a:ext uri="{FF2B5EF4-FFF2-40B4-BE49-F238E27FC236}">
                  <a16:creationId xmlns:a16="http://schemas.microsoft.com/office/drawing/2014/main" id="{991DD2B5-2942-46F6-BE36-9AFEE14BB8CB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IM혜민 Regular" panose="02020503000000000000" pitchFamily="18" charset="-127"/>
              </a:endParaRPr>
            </a:p>
          </p:txBody>
        </p:sp>
        <p:sp>
          <p:nvSpPr>
            <p:cNvPr id="9" name="テキスト ボックス 17">
              <a:extLst>
                <a:ext uri="{FF2B5EF4-FFF2-40B4-BE49-F238E27FC236}">
                  <a16:creationId xmlns:a16="http://schemas.microsoft.com/office/drawing/2014/main" id="{866BB539-3637-4661-A1DD-909534554DD0}"/>
                </a:ext>
              </a:extLst>
            </p:cNvPr>
            <p:cNvSpPr txBox="1"/>
            <p:nvPr/>
          </p:nvSpPr>
          <p:spPr>
            <a:xfrm>
              <a:off x="2354452" y="4682797"/>
              <a:ext cx="1806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시작 페이지 개편</a:t>
              </a:r>
              <a:endParaRPr kumimoji="1" lang="ja-JP" altLang="en-US" dirty="0">
                <a:latin typeface="IM혜민 Bold" panose="02020803000000000000" pitchFamily="18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" name="テキスト ボックス 18">
              <a:extLst>
                <a:ext uri="{FF2B5EF4-FFF2-40B4-BE49-F238E27FC236}">
                  <a16:creationId xmlns:a16="http://schemas.microsoft.com/office/drawing/2014/main" id="{66EAA1C2-0A1D-4887-AB0E-05705B207154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원래의 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(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시작하기 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– 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메인 지도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)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 서비스 구성에서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,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 추가적인 관련 정보를 제공하기 위해 여러 메뉴를 가진 새로운 시작 페이지로 개편했습니다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.</a:t>
              </a:r>
              <a:endParaRPr kumimoji="1" lang="ja-JP" altLang="en-US" sz="1400" dirty="0">
                <a:latin typeface="IM혜민 Regular" panose="02020503000000000000" pitchFamily="18" charset="-127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00C754-98D6-4401-90D7-9FC1CDE8355E}"/>
              </a:ext>
            </a:extLst>
          </p:cNvPr>
          <p:cNvGrpSpPr/>
          <p:nvPr/>
        </p:nvGrpSpPr>
        <p:grpSpPr>
          <a:xfrm>
            <a:off x="8368490" y="1020798"/>
            <a:ext cx="2947544" cy="5506397"/>
            <a:chOff x="1722276" y="1197474"/>
            <a:chExt cx="2947544" cy="5506397"/>
          </a:xfrm>
        </p:grpSpPr>
        <p:sp>
          <p:nvSpPr>
            <p:cNvPr id="19" name="正方形/長方形 13">
              <a:extLst>
                <a:ext uri="{FF2B5EF4-FFF2-40B4-BE49-F238E27FC236}">
                  <a16:creationId xmlns:a16="http://schemas.microsoft.com/office/drawing/2014/main" id="{45DB4979-D5F4-4F5D-88FF-ED9D505BEAAD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IM혜민 Regular" panose="02020503000000000000" pitchFamily="18" charset="-127"/>
              </a:endParaRPr>
            </a:p>
          </p:txBody>
        </p:sp>
        <p:sp>
          <p:nvSpPr>
            <p:cNvPr id="20" name="テキスト ボックス 17">
              <a:extLst>
                <a:ext uri="{FF2B5EF4-FFF2-40B4-BE49-F238E27FC236}">
                  <a16:creationId xmlns:a16="http://schemas.microsoft.com/office/drawing/2014/main" id="{22E95D72-3C72-4534-9937-92A4C8589CF7}"/>
                </a:ext>
              </a:extLst>
            </p:cNvPr>
            <p:cNvSpPr txBox="1"/>
            <p:nvPr/>
          </p:nvSpPr>
          <p:spPr>
            <a:xfrm>
              <a:off x="2659403" y="4682797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이슈 수정</a:t>
              </a:r>
              <a:endParaRPr kumimoji="1" lang="ja-JP" altLang="en-US" dirty="0">
                <a:latin typeface="IM혜민 Bold" panose="02020803000000000000" pitchFamily="18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テキスト ボックス 18">
              <a:extLst>
                <a:ext uri="{FF2B5EF4-FFF2-40B4-BE49-F238E27FC236}">
                  <a16:creationId xmlns:a16="http://schemas.microsoft.com/office/drawing/2014/main" id="{47FE3ACE-EA84-4359-8089-DA7B43E82946}"/>
                </a:ext>
              </a:extLst>
            </p:cNvPr>
            <p:cNvSpPr txBox="1"/>
            <p:nvPr/>
          </p:nvSpPr>
          <p:spPr>
            <a:xfrm>
              <a:off x="1722276" y="5103433"/>
              <a:ext cx="294754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 err="1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인포윈도우</a:t>
              </a:r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 객체 생성 오류 </a:t>
              </a:r>
              <a:r>
                <a:rPr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– </a:t>
              </a:r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다른 마커 표시 시 자동으로 닫히지 않음</a:t>
              </a:r>
              <a:endParaRPr lang="en-US" altLang="ko-KR" sz="1400" dirty="0">
                <a:latin typeface="IM혜민 Regular" panose="02020503000000000000" pitchFamily="18" charset="-127"/>
                <a:ea typeface="IM혜민 Regular" panose="02020503000000000000" pitchFamily="18" charset="-127"/>
                <a:cs typeface="Arial" panose="020B0604020202020204" pitchFamily="34" charset="0"/>
              </a:endParaRPr>
            </a:p>
            <a:p>
              <a:pPr algn="just"/>
              <a:endParaRPr lang="en-US" altLang="ko-KR" sz="1400" dirty="0">
                <a:latin typeface="IM혜민 Regular" panose="02020503000000000000" pitchFamily="18" charset="-127"/>
                <a:ea typeface="IM혜민 Regular" panose="02020503000000000000" pitchFamily="18" charset="-127"/>
                <a:cs typeface="Arial" panose="020B0604020202020204" pitchFamily="34" charset="0"/>
              </a:endParaRPr>
            </a:p>
            <a:p>
              <a:pPr algn="just"/>
              <a:r>
                <a:rPr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Listener </a:t>
              </a:r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중복 생성 오류 </a:t>
              </a:r>
              <a:r>
                <a:rPr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–</a:t>
              </a:r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이벤트 관련 오류 발생</a:t>
              </a:r>
              <a:endParaRPr lang="en-US" altLang="ko-KR" sz="1400" dirty="0">
                <a:latin typeface="IM혜민 Regular" panose="02020503000000000000" pitchFamily="18" charset="-127"/>
                <a:ea typeface="IM혜민 Regular" panose="02020503000000000000" pitchFamily="18" charset="-127"/>
                <a:cs typeface="Arial" panose="020B0604020202020204" pitchFamily="34" charset="0"/>
              </a:endParaRPr>
            </a:p>
            <a:p>
              <a:pPr algn="just"/>
              <a:endParaRPr lang="en-US" altLang="ko-KR" sz="1400" dirty="0">
                <a:latin typeface="IM혜민 Regular" panose="02020503000000000000" pitchFamily="18" charset="-127"/>
                <a:ea typeface="IM혜민 Regular" panose="02020503000000000000" pitchFamily="18" charset="-127"/>
                <a:cs typeface="Arial" panose="020B0604020202020204" pitchFamily="34" charset="0"/>
              </a:endParaRPr>
            </a:p>
            <a:p>
              <a:pPr algn="just"/>
              <a:r>
                <a:rPr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추가적인 작은 이슈들 수정</a:t>
              </a:r>
              <a:endParaRPr lang="en-US" altLang="ko-KR" sz="1400" dirty="0">
                <a:latin typeface="IM혜민 Regular" panose="02020503000000000000" pitchFamily="18" charset="-127"/>
                <a:ea typeface="IM혜민 Regular" panose="02020503000000000000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7BBB6E-92CF-448D-B26C-3D6BFCDD9737}"/>
              </a:ext>
            </a:extLst>
          </p:cNvPr>
          <p:cNvGrpSpPr/>
          <p:nvPr/>
        </p:nvGrpSpPr>
        <p:grpSpPr>
          <a:xfrm>
            <a:off x="823516" y="1020798"/>
            <a:ext cx="3118161" cy="5398676"/>
            <a:chOff x="1669828" y="1197474"/>
            <a:chExt cx="3118161" cy="5398676"/>
          </a:xfrm>
        </p:grpSpPr>
        <p:sp>
          <p:nvSpPr>
            <p:cNvPr id="23" name="正方形/長方形 13">
              <a:extLst>
                <a:ext uri="{FF2B5EF4-FFF2-40B4-BE49-F238E27FC236}">
                  <a16:creationId xmlns:a16="http://schemas.microsoft.com/office/drawing/2014/main" id="{CB728C9B-AC6A-4133-89A7-E6212174B3C4}"/>
                </a:ext>
              </a:extLst>
            </p:cNvPr>
            <p:cNvSpPr/>
            <p:nvPr/>
          </p:nvSpPr>
          <p:spPr>
            <a:xfrm>
              <a:off x="1722277" y="1197474"/>
              <a:ext cx="2947543" cy="3326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latin typeface="IM혜민 Regular" panose="02020503000000000000" pitchFamily="18" charset="-127"/>
              </a:endParaRPr>
            </a:p>
          </p:txBody>
        </p:sp>
        <p:sp>
          <p:nvSpPr>
            <p:cNvPr id="24" name="テキスト ボックス 17">
              <a:extLst>
                <a:ext uri="{FF2B5EF4-FFF2-40B4-BE49-F238E27FC236}">
                  <a16:creationId xmlns:a16="http://schemas.microsoft.com/office/drawing/2014/main" id="{38DB3BD6-6B29-43C4-B17E-6F3FE1C6280F}"/>
                </a:ext>
              </a:extLst>
            </p:cNvPr>
            <p:cNvSpPr txBox="1"/>
            <p:nvPr/>
          </p:nvSpPr>
          <p:spPr>
            <a:xfrm>
              <a:off x="1669828" y="4682797"/>
              <a:ext cx="3118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 err="1">
                  <a:latin typeface="IM혜민 Bold" panose="02020803000000000000" pitchFamily="18" charset="-127"/>
                  <a:ea typeface="IM혜민 Bold" panose="02020803000000000000" pitchFamily="18" charset="-127"/>
                </a:rPr>
                <a:t>카카오맵</a:t>
              </a:r>
              <a:r>
                <a:rPr kumimoji="1" lang="ko-KR" altLang="en-US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 </a:t>
              </a:r>
              <a:r>
                <a:rPr kumimoji="1" lang="en-US" altLang="ko-KR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+ </a:t>
              </a:r>
              <a:r>
                <a:rPr kumimoji="1" lang="ko-KR" altLang="en-US" dirty="0" err="1">
                  <a:latin typeface="IM혜민 Bold" panose="02020803000000000000" pitchFamily="18" charset="-127"/>
                  <a:ea typeface="IM혜민 Bold" panose="02020803000000000000" pitchFamily="18" charset="-127"/>
                </a:rPr>
                <a:t>티맵</a:t>
              </a:r>
              <a:r>
                <a:rPr kumimoji="1" lang="ko-KR" altLang="en-US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 </a:t>
              </a:r>
              <a:r>
                <a:rPr kumimoji="1" lang="en-US" altLang="ko-KR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API </a:t>
              </a:r>
              <a:r>
                <a:rPr kumimoji="1" lang="ko-KR" altLang="en-US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경로 찾기</a:t>
              </a:r>
              <a:endParaRPr kumimoji="1" lang="ja-JP" altLang="en-US" dirty="0">
                <a:latin typeface="IM혜민 Bold" panose="02020803000000000000" pitchFamily="18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テキスト ボックス 18">
              <a:extLst>
                <a:ext uri="{FF2B5EF4-FFF2-40B4-BE49-F238E27FC236}">
                  <a16:creationId xmlns:a16="http://schemas.microsoft.com/office/drawing/2014/main" id="{A3B18524-18BE-4204-B330-42EBB5A91340}"/>
                </a:ext>
              </a:extLst>
            </p:cNvPr>
            <p:cNvSpPr txBox="1"/>
            <p:nvPr/>
          </p:nvSpPr>
          <p:spPr>
            <a:xfrm>
              <a:off x="1722277" y="5211155"/>
              <a:ext cx="29475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카카오 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API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에서 얻은 좌표를 </a:t>
              </a:r>
              <a:r>
                <a:rPr kumimoji="1" lang="en-US" altLang="ko-KR" sz="1400" dirty="0" err="1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Tmap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API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로 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Req 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보내서 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JSON 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형식의 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Res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를 받았습니다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.</a:t>
              </a:r>
            </a:p>
            <a:p>
              <a:pPr algn="just"/>
              <a:endParaRPr kumimoji="1" lang="en-US" altLang="ja-JP" sz="1400" dirty="0">
                <a:latin typeface="IM혜민 Regular" panose="02020503000000000000" pitchFamily="18" charset="-127"/>
                <a:ea typeface="IM혜민 Regular" panose="02020503000000000000" pitchFamily="18" charset="-127"/>
                <a:cs typeface="Arial" panose="020B0604020202020204" pitchFamily="34" charset="0"/>
              </a:endParaRPr>
            </a:p>
            <a:p>
              <a:pPr algn="just"/>
              <a:r>
                <a:rPr kumimoji="1" lang="en-US" altLang="ja-JP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Res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에서 필요한 정보를 뽑아서 카카오 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API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의 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Polyline </a:t>
              </a:r>
              <a:r>
                <a:rPr kumimoji="1" lang="ko-KR" altLang="en-US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객체를 생성했습니다</a:t>
              </a:r>
              <a:r>
                <a:rPr kumimoji="1" lang="en-US" altLang="ko-KR" sz="1400" dirty="0">
                  <a:latin typeface="IM혜민 Regular" panose="02020503000000000000" pitchFamily="18" charset="-127"/>
                  <a:ea typeface="IM혜민 Regular" panose="02020503000000000000" pitchFamily="18" charset="-127"/>
                  <a:cs typeface="Arial" panose="020B0604020202020204" pitchFamily="34" charset="0"/>
                </a:rPr>
                <a:t>.</a:t>
              </a:r>
              <a:endParaRPr kumimoji="1" lang="ja-JP" altLang="en-US" sz="1400" dirty="0">
                <a:latin typeface="IM혜민 Regular" panose="02020503000000000000" pitchFamily="18" charset="-127"/>
                <a:ea typeface="Malgun Gothic" panose="020B0503020000020004" pitchFamily="34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118C3BA-791A-4480-81DC-B77196AC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09" y="1020799"/>
            <a:ext cx="3070895" cy="3326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5041C2-7E98-4F6D-B2FF-513D96C0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8" y="1002798"/>
            <a:ext cx="3636513" cy="334429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8B2B82-22A3-426D-87E7-9477D9DFD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490" y="683047"/>
            <a:ext cx="2924198" cy="37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3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83B9C39-5FF0-4587-935B-5742607F97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27AFDA-899A-4A08-9683-3D5B9C7E49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4B025F-A559-4C26-A68F-3A85C4E19915}"/>
              </a:ext>
            </a:extLst>
          </p:cNvPr>
          <p:cNvGrpSpPr/>
          <p:nvPr/>
        </p:nvGrpSpPr>
        <p:grpSpPr>
          <a:xfrm>
            <a:off x="3536646" y="2345306"/>
            <a:ext cx="5118710" cy="1886168"/>
            <a:chOff x="3536646" y="2611120"/>
            <a:chExt cx="5118710" cy="1886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5A9C7-3441-4DA3-AF7E-2EB769AAC385}"/>
                </a:ext>
              </a:extLst>
            </p:cNvPr>
            <p:cNvSpPr txBox="1"/>
            <p:nvPr/>
          </p:nvSpPr>
          <p:spPr>
            <a:xfrm>
              <a:off x="3536646" y="2611120"/>
              <a:ext cx="51187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8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996D52-F6E4-4F46-AA7E-7AE3E6966FC0}"/>
                </a:ext>
              </a:extLst>
            </p:cNvPr>
            <p:cNvSpPr txBox="1"/>
            <p:nvPr/>
          </p:nvSpPr>
          <p:spPr>
            <a:xfrm>
              <a:off x="4419600" y="3974068"/>
              <a:ext cx="318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IM혜민 Bold" panose="02020803000000000000" pitchFamily="18" charset="-127"/>
                  <a:ea typeface="IM혜민 Bold" panose="02020803000000000000" pitchFamily="18" charset="-127"/>
                </a:rPr>
                <a:t>사용 </a:t>
              </a:r>
              <a:r>
                <a:rPr lang="en-US" altLang="ko-KR" sz="2800" dirty="0">
                  <a:solidFill>
                    <a:schemeClr val="bg1"/>
                  </a:solidFill>
                  <a:latin typeface="IM혜민 Bold" panose="02020803000000000000" pitchFamily="18" charset="-127"/>
                  <a:ea typeface="IM혜민 Bold" panose="02020803000000000000" pitchFamily="18" charset="-127"/>
                </a:rPr>
                <a:t>API</a:t>
              </a:r>
              <a:endParaRPr lang="ko-KR" altLang="en-US" sz="2800" dirty="0">
                <a:solidFill>
                  <a:schemeClr val="bg1"/>
                </a:solidFill>
                <a:latin typeface="IM혜민 Bold" panose="02020803000000000000" pitchFamily="18" charset="-127"/>
                <a:ea typeface="IM혜민 Bold" panose="020208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12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9ED8B5D-2EF0-4EB6-B22E-93A9631F0ECC}"/>
              </a:ext>
            </a:extLst>
          </p:cNvPr>
          <p:cNvCxnSpPr>
            <a:cxnSpLocks/>
          </p:cNvCxnSpPr>
          <p:nvPr/>
        </p:nvCxnSpPr>
        <p:spPr>
          <a:xfrm>
            <a:off x="1483360" y="4824918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pc="-300" dirty="0">
                <a:latin typeface="Biome" panose="020B0503030204020804" pitchFamily="34" charset="0"/>
                <a:cs typeface="Biome" panose="020B0503030204020804" pitchFamily="34" charset="0"/>
              </a:rPr>
              <a:t>APIs</a:t>
            </a:r>
            <a:endParaRPr kumimoji="1" lang="ja-JP" altLang="en-US" sz="3600" spc="-3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521112" y="1513659"/>
            <a:ext cx="10533032" cy="3280371"/>
            <a:chOff x="1537048" y="1513659"/>
            <a:chExt cx="10533032" cy="32803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001</a:t>
              </a:r>
              <a:endParaRPr lang="ko-KR" altLang="en-US" dirty="0">
                <a:latin typeface="IM혜민 Bold" panose="02020803000000000000" pitchFamily="18" charset="-127"/>
                <a:ea typeface="IM혜민 Bold" panose="02020803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4C1970-6692-4A98-B536-0C34A980B161}"/>
                </a:ext>
              </a:extLst>
            </p:cNvPr>
            <p:cNvSpPr txBox="1"/>
            <p:nvPr/>
          </p:nvSpPr>
          <p:spPr>
            <a:xfrm>
              <a:off x="2387653" y="15598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&gt;&gt;</a:t>
              </a:r>
              <a:endParaRPr lang="ko-KR" altLang="en-US" dirty="0">
                <a:latin typeface="IM혜민 Bold" panose="02020803000000000000" pitchFamily="18" charset="-127"/>
                <a:ea typeface="IM혜민 Bold" panose="02020803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3076353" y="1513659"/>
              <a:ext cx="3628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latin typeface="IM혜민 Bold" panose="02020803000000000000" pitchFamily="18" charset="-127"/>
                  <a:ea typeface="IM혜민 Bold" panose="02020803000000000000" pitchFamily="18" charset="-127"/>
                </a:rPr>
                <a:t>Kakao</a:t>
              </a:r>
              <a:r>
                <a:rPr lang="en-US" altLang="ko-KR" sz="2400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 Map API</a:t>
              </a:r>
              <a:endParaRPr lang="ko-KR" altLang="en-US" sz="2400" dirty="0">
                <a:latin typeface="IM혜민 Bold" panose="02020803000000000000" pitchFamily="18" charset="-127"/>
                <a:ea typeface="IM혜민 Bold" panose="02020803000000000000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071086-EAEF-4830-9D0D-243FEDE9654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2735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Map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객체 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: 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지도 화면 생성</a:t>
              </a:r>
              <a:endParaRPr lang="en-US" altLang="ko-KR" sz="1600" spc="1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100" dirty="0" err="1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MapTypeId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객체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: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지도에 자전거 도로 표시</a:t>
              </a:r>
              <a:endParaRPr lang="en-US" altLang="ko-KR" sz="1600" spc="1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100" dirty="0" err="1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LatLng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객체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: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위도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,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경도 좌표를 가진 객체</a:t>
              </a:r>
              <a:endParaRPr lang="en-US" altLang="ko-KR" sz="1600" spc="1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event: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클릭 이벤트 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+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마우스 위치의 위도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,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경도 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get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Marker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객체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: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좌표 정보를 가진 마커 객체</a:t>
              </a:r>
              <a:endParaRPr lang="en-US" altLang="ko-KR" sz="1600" spc="1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100" dirty="0" err="1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InfoWindow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객체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: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마커를 설명하기 위한 정보 객체</a:t>
              </a:r>
              <a:endParaRPr lang="en-US" altLang="ko-KR" sz="1600" spc="1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Polyline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객체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: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경유지들이 저장된 배열을 사용한 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Draw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 객체</a:t>
              </a:r>
              <a:endParaRPr lang="en-US" altLang="ko-KR" sz="1600" spc="1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100" dirty="0" err="1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MarkerClusterer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객체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: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마커들이 저장된 배열을 사용한 클러스터 객체</a:t>
              </a:r>
              <a:endParaRPr lang="en-US" altLang="ko-KR" sz="1600" spc="1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100" dirty="0" err="1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MarkerImage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객체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: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종류별로 마커를 다르게 표시하기 위해 사용한 객체</a:t>
              </a:r>
              <a:endParaRPr lang="en-US" altLang="ko-KR" sz="1600" spc="1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F3F028-4B41-4D06-97CB-A0C473C34A22}"/>
              </a:ext>
            </a:extLst>
          </p:cNvPr>
          <p:cNvGrpSpPr/>
          <p:nvPr/>
        </p:nvGrpSpPr>
        <p:grpSpPr>
          <a:xfrm>
            <a:off x="1521112" y="4927723"/>
            <a:ext cx="10533032" cy="1212113"/>
            <a:chOff x="1537048" y="1513659"/>
            <a:chExt cx="10533032" cy="121211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71B266-D912-409C-B4C0-85E0FCA9451F}"/>
                </a:ext>
              </a:extLst>
            </p:cNvPr>
            <p:cNvSpPr txBox="1"/>
            <p:nvPr/>
          </p:nvSpPr>
          <p:spPr>
            <a:xfrm>
              <a:off x="1537048" y="1559825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002</a:t>
              </a:r>
              <a:endParaRPr lang="ko-KR" altLang="en-US" dirty="0">
                <a:latin typeface="IM혜민 Bold" panose="02020803000000000000" pitchFamily="18" charset="-127"/>
                <a:ea typeface="IM혜민 Bold" panose="02020803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40ED85-D064-4325-8301-EF79D5D5B326}"/>
                </a:ext>
              </a:extLst>
            </p:cNvPr>
            <p:cNvSpPr txBox="1"/>
            <p:nvPr/>
          </p:nvSpPr>
          <p:spPr>
            <a:xfrm>
              <a:off x="2387653" y="15598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&gt;&gt;</a:t>
              </a:r>
              <a:endParaRPr lang="ko-KR" altLang="en-US" dirty="0">
                <a:latin typeface="IM혜민 Bold" panose="02020803000000000000" pitchFamily="18" charset="-127"/>
                <a:ea typeface="IM혜민 Bold" panose="02020803000000000000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33AA15-CAC6-4C22-BD50-5B90E555734C}"/>
                </a:ext>
              </a:extLst>
            </p:cNvPr>
            <p:cNvSpPr txBox="1"/>
            <p:nvPr/>
          </p:nvSpPr>
          <p:spPr>
            <a:xfrm>
              <a:off x="3076353" y="1513659"/>
              <a:ext cx="8695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T map API</a:t>
              </a:r>
              <a:endParaRPr lang="ko-KR" altLang="en-US" sz="2400" dirty="0">
                <a:latin typeface="IM혜민 Bold" panose="02020803000000000000" pitchFamily="18" charset="-127"/>
                <a:ea typeface="IM혜민 Bold" panose="02020803000000000000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2F2D36-2D05-4B4B-B3F4-587095A97D34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666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600" spc="100" dirty="0" err="1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RoutePedestrian.json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: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출발지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(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위도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,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경도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),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도착지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(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위도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,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경도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)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가 담긴 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payload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를 보내서 경유지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(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위도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,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경도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)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배열 정보가 담긴 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json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을 받는다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.</a:t>
              </a:r>
              <a:endParaRPr lang="ko-KR" altLang="en-US" sz="1600" spc="1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9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6A8220-3A1D-4ACA-A2D5-97F2214D69F2}"/>
              </a:ext>
            </a:extLst>
          </p:cNvPr>
          <p:cNvCxnSpPr>
            <a:cxnSpLocks/>
          </p:cNvCxnSpPr>
          <p:nvPr/>
        </p:nvCxnSpPr>
        <p:spPr>
          <a:xfrm>
            <a:off x="1047344" y="1319107"/>
            <a:ext cx="1114465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7312C-C290-42D5-B406-A7C7AD0ADE42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B94902F1-4CEB-4CE2-950B-478B9478F966}"/>
              </a:ext>
            </a:extLst>
          </p:cNvPr>
          <p:cNvSpPr txBox="1"/>
          <p:nvPr/>
        </p:nvSpPr>
        <p:spPr>
          <a:xfrm>
            <a:off x="1199037" y="305526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pc="-300" dirty="0">
                <a:latin typeface="Biome" panose="020B0503030204020804" pitchFamily="34" charset="0"/>
                <a:cs typeface="Biome" panose="020B0503030204020804" pitchFamily="34" charset="0"/>
              </a:rPr>
              <a:t>APIs</a:t>
            </a:r>
            <a:endParaRPr kumimoji="1" lang="ja-JP" altLang="en-US" sz="3600" spc="-3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323D1-1E0C-4767-A0A1-D401D7812AB4}"/>
              </a:ext>
            </a:extLst>
          </p:cNvPr>
          <p:cNvSpPr txBox="1"/>
          <p:nvPr/>
        </p:nvSpPr>
        <p:spPr>
          <a:xfrm>
            <a:off x="388437" y="30552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Part 3</a:t>
            </a:r>
            <a:endParaRPr lang="ko-KR" altLang="en-US" sz="11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7316B0-41DE-479F-B9D6-AC2E6C8040CC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E95FF-336B-40C7-8D10-FB0D61A7E511}"/>
              </a:ext>
            </a:extLst>
          </p:cNvPr>
          <p:cNvGrpSpPr/>
          <p:nvPr/>
        </p:nvGrpSpPr>
        <p:grpSpPr>
          <a:xfrm>
            <a:off x="1521112" y="1513659"/>
            <a:ext cx="10533032" cy="916647"/>
            <a:chOff x="1537048" y="1513659"/>
            <a:chExt cx="10533032" cy="9166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93852-BB1F-4FE8-93B1-049A7B3742E5}"/>
                </a:ext>
              </a:extLst>
            </p:cNvPr>
            <p:cNvSpPr txBox="1"/>
            <p:nvPr/>
          </p:nvSpPr>
          <p:spPr>
            <a:xfrm>
              <a:off x="1537048" y="1559825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003</a:t>
              </a:r>
              <a:endParaRPr lang="ko-KR" altLang="en-US" dirty="0">
                <a:latin typeface="IM혜민 Bold" panose="02020803000000000000" pitchFamily="18" charset="-127"/>
                <a:ea typeface="IM혜민 Bold" panose="02020803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4C1970-6692-4A98-B536-0C34A980B161}"/>
                </a:ext>
              </a:extLst>
            </p:cNvPr>
            <p:cNvSpPr txBox="1"/>
            <p:nvPr/>
          </p:nvSpPr>
          <p:spPr>
            <a:xfrm>
              <a:off x="2387653" y="15598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&gt;&gt;</a:t>
              </a:r>
              <a:endParaRPr lang="ko-KR" altLang="en-US" dirty="0">
                <a:latin typeface="IM혜민 Bold" panose="02020803000000000000" pitchFamily="18" charset="-127"/>
                <a:ea typeface="IM혜민 Bold" panose="02020803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1AF65-E35B-4B16-8583-98A75483D56D}"/>
                </a:ext>
              </a:extLst>
            </p:cNvPr>
            <p:cNvSpPr txBox="1"/>
            <p:nvPr/>
          </p:nvSpPr>
          <p:spPr>
            <a:xfrm>
              <a:off x="3076353" y="1513659"/>
              <a:ext cx="3628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IM혜민 Bold" panose="02020803000000000000" pitchFamily="18" charset="-127"/>
                  <a:ea typeface="IM혜민 Bold" panose="02020803000000000000" pitchFamily="18" charset="-127"/>
                </a:rPr>
                <a:t>공공데이터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071086-EAEF-4830-9D0D-243FEDE96545}"/>
                </a:ext>
              </a:extLst>
            </p:cNvPr>
            <p:cNvSpPr txBox="1"/>
            <p:nvPr/>
          </p:nvSpPr>
          <p:spPr>
            <a:xfrm>
              <a:off x="3076354" y="2058858"/>
              <a:ext cx="8993726" cy="37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전국 자전거 보관함</a:t>
              </a:r>
              <a:r>
                <a:rPr lang="en-US" altLang="ko-KR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: </a:t>
              </a:r>
              <a:r>
                <a:rPr lang="ko-KR" altLang="en-US" sz="1600" spc="100" dirty="0">
                  <a:latin typeface="IM혜민 Regular" panose="02020503000000000000" pitchFamily="18" charset="-127"/>
                  <a:ea typeface="IM혜민 Regular" panose="02020503000000000000" pitchFamily="18" charset="-127"/>
                </a:rPr>
                <a:t>자전거 보관함 위치를 받아와서 부산시만 출력</a:t>
              </a:r>
              <a:endParaRPr lang="en-US" altLang="ko-KR" sz="1600" spc="100" dirty="0">
                <a:latin typeface="IM혜민 Regular" panose="02020503000000000000" pitchFamily="18" charset="-127"/>
                <a:ea typeface="IM혜민 Regular" panose="0202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22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G마켓 산스와 나눔스퀘어">
      <a:majorFont>
        <a:latin typeface="G마켓 산스 TTF Bold"/>
        <a:ea typeface="나눔스퀘어 ExtraBold"/>
        <a:cs typeface=""/>
      </a:majorFont>
      <a:minorFont>
        <a:latin typeface="G마켓 산스 TTF Medium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331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G마켓 산스 TTF Bold</vt:lpstr>
      <vt:lpstr>G마켓 산스 TTF Medium</vt:lpstr>
      <vt:lpstr>IM혜민 Bold</vt:lpstr>
      <vt:lpstr>IM혜민 Regular</vt:lpstr>
      <vt:lpstr>맑은 고딕</vt:lpstr>
      <vt:lpstr>Arial</vt:lpstr>
      <vt:lpstr>Biome</vt:lpstr>
      <vt:lpstr>Brush Script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황재현</cp:lastModifiedBy>
  <cp:revision>58</cp:revision>
  <dcterms:created xsi:type="dcterms:W3CDTF">2020-02-09T06:06:54Z</dcterms:created>
  <dcterms:modified xsi:type="dcterms:W3CDTF">2021-12-17T04:57:41Z</dcterms:modified>
</cp:coreProperties>
</file>