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9" r:id="rId3"/>
    <p:sldId id="268" r:id="rId4"/>
    <p:sldId id="270" r:id="rId5"/>
    <p:sldId id="271" r:id="rId6"/>
    <p:sldId id="272" r:id="rId7"/>
    <p:sldId id="273" r:id="rId8"/>
    <p:sldId id="280" r:id="rId9"/>
    <p:sldId id="274" r:id="rId10"/>
    <p:sldId id="277" r:id="rId11"/>
    <p:sldId id="275" r:id="rId12"/>
    <p:sldId id="276" r:id="rId13"/>
    <p:sldId id="278" r:id="rId14"/>
    <p:sldId id="279" r:id="rId15"/>
    <p:sldId id="281" r:id="rId16"/>
    <p:sldId id="282" r:id="rId17"/>
    <p:sldId id="284" r:id="rId18"/>
    <p:sldId id="283" r:id="rId19"/>
    <p:sldId id="28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67"/>
    <p:restoredTop sz="94648"/>
  </p:normalViewPr>
  <p:slideViewPr>
    <p:cSldViewPr snapToGrid="0">
      <p:cViewPr varScale="1">
        <p:scale>
          <a:sx n="77" d="100"/>
          <a:sy n="77" d="100"/>
        </p:scale>
        <p:origin x="192" y="10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7/17/24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7/17/24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7/17/24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7/17/24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10290638" cy="2769989"/>
          </a:xfrm>
          <a:prstGeom prst="rect">
            <a:avLst/>
          </a:prstGeom>
          <a:solidFill>
            <a:srgbClr val="3B3B3B"/>
          </a:solidFill>
        </p:spPr>
        <p:txBody>
          <a:bodyPr wrap="none" rtlCol="0">
            <a:spAutoFit/>
          </a:bodyPr>
          <a:lstStyle/>
          <a:p>
            <a:r>
              <a:rPr lang="en-US" sz="6600" dirty="0">
                <a:solidFill>
                  <a:srgbClr val="FF6600"/>
                </a:solidFill>
              </a:rPr>
              <a:t>G2M Cab Investment Insight</a:t>
            </a:r>
          </a:p>
          <a:p>
            <a:r>
              <a:rPr lang="en-US" sz="4000" dirty="0">
                <a:solidFill>
                  <a:srgbClr val="FF6600"/>
                </a:solidFill>
              </a:rPr>
              <a:t>Virtual Internship</a:t>
            </a:r>
          </a:p>
          <a:p>
            <a:endParaRPr lang="en-US" sz="4000" dirty="0"/>
          </a:p>
          <a:p>
            <a:r>
              <a:rPr lang="en-US" sz="2800" b="1" dirty="0">
                <a:solidFill>
                  <a:srgbClr val="FF6600"/>
                </a:solidFill>
              </a:rPr>
              <a:t>07-16-2024</a:t>
            </a:r>
          </a:p>
        </p:txBody>
      </p:sp>
      <p:sp>
        <p:nvSpPr>
          <p:cNvPr id="2" name="TextBox 1">
            <a:extLst>
              <a:ext uri="{FF2B5EF4-FFF2-40B4-BE49-F238E27FC236}">
                <a16:creationId xmlns:a16="http://schemas.microsoft.com/office/drawing/2014/main" id="{876D7A7F-38F1-2441-8E54-2C019A0390A3}"/>
              </a:ext>
            </a:extLst>
          </p:cNvPr>
          <p:cNvSpPr txBox="1"/>
          <p:nvPr/>
        </p:nvSpPr>
        <p:spPr>
          <a:xfrm>
            <a:off x="7963593" y="5425571"/>
            <a:ext cx="2876203" cy="523220"/>
          </a:xfrm>
          <a:prstGeom prst="rect">
            <a:avLst/>
          </a:prstGeom>
          <a:solidFill>
            <a:srgbClr val="3B3B3B"/>
          </a:solidFill>
        </p:spPr>
        <p:txBody>
          <a:bodyPr wrap="square" rtlCol="0">
            <a:spAutoFit/>
          </a:bodyPr>
          <a:lstStyle/>
          <a:p>
            <a:r>
              <a:rPr lang="en-US" sz="2800" b="1" dirty="0">
                <a:solidFill>
                  <a:srgbClr val="FF6600"/>
                </a:solidFill>
              </a:rPr>
              <a:t>By </a:t>
            </a:r>
            <a:r>
              <a:rPr lang="en-US" sz="2800" b="1" dirty="0" err="1">
                <a:solidFill>
                  <a:srgbClr val="FF6600"/>
                </a:solidFill>
              </a:rPr>
              <a:t>Nuzat</a:t>
            </a:r>
            <a:r>
              <a:rPr lang="en-US" sz="2800" b="1" dirty="0">
                <a:solidFill>
                  <a:srgbClr val="FF6600"/>
                </a:solidFill>
              </a:rPr>
              <a:t> </a:t>
            </a:r>
            <a:r>
              <a:rPr lang="en-US" sz="2800" b="1" dirty="0" err="1">
                <a:solidFill>
                  <a:srgbClr val="FF6600"/>
                </a:solidFill>
              </a:rPr>
              <a:t>Siddiqua</a:t>
            </a:r>
            <a:endParaRPr lang="en-US" sz="2800" b="1" dirty="0">
              <a:solidFill>
                <a:srgbClr val="FF6600"/>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FF130D-2455-20C8-2BDF-31DD611FBE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DD3F61-B880-150E-1370-40219AC03F15}"/>
              </a:ext>
            </a:extLst>
          </p:cNvPr>
          <p:cNvSpPr>
            <a:spLocks noGrp="1"/>
          </p:cNvSpPr>
          <p:nvPr>
            <p:ph type="ctrTitle"/>
          </p:nvPr>
        </p:nvSpPr>
        <p:spPr>
          <a:xfrm rot="5400000">
            <a:off x="-1600201" y="1600201"/>
            <a:ext cx="6858002" cy="3657600"/>
          </a:xfrm>
          <a:solidFill>
            <a:srgbClr val="3B3B3B"/>
          </a:solidFill>
        </p:spPr>
        <p:txBody>
          <a:bodyPr vert="vert270" anchor="t" anchorCtr="0"/>
          <a:lstStyle/>
          <a:p>
            <a:br>
              <a:rPr lang="en-US" b="1" dirty="0">
                <a:solidFill>
                  <a:srgbClr val="FF6600"/>
                </a:solidFill>
              </a:rPr>
            </a:br>
            <a:br>
              <a:rPr lang="en-US" b="1" dirty="0">
                <a:solidFill>
                  <a:srgbClr val="FF6600"/>
                </a:solidFill>
              </a:rPr>
            </a:br>
            <a:br>
              <a:rPr lang="en-US" b="1" dirty="0">
                <a:solidFill>
                  <a:srgbClr val="FF6600"/>
                </a:solidFill>
              </a:rPr>
            </a:br>
            <a:r>
              <a:rPr lang="en-US" b="1" dirty="0">
                <a:solidFill>
                  <a:srgbClr val="FF6600"/>
                </a:solidFill>
              </a:rPr>
              <a:t>EDA &amp; Hypothesis</a:t>
            </a:r>
          </a:p>
        </p:txBody>
      </p:sp>
      <p:pic>
        <p:nvPicPr>
          <p:cNvPr id="4" name="Picture 3">
            <a:extLst>
              <a:ext uri="{FF2B5EF4-FFF2-40B4-BE49-F238E27FC236}">
                <a16:creationId xmlns:a16="http://schemas.microsoft.com/office/drawing/2014/main" id="{CC4279B8-172D-4FF3-D542-6B2484B32E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B87668DC-4E83-B1DC-A0F3-DE5583372BB5}"/>
              </a:ext>
            </a:extLst>
          </p:cNvPr>
          <p:cNvSpPr>
            <a:spLocks noGrp="1"/>
          </p:cNvSpPr>
          <p:nvPr>
            <p:ph type="subTitle" idx="1"/>
          </p:nvPr>
        </p:nvSpPr>
        <p:spPr>
          <a:xfrm>
            <a:off x="4358343" y="293473"/>
            <a:ext cx="6734694" cy="674188"/>
          </a:xfrm>
        </p:spPr>
        <p:txBody>
          <a:bodyPr>
            <a:noAutofit/>
          </a:bodyPr>
          <a:lstStyle/>
          <a:p>
            <a:pPr algn="l"/>
            <a:r>
              <a:rPr lang="en-US" sz="1800" dirty="0">
                <a:solidFill>
                  <a:srgbClr val="FF6600"/>
                </a:solidFill>
              </a:rPr>
              <a:t>The analysis also showed that the age group of 25-34 people who earned more than 10000 use cab most frequently.</a:t>
            </a:r>
          </a:p>
        </p:txBody>
      </p:sp>
      <p:pic>
        <p:nvPicPr>
          <p:cNvPr id="5" name="Picture 4" descr="A screenshot of a graph&#10;&#10;Description automatically generated">
            <a:extLst>
              <a:ext uri="{FF2B5EF4-FFF2-40B4-BE49-F238E27FC236}">
                <a16:creationId xmlns:a16="http://schemas.microsoft.com/office/drawing/2014/main" id="{C8AD237A-8A8D-1ACB-D449-08667AAF67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9490" y="967661"/>
            <a:ext cx="7772400" cy="5890339"/>
          </a:xfrm>
          <a:prstGeom prst="rect">
            <a:avLst/>
          </a:prstGeom>
        </p:spPr>
      </p:pic>
    </p:spTree>
    <p:extLst>
      <p:ext uri="{BB962C8B-B14F-4D97-AF65-F5344CB8AC3E}">
        <p14:creationId xmlns:p14="http://schemas.microsoft.com/office/powerpoint/2010/main" val="3739146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808834-1282-3866-2137-6C6584FE0F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338D81-4838-0473-3673-33700C36FD98}"/>
              </a:ext>
            </a:extLst>
          </p:cNvPr>
          <p:cNvSpPr>
            <a:spLocks noGrp="1"/>
          </p:cNvSpPr>
          <p:nvPr>
            <p:ph type="ctrTitle"/>
          </p:nvPr>
        </p:nvSpPr>
        <p:spPr>
          <a:xfrm rot="5400000">
            <a:off x="-1600183" y="1600182"/>
            <a:ext cx="6858002" cy="3657637"/>
          </a:xfrm>
          <a:solidFill>
            <a:srgbClr val="3B3B3B"/>
          </a:solidFill>
        </p:spPr>
        <p:txBody>
          <a:bodyPr vert="vert270" anchor="t" anchorCtr="0"/>
          <a:lstStyle/>
          <a:p>
            <a:br>
              <a:rPr lang="en-US" b="1" dirty="0">
                <a:solidFill>
                  <a:srgbClr val="FF6600"/>
                </a:solidFill>
              </a:rPr>
            </a:br>
            <a:br>
              <a:rPr lang="en-US" b="1" dirty="0">
                <a:solidFill>
                  <a:srgbClr val="FF6600"/>
                </a:solidFill>
              </a:rPr>
            </a:br>
            <a:br>
              <a:rPr lang="en-US" b="1" dirty="0">
                <a:solidFill>
                  <a:srgbClr val="FF6600"/>
                </a:solidFill>
              </a:rPr>
            </a:br>
            <a:r>
              <a:rPr lang="en-US" b="1" dirty="0">
                <a:solidFill>
                  <a:srgbClr val="FF6600"/>
                </a:solidFill>
              </a:rPr>
              <a:t>EDA &amp; Hypothesis</a:t>
            </a:r>
          </a:p>
        </p:txBody>
      </p:sp>
      <p:pic>
        <p:nvPicPr>
          <p:cNvPr id="4" name="Picture 3">
            <a:extLst>
              <a:ext uri="{FF2B5EF4-FFF2-40B4-BE49-F238E27FC236}">
                <a16:creationId xmlns:a16="http://schemas.microsoft.com/office/drawing/2014/main" id="{3E81553F-01C3-B2EB-2E67-02720046BA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3A499AC1-46AA-804F-2423-2D57F6966054}"/>
              </a:ext>
            </a:extLst>
          </p:cNvPr>
          <p:cNvSpPr>
            <a:spLocks noGrp="1"/>
          </p:cNvSpPr>
          <p:nvPr>
            <p:ph type="subTitle" idx="1"/>
          </p:nvPr>
        </p:nvSpPr>
        <p:spPr>
          <a:xfrm>
            <a:off x="10637520" y="762001"/>
            <a:ext cx="1415934" cy="5500254"/>
          </a:xfrm>
        </p:spPr>
        <p:txBody>
          <a:bodyPr>
            <a:noAutofit/>
          </a:bodyPr>
          <a:lstStyle/>
          <a:p>
            <a:pPr algn="l">
              <a:buFont typeface="Arial" panose="020B0604020202020204" pitchFamily="34" charset="0"/>
              <a:buChar char="•"/>
            </a:pPr>
            <a:r>
              <a:rPr lang="en-US" sz="1800" b="0" i="0" dirty="0">
                <a:solidFill>
                  <a:srgbClr val="FF6600"/>
                </a:solidFill>
                <a:effectLst/>
                <a:latin typeface="Roboto" panose="02000000000000000000" pitchFamily="2" charset="0"/>
              </a:rPr>
              <a:t>The highest number of users of cab services in both companies are man.</a:t>
            </a:r>
          </a:p>
          <a:p>
            <a:pPr algn="l">
              <a:buFont typeface="Arial" panose="020B0604020202020204" pitchFamily="34" charset="0"/>
              <a:buChar char="•"/>
            </a:pPr>
            <a:r>
              <a:rPr lang="en-US" sz="1800" dirty="0">
                <a:solidFill>
                  <a:srgbClr val="FF6600"/>
                </a:solidFill>
                <a:latin typeface="Roboto" panose="02000000000000000000" pitchFamily="2" charset="0"/>
              </a:rPr>
              <a:t>A</a:t>
            </a:r>
            <a:r>
              <a:rPr lang="en-US" sz="1800" b="0" i="0" dirty="0">
                <a:solidFill>
                  <a:srgbClr val="FF6600"/>
                </a:solidFill>
                <a:effectLst/>
                <a:latin typeface="Roboto" panose="02000000000000000000" pitchFamily="2" charset="0"/>
              </a:rPr>
              <a:t>ll type of  customer pre prefer yellow cab than pink cab more.</a:t>
            </a:r>
          </a:p>
          <a:p>
            <a:pPr algn="l"/>
            <a:endParaRPr lang="en-US" sz="1800" dirty="0">
              <a:solidFill>
                <a:srgbClr val="FF6600"/>
              </a:solidFill>
            </a:endParaRPr>
          </a:p>
        </p:txBody>
      </p:sp>
      <p:pic>
        <p:nvPicPr>
          <p:cNvPr id="7" name="Picture 6" descr="A screenshot of a graph&#10;&#10;Description automatically generated">
            <a:extLst>
              <a:ext uri="{FF2B5EF4-FFF2-40B4-BE49-F238E27FC236}">
                <a16:creationId xmlns:a16="http://schemas.microsoft.com/office/drawing/2014/main" id="{B3FD4E31-4978-8C01-F121-76FEA5E07E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6306" y="0"/>
            <a:ext cx="6802544" cy="6858000"/>
          </a:xfrm>
          <a:prstGeom prst="rect">
            <a:avLst/>
          </a:prstGeom>
        </p:spPr>
      </p:pic>
    </p:spTree>
    <p:extLst>
      <p:ext uri="{BB962C8B-B14F-4D97-AF65-F5344CB8AC3E}">
        <p14:creationId xmlns:p14="http://schemas.microsoft.com/office/powerpoint/2010/main" val="3841702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AEEE8-4B5D-8D33-5FF0-0123009568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CCC960-FBB9-CFFA-04CB-5AB9F0622C6C}"/>
              </a:ext>
            </a:extLst>
          </p:cNvPr>
          <p:cNvSpPr>
            <a:spLocks noGrp="1"/>
          </p:cNvSpPr>
          <p:nvPr>
            <p:ph type="ctrTitle"/>
          </p:nvPr>
        </p:nvSpPr>
        <p:spPr>
          <a:xfrm rot="5400000">
            <a:off x="-1584961" y="1584961"/>
            <a:ext cx="6858002" cy="3688080"/>
          </a:xfrm>
          <a:solidFill>
            <a:srgbClr val="3B3B3B"/>
          </a:solidFill>
        </p:spPr>
        <p:txBody>
          <a:bodyPr vert="vert270" anchor="t" anchorCtr="0"/>
          <a:lstStyle/>
          <a:p>
            <a:br>
              <a:rPr lang="en-US" b="1" dirty="0">
                <a:solidFill>
                  <a:srgbClr val="FF6600"/>
                </a:solidFill>
              </a:rPr>
            </a:br>
            <a:br>
              <a:rPr lang="en-US" b="1" dirty="0">
                <a:solidFill>
                  <a:srgbClr val="FF6600"/>
                </a:solidFill>
              </a:rPr>
            </a:br>
            <a:br>
              <a:rPr lang="en-US" b="1" dirty="0">
                <a:solidFill>
                  <a:srgbClr val="FF6600"/>
                </a:solidFill>
              </a:rPr>
            </a:br>
            <a:r>
              <a:rPr lang="en-US" b="1" dirty="0">
                <a:solidFill>
                  <a:srgbClr val="FF6600"/>
                </a:solidFill>
              </a:rPr>
              <a:t>EDA &amp; Hypothesis</a:t>
            </a:r>
          </a:p>
        </p:txBody>
      </p:sp>
      <p:pic>
        <p:nvPicPr>
          <p:cNvPr id="4" name="Picture 3">
            <a:extLst>
              <a:ext uri="{FF2B5EF4-FFF2-40B4-BE49-F238E27FC236}">
                <a16:creationId xmlns:a16="http://schemas.microsoft.com/office/drawing/2014/main" id="{F74E9BF7-AAA2-591C-4DED-E2789EA186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69022C15-3549-231E-646A-171E40C2CCE0}"/>
              </a:ext>
            </a:extLst>
          </p:cNvPr>
          <p:cNvSpPr>
            <a:spLocks noGrp="1"/>
          </p:cNvSpPr>
          <p:nvPr>
            <p:ph type="subTitle" idx="1"/>
          </p:nvPr>
        </p:nvSpPr>
        <p:spPr>
          <a:xfrm>
            <a:off x="3977641" y="5577840"/>
            <a:ext cx="8075814" cy="960120"/>
          </a:xfrm>
        </p:spPr>
        <p:txBody>
          <a:bodyPr>
            <a:noAutofit/>
          </a:bodyPr>
          <a:lstStyle/>
          <a:p>
            <a:pPr algn="l"/>
            <a:r>
              <a:rPr lang="en-US" sz="1800" dirty="0">
                <a:solidFill>
                  <a:srgbClr val="FF6600"/>
                </a:solidFill>
              </a:rPr>
              <a:t>In terms of Price charge of cab companies, yellow cab is charging people more money than pink cab.</a:t>
            </a:r>
          </a:p>
          <a:p>
            <a:pPr algn="l"/>
            <a:endParaRPr lang="en-US" sz="1800" dirty="0">
              <a:solidFill>
                <a:srgbClr val="FF6600"/>
              </a:solidFill>
            </a:endParaRPr>
          </a:p>
        </p:txBody>
      </p:sp>
      <p:pic>
        <p:nvPicPr>
          <p:cNvPr id="9" name="Picture 8" descr="A graph of different colored lines&#10;&#10;Description automatically generated with medium confidence">
            <a:extLst>
              <a:ext uri="{FF2B5EF4-FFF2-40B4-BE49-F238E27FC236}">
                <a16:creationId xmlns:a16="http://schemas.microsoft.com/office/drawing/2014/main" id="{F5ECC319-34AD-8FBB-B5C0-18E8693225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7641" y="595746"/>
            <a:ext cx="7772400" cy="4826497"/>
          </a:xfrm>
          <a:prstGeom prst="rect">
            <a:avLst/>
          </a:prstGeom>
        </p:spPr>
      </p:pic>
    </p:spTree>
    <p:extLst>
      <p:ext uri="{BB962C8B-B14F-4D97-AF65-F5344CB8AC3E}">
        <p14:creationId xmlns:p14="http://schemas.microsoft.com/office/powerpoint/2010/main" val="3393018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7323EF-5A3F-751E-E60F-5DA90C434C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438D75-04CA-1B8E-D039-CBBF6B798CA4}"/>
              </a:ext>
            </a:extLst>
          </p:cNvPr>
          <p:cNvSpPr>
            <a:spLocks noGrp="1"/>
          </p:cNvSpPr>
          <p:nvPr>
            <p:ph type="ctrTitle"/>
          </p:nvPr>
        </p:nvSpPr>
        <p:spPr>
          <a:xfrm rot="5400000">
            <a:off x="-1592581" y="1592581"/>
            <a:ext cx="6858002" cy="3672840"/>
          </a:xfrm>
          <a:solidFill>
            <a:srgbClr val="3B3B3B"/>
          </a:solidFill>
        </p:spPr>
        <p:txBody>
          <a:bodyPr vert="vert270" anchor="t" anchorCtr="0"/>
          <a:lstStyle/>
          <a:p>
            <a:br>
              <a:rPr lang="en-US" b="1" dirty="0">
                <a:solidFill>
                  <a:srgbClr val="FF6600"/>
                </a:solidFill>
              </a:rPr>
            </a:br>
            <a:br>
              <a:rPr lang="en-US" b="1" dirty="0">
                <a:solidFill>
                  <a:srgbClr val="FF6600"/>
                </a:solidFill>
              </a:rPr>
            </a:br>
            <a:br>
              <a:rPr lang="en-US" b="1" dirty="0">
                <a:solidFill>
                  <a:srgbClr val="FF6600"/>
                </a:solidFill>
              </a:rPr>
            </a:br>
            <a:r>
              <a:rPr lang="en-US" b="1" dirty="0">
                <a:solidFill>
                  <a:srgbClr val="FF6600"/>
                </a:solidFill>
              </a:rPr>
              <a:t>EDA &amp; Hypothesis</a:t>
            </a:r>
          </a:p>
        </p:txBody>
      </p:sp>
      <p:pic>
        <p:nvPicPr>
          <p:cNvPr id="4" name="Picture 3">
            <a:extLst>
              <a:ext uri="{FF2B5EF4-FFF2-40B4-BE49-F238E27FC236}">
                <a16:creationId xmlns:a16="http://schemas.microsoft.com/office/drawing/2014/main" id="{53B7AAA6-1FB8-1885-95A5-8894BFA3F1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04F35702-62E2-97F3-68F0-50B12D342A80}"/>
              </a:ext>
            </a:extLst>
          </p:cNvPr>
          <p:cNvSpPr>
            <a:spLocks noGrp="1"/>
          </p:cNvSpPr>
          <p:nvPr>
            <p:ph type="subTitle" idx="1"/>
          </p:nvPr>
        </p:nvSpPr>
        <p:spPr>
          <a:xfrm>
            <a:off x="4144833" y="428771"/>
            <a:ext cx="7513469" cy="624841"/>
          </a:xfrm>
        </p:spPr>
        <p:txBody>
          <a:bodyPr>
            <a:noAutofit/>
          </a:bodyPr>
          <a:lstStyle/>
          <a:p>
            <a:pPr algn="l"/>
            <a:r>
              <a:rPr lang="en-US" sz="1800" dirty="0">
                <a:solidFill>
                  <a:srgbClr val="FF6600"/>
                </a:solidFill>
              </a:rPr>
              <a:t>The analysis shows that </a:t>
            </a:r>
            <a:r>
              <a:rPr lang="en-US" sz="1800" dirty="0" err="1">
                <a:solidFill>
                  <a:srgbClr val="FF6600"/>
                </a:solidFill>
              </a:rPr>
              <a:t>avaerage</a:t>
            </a:r>
            <a:r>
              <a:rPr lang="en-US" sz="1800" dirty="0">
                <a:solidFill>
                  <a:srgbClr val="FF6600"/>
                </a:solidFill>
              </a:rPr>
              <a:t> trip cost per user of pink cab cost more than yellow cab.</a:t>
            </a:r>
          </a:p>
          <a:p>
            <a:pPr algn="l"/>
            <a:endParaRPr lang="en-US" sz="1800" dirty="0">
              <a:solidFill>
                <a:srgbClr val="FF6600"/>
              </a:solidFill>
            </a:endParaRPr>
          </a:p>
        </p:txBody>
      </p:sp>
      <p:pic>
        <p:nvPicPr>
          <p:cNvPr id="7" name="Picture 6" descr="A graph of a graph showing a number of different colored bars&#10;&#10;Description automatically generated with medium confidence">
            <a:extLst>
              <a:ext uri="{FF2B5EF4-FFF2-40B4-BE49-F238E27FC236}">
                <a16:creationId xmlns:a16="http://schemas.microsoft.com/office/drawing/2014/main" id="{E029090F-EC63-5AE1-8A75-C9FD7DF76C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5902" y="1053612"/>
            <a:ext cx="7772400" cy="5804388"/>
          </a:xfrm>
          <a:prstGeom prst="rect">
            <a:avLst/>
          </a:prstGeom>
        </p:spPr>
      </p:pic>
    </p:spTree>
    <p:extLst>
      <p:ext uri="{BB962C8B-B14F-4D97-AF65-F5344CB8AC3E}">
        <p14:creationId xmlns:p14="http://schemas.microsoft.com/office/powerpoint/2010/main" val="50858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6BAC5-BA6E-1E7E-D0BA-681C0C44B9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FABEC1-6BF4-C152-F9B3-CFE718D6C5CC}"/>
              </a:ext>
            </a:extLst>
          </p:cNvPr>
          <p:cNvSpPr>
            <a:spLocks noGrp="1"/>
          </p:cNvSpPr>
          <p:nvPr>
            <p:ph type="ctrTitle"/>
          </p:nvPr>
        </p:nvSpPr>
        <p:spPr>
          <a:xfrm rot="5400000">
            <a:off x="-1554481" y="1554481"/>
            <a:ext cx="6858002" cy="3749040"/>
          </a:xfrm>
          <a:solidFill>
            <a:srgbClr val="3B3B3B"/>
          </a:solidFill>
        </p:spPr>
        <p:txBody>
          <a:bodyPr vert="vert270" anchor="t" anchorCtr="0"/>
          <a:lstStyle/>
          <a:p>
            <a:br>
              <a:rPr lang="en-US" b="1" dirty="0">
                <a:solidFill>
                  <a:srgbClr val="FF6600"/>
                </a:solidFill>
              </a:rPr>
            </a:br>
            <a:br>
              <a:rPr lang="en-US" b="1" dirty="0">
                <a:solidFill>
                  <a:srgbClr val="FF6600"/>
                </a:solidFill>
              </a:rPr>
            </a:br>
            <a:br>
              <a:rPr lang="en-US" b="1" dirty="0">
                <a:solidFill>
                  <a:srgbClr val="FF6600"/>
                </a:solidFill>
              </a:rPr>
            </a:br>
            <a:r>
              <a:rPr lang="en-US" b="1" dirty="0">
                <a:solidFill>
                  <a:srgbClr val="FF6600"/>
                </a:solidFill>
              </a:rPr>
              <a:t>EDA &amp; Hypothesis</a:t>
            </a:r>
          </a:p>
        </p:txBody>
      </p:sp>
      <p:pic>
        <p:nvPicPr>
          <p:cNvPr id="4" name="Picture 3">
            <a:extLst>
              <a:ext uri="{FF2B5EF4-FFF2-40B4-BE49-F238E27FC236}">
                <a16:creationId xmlns:a16="http://schemas.microsoft.com/office/drawing/2014/main" id="{1E831409-899D-2FAB-F16D-87E5709C84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59871A49-9CE8-EF28-CCBE-61CB092C420E}"/>
              </a:ext>
            </a:extLst>
          </p:cNvPr>
          <p:cNvSpPr>
            <a:spLocks noGrp="1"/>
          </p:cNvSpPr>
          <p:nvPr>
            <p:ph type="subTitle" idx="1"/>
          </p:nvPr>
        </p:nvSpPr>
        <p:spPr>
          <a:xfrm>
            <a:off x="4053840" y="5526677"/>
            <a:ext cx="7620000" cy="674188"/>
          </a:xfrm>
        </p:spPr>
        <p:txBody>
          <a:bodyPr>
            <a:noAutofit/>
          </a:bodyPr>
          <a:lstStyle/>
          <a:p>
            <a:pPr algn="l">
              <a:buFont typeface="Arial" panose="020B0604020202020204" pitchFamily="34" charset="0"/>
              <a:buChar char="•"/>
            </a:pPr>
            <a:r>
              <a:rPr lang="en-US" sz="1800" i="0" dirty="0">
                <a:solidFill>
                  <a:srgbClr val="FF6600"/>
                </a:solidFill>
                <a:effectLst/>
                <a:latin typeface="Roboto" panose="02000000000000000000" pitchFamily="2" charset="0"/>
              </a:rPr>
              <a:t>The total profit, however, is not proportional to the number of rides.</a:t>
            </a:r>
          </a:p>
          <a:p>
            <a:pPr algn="l">
              <a:buFont typeface="Arial" panose="020B0604020202020204" pitchFamily="34" charset="0"/>
              <a:buChar char="•"/>
            </a:pPr>
            <a:r>
              <a:rPr lang="en-US" sz="1800" i="0" dirty="0">
                <a:solidFill>
                  <a:srgbClr val="FF6600"/>
                </a:solidFill>
                <a:effectLst/>
                <a:latin typeface="Roboto" panose="02000000000000000000" pitchFamily="2" charset="0"/>
              </a:rPr>
              <a:t>However the profit margin increases as the number of rides increases</a:t>
            </a:r>
          </a:p>
          <a:p>
            <a:pPr algn="l"/>
            <a:endParaRPr lang="en-US" sz="1800" dirty="0">
              <a:solidFill>
                <a:srgbClr val="FF6600"/>
              </a:solidFill>
            </a:endParaRPr>
          </a:p>
        </p:txBody>
      </p:sp>
      <p:pic>
        <p:nvPicPr>
          <p:cNvPr id="5" name="Picture 4" descr="A graph with green and blue dots&#10;&#10;Description automatically generated">
            <a:extLst>
              <a:ext uri="{FF2B5EF4-FFF2-40B4-BE49-F238E27FC236}">
                <a16:creationId xmlns:a16="http://schemas.microsoft.com/office/drawing/2014/main" id="{3D76BEB7-0555-EABA-C31E-D5C1F71099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3990" y="916215"/>
            <a:ext cx="8208010" cy="4330665"/>
          </a:xfrm>
          <a:prstGeom prst="rect">
            <a:avLst/>
          </a:prstGeom>
        </p:spPr>
      </p:pic>
    </p:spTree>
    <p:extLst>
      <p:ext uri="{BB962C8B-B14F-4D97-AF65-F5344CB8AC3E}">
        <p14:creationId xmlns:p14="http://schemas.microsoft.com/office/powerpoint/2010/main" val="4165971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FF810-2E8C-2C65-6130-628443A111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73C921-54B8-4258-1E14-947F6A60FD70}"/>
              </a:ext>
            </a:extLst>
          </p:cNvPr>
          <p:cNvSpPr>
            <a:spLocks noGrp="1"/>
          </p:cNvSpPr>
          <p:nvPr>
            <p:ph type="ctrTitle"/>
          </p:nvPr>
        </p:nvSpPr>
        <p:spPr>
          <a:xfrm rot="5400000">
            <a:off x="-1584961" y="1584961"/>
            <a:ext cx="6858002" cy="3688080"/>
          </a:xfrm>
          <a:solidFill>
            <a:srgbClr val="3B3B3B"/>
          </a:solidFill>
        </p:spPr>
        <p:txBody>
          <a:bodyPr vert="vert270" anchor="t" anchorCtr="0"/>
          <a:lstStyle/>
          <a:p>
            <a:br>
              <a:rPr lang="en-US" b="1" dirty="0">
                <a:solidFill>
                  <a:srgbClr val="FF6600"/>
                </a:solidFill>
              </a:rPr>
            </a:br>
            <a:br>
              <a:rPr lang="en-US" b="1" dirty="0">
                <a:solidFill>
                  <a:srgbClr val="FF6600"/>
                </a:solidFill>
              </a:rPr>
            </a:br>
            <a:br>
              <a:rPr lang="en-US" b="1" dirty="0">
                <a:solidFill>
                  <a:srgbClr val="FF6600"/>
                </a:solidFill>
              </a:rPr>
            </a:br>
            <a:r>
              <a:rPr lang="en-US" b="1" dirty="0">
                <a:solidFill>
                  <a:srgbClr val="FF6600"/>
                </a:solidFill>
              </a:rPr>
              <a:t>EDA &amp; Hypothesis</a:t>
            </a:r>
          </a:p>
        </p:txBody>
      </p:sp>
      <p:pic>
        <p:nvPicPr>
          <p:cNvPr id="4" name="Picture 3">
            <a:extLst>
              <a:ext uri="{FF2B5EF4-FFF2-40B4-BE49-F238E27FC236}">
                <a16:creationId xmlns:a16="http://schemas.microsoft.com/office/drawing/2014/main" id="{BC144B16-9897-751D-C919-48B062978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9AAD7EF3-A709-9C18-F94F-69B68F3C5366}"/>
              </a:ext>
            </a:extLst>
          </p:cNvPr>
          <p:cNvSpPr>
            <a:spLocks noGrp="1"/>
          </p:cNvSpPr>
          <p:nvPr>
            <p:ph type="subTitle" idx="1"/>
          </p:nvPr>
        </p:nvSpPr>
        <p:spPr>
          <a:xfrm>
            <a:off x="10659419" y="126180"/>
            <a:ext cx="1406866" cy="6605635"/>
          </a:xfrm>
        </p:spPr>
        <p:txBody>
          <a:bodyPr>
            <a:noAutofit/>
          </a:bodyPr>
          <a:lstStyle/>
          <a:p>
            <a:pPr algn="l"/>
            <a:r>
              <a:rPr lang="en-US" sz="1800" dirty="0">
                <a:solidFill>
                  <a:srgbClr val="FF6600"/>
                </a:solidFill>
              </a:rPr>
              <a:t>Some customers are price sensitive, with increase of price charged their demand is decreasing. But there are stable number of users despite price increases those users are less price sensitive and value the service enough to be willing to pay a higher price.</a:t>
            </a:r>
          </a:p>
        </p:txBody>
      </p:sp>
      <p:pic>
        <p:nvPicPr>
          <p:cNvPr id="7" name="Picture 6" descr="A graph of a price charged&#10;&#10;Description automatically generated with medium confidence">
            <a:extLst>
              <a:ext uri="{FF2B5EF4-FFF2-40B4-BE49-F238E27FC236}">
                <a16:creationId xmlns:a16="http://schemas.microsoft.com/office/drawing/2014/main" id="{754A4522-A5BE-26BA-9A17-F1D86DD150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7172" y="126180"/>
            <a:ext cx="6753155" cy="6605635"/>
          </a:xfrm>
          <a:prstGeom prst="rect">
            <a:avLst/>
          </a:prstGeom>
        </p:spPr>
      </p:pic>
    </p:spTree>
    <p:extLst>
      <p:ext uri="{BB962C8B-B14F-4D97-AF65-F5344CB8AC3E}">
        <p14:creationId xmlns:p14="http://schemas.microsoft.com/office/powerpoint/2010/main" val="3918444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DCD1B4-9BEB-6BA4-AB15-9AEAE5B5E7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8AEC81-1E9F-EC71-7046-FF7496C4AF42}"/>
              </a:ext>
            </a:extLst>
          </p:cNvPr>
          <p:cNvSpPr>
            <a:spLocks noGrp="1"/>
          </p:cNvSpPr>
          <p:nvPr>
            <p:ph type="ctrTitle"/>
          </p:nvPr>
        </p:nvSpPr>
        <p:spPr>
          <a:xfrm rot="5400000">
            <a:off x="-1584961" y="1584961"/>
            <a:ext cx="6858002" cy="3688080"/>
          </a:xfrm>
          <a:solidFill>
            <a:srgbClr val="3B3B3B"/>
          </a:solidFill>
        </p:spPr>
        <p:txBody>
          <a:bodyPr vert="vert270" anchor="t" anchorCtr="0"/>
          <a:lstStyle/>
          <a:p>
            <a:br>
              <a:rPr lang="en-US" b="1" dirty="0">
                <a:solidFill>
                  <a:srgbClr val="FF6600"/>
                </a:solidFill>
              </a:rPr>
            </a:br>
            <a:br>
              <a:rPr lang="en-US" b="1" dirty="0">
                <a:solidFill>
                  <a:srgbClr val="FF6600"/>
                </a:solidFill>
              </a:rPr>
            </a:br>
            <a:br>
              <a:rPr lang="en-US" b="1" dirty="0">
                <a:solidFill>
                  <a:srgbClr val="FF6600"/>
                </a:solidFill>
              </a:rPr>
            </a:br>
            <a:r>
              <a:rPr lang="en-US" b="1" dirty="0">
                <a:solidFill>
                  <a:srgbClr val="FF6600"/>
                </a:solidFill>
              </a:rPr>
              <a:t>EDA &amp; Hypothesis</a:t>
            </a:r>
          </a:p>
        </p:txBody>
      </p:sp>
      <p:pic>
        <p:nvPicPr>
          <p:cNvPr id="4" name="Picture 3">
            <a:extLst>
              <a:ext uri="{FF2B5EF4-FFF2-40B4-BE49-F238E27FC236}">
                <a16:creationId xmlns:a16="http://schemas.microsoft.com/office/drawing/2014/main" id="{EC0497A5-6199-DB15-AC53-85B2EE4BEA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5E121906-BAAA-6B5D-29A7-635E870FB635}"/>
              </a:ext>
            </a:extLst>
          </p:cNvPr>
          <p:cNvSpPr>
            <a:spLocks noGrp="1"/>
          </p:cNvSpPr>
          <p:nvPr>
            <p:ph type="subTitle" idx="1"/>
          </p:nvPr>
        </p:nvSpPr>
        <p:spPr>
          <a:xfrm>
            <a:off x="3862647" y="167640"/>
            <a:ext cx="8055034" cy="1507661"/>
          </a:xfrm>
        </p:spPr>
        <p:txBody>
          <a:bodyPr>
            <a:noAutofit/>
          </a:bodyPr>
          <a:lstStyle/>
          <a:p>
            <a:pPr algn="l"/>
            <a:r>
              <a:rPr lang="en-US" sz="1800" dirty="0">
                <a:solidFill>
                  <a:srgbClr val="FF6600"/>
                </a:solidFill>
              </a:rPr>
              <a:t>Some companies appear to be more profitable at higher prices (upper right corner), while others seem to be profitable at lower prices (lower right corner).</a:t>
            </a:r>
          </a:p>
          <a:p>
            <a:pPr algn="l"/>
            <a:r>
              <a:rPr lang="en-US" sz="1800" dirty="0">
                <a:solidFill>
                  <a:srgbClr val="FF6600"/>
                </a:solidFill>
              </a:rPr>
              <a:t>This suggests that the effect of price on profitability can vary depending on the company. Companies with lower cost of trips (yellow cab) can be profitable even at lower prices.</a:t>
            </a:r>
          </a:p>
          <a:p>
            <a:pPr algn="l"/>
            <a:endParaRPr lang="en-US" sz="1800" dirty="0">
              <a:solidFill>
                <a:srgbClr val="FF6600"/>
              </a:solidFill>
            </a:endParaRPr>
          </a:p>
        </p:txBody>
      </p:sp>
      <p:pic>
        <p:nvPicPr>
          <p:cNvPr id="5" name="Picture 4" descr="A graph with a red line&#10;&#10;Description automatically generated">
            <a:extLst>
              <a:ext uri="{FF2B5EF4-FFF2-40B4-BE49-F238E27FC236}">
                <a16:creationId xmlns:a16="http://schemas.microsoft.com/office/drawing/2014/main" id="{3BA8A0C5-9BF3-EE85-4878-54D965C945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2647" y="1675301"/>
            <a:ext cx="7772400" cy="5057150"/>
          </a:xfrm>
          <a:prstGeom prst="rect">
            <a:avLst/>
          </a:prstGeom>
        </p:spPr>
      </p:pic>
    </p:spTree>
    <p:extLst>
      <p:ext uri="{BB962C8B-B14F-4D97-AF65-F5344CB8AC3E}">
        <p14:creationId xmlns:p14="http://schemas.microsoft.com/office/powerpoint/2010/main" val="3659942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4D2C40-11AB-5F7C-D07E-6EA777A624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CC3AEC-D452-8C47-AD4F-622A64D945C0}"/>
              </a:ext>
            </a:extLst>
          </p:cNvPr>
          <p:cNvSpPr>
            <a:spLocks noGrp="1"/>
          </p:cNvSpPr>
          <p:nvPr>
            <p:ph type="ctrTitle"/>
          </p:nvPr>
        </p:nvSpPr>
        <p:spPr>
          <a:xfrm rot="5400000">
            <a:off x="-1539241" y="1539241"/>
            <a:ext cx="6858002" cy="3779520"/>
          </a:xfrm>
          <a:solidFill>
            <a:srgbClr val="3B3B3B"/>
          </a:solidFill>
        </p:spPr>
        <p:txBody>
          <a:bodyPr vert="vert270" anchor="t" anchorCtr="0">
            <a:normAutofit/>
          </a:bodyPr>
          <a:lstStyle/>
          <a:p>
            <a:br>
              <a:rPr lang="en-US" b="1" dirty="0">
                <a:solidFill>
                  <a:srgbClr val="FF6600"/>
                </a:solidFill>
              </a:rPr>
            </a:br>
            <a:r>
              <a:rPr lang="en-US" b="1" dirty="0">
                <a:solidFill>
                  <a:srgbClr val="FF6600"/>
                </a:solidFill>
              </a:rPr>
              <a:t> </a:t>
            </a:r>
            <a:br>
              <a:rPr lang="en-US" b="1" dirty="0">
                <a:solidFill>
                  <a:srgbClr val="FF6600"/>
                </a:solidFill>
              </a:rPr>
            </a:br>
            <a:br>
              <a:rPr lang="en-US" b="1" dirty="0">
                <a:solidFill>
                  <a:srgbClr val="FF6600"/>
                </a:solidFill>
              </a:rPr>
            </a:br>
            <a:r>
              <a:rPr lang="en-US" b="1" dirty="0">
                <a:solidFill>
                  <a:srgbClr val="FF6600"/>
                </a:solidFill>
              </a:rPr>
              <a:t>Recommendations</a:t>
            </a:r>
          </a:p>
        </p:txBody>
      </p:sp>
      <p:pic>
        <p:nvPicPr>
          <p:cNvPr id="4" name="Picture 3">
            <a:extLst>
              <a:ext uri="{FF2B5EF4-FFF2-40B4-BE49-F238E27FC236}">
                <a16:creationId xmlns:a16="http://schemas.microsoft.com/office/drawing/2014/main" id="{371AAA05-CE54-1FD5-E9C7-5296EC28D8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03A1E844-D7AE-CD2E-3442-D7F7856C24C6}"/>
              </a:ext>
            </a:extLst>
          </p:cNvPr>
          <p:cNvSpPr>
            <a:spLocks noGrp="1"/>
          </p:cNvSpPr>
          <p:nvPr>
            <p:ph type="subTitle" idx="1"/>
          </p:nvPr>
        </p:nvSpPr>
        <p:spPr>
          <a:xfrm>
            <a:off x="3931920" y="274320"/>
            <a:ext cx="7772400" cy="4953000"/>
          </a:xfrm>
        </p:spPr>
        <p:txBody>
          <a:bodyPr>
            <a:noAutofit/>
          </a:bodyPr>
          <a:lstStyle/>
          <a:p>
            <a:pPr algn="just">
              <a:lnSpc>
                <a:spcPct val="150000"/>
              </a:lnSpc>
            </a:pPr>
            <a:r>
              <a:rPr lang="en-US" sz="1800" dirty="0">
                <a:latin typeface="Roboto" panose="02000000000000000000" pitchFamily="2" charset="0"/>
                <a:ea typeface="Roboto" panose="02000000000000000000" pitchFamily="2" charset="0"/>
                <a:cs typeface="Roboto" panose="02000000000000000000" pitchFamily="2" charset="0"/>
              </a:rPr>
              <a:t>1.  Even though yellow cabs charge more than pink cabs, customers prefer yellow cabs. Some customer are willing to pay more if they get best services. Keeping all of these in mind XYZ companies has to invest.</a:t>
            </a:r>
          </a:p>
          <a:p>
            <a:pPr algn="just">
              <a:lnSpc>
                <a:spcPct val="150000"/>
              </a:lnSpc>
            </a:pPr>
            <a:r>
              <a:rPr lang="en-US" sz="1800" dirty="0">
                <a:latin typeface="Roboto" panose="02000000000000000000" pitchFamily="2" charset="0"/>
                <a:ea typeface="Roboto" panose="02000000000000000000" pitchFamily="2" charset="0"/>
                <a:cs typeface="Roboto" panose="02000000000000000000" pitchFamily="2" charset="0"/>
              </a:rPr>
              <a:t>2. Sometimes customer are price sensitive with increase of price charge their demand decreases. Cab companies with lower cost of trips (yellow cab) can be profitable even at lower prices. Yellow cab has lower average cost of trip than pink cabs. As a result, yellow cabs make the highest profit margins.</a:t>
            </a:r>
          </a:p>
          <a:p>
            <a:pPr algn="just">
              <a:lnSpc>
                <a:spcPct val="150000"/>
              </a:lnSpc>
            </a:pPr>
            <a:r>
              <a:rPr lang="en-US" sz="1800" dirty="0">
                <a:latin typeface="Roboto" panose="02000000000000000000" pitchFamily="2" charset="0"/>
                <a:ea typeface="Roboto" panose="02000000000000000000" pitchFamily="2" charset="0"/>
                <a:cs typeface="Roboto" panose="02000000000000000000" pitchFamily="2" charset="0"/>
              </a:rPr>
              <a:t>3. People aged 18 to 35 prefer to use cabs. The majority of them prefer yellow taxis. As the number of rides increases, so does the profit and utilization.</a:t>
            </a:r>
          </a:p>
          <a:p>
            <a:pPr algn="just">
              <a:lnSpc>
                <a:spcPct val="150000"/>
              </a:lnSpc>
            </a:pPr>
            <a:r>
              <a:rPr lang="en-US" sz="1800" dirty="0">
                <a:latin typeface="Roboto" panose="02000000000000000000" pitchFamily="2" charset="0"/>
                <a:ea typeface="Roboto" panose="02000000000000000000" pitchFamily="2" charset="0"/>
                <a:cs typeface="Roboto" panose="02000000000000000000" pitchFamily="2" charset="0"/>
              </a:rPr>
              <a:t>4. Seasonality is one more thing that has to be considered in the </a:t>
            </a:r>
            <a:r>
              <a:rPr lang="en-US" sz="1800" dirty="0" err="1">
                <a:latin typeface="Roboto" panose="02000000000000000000" pitchFamily="2" charset="0"/>
                <a:ea typeface="Roboto" panose="02000000000000000000" pitchFamily="2" charset="0"/>
                <a:cs typeface="Roboto" panose="02000000000000000000" pitchFamily="2" charset="0"/>
              </a:rPr>
              <a:t>buisness</a:t>
            </a:r>
            <a:r>
              <a:rPr lang="en-US" sz="1800" dirty="0">
                <a:latin typeface="Roboto" panose="02000000000000000000" pitchFamily="2" charset="0"/>
                <a:ea typeface="Roboto" panose="02000000000000000000" pitchFamily="2" charset="0"/>
                <a:cs typeface="Roboto" panose="02000000000000000000" pitchFamily="2" charset="0"/>
              </a:rPr>
              <a:t> to ensure of availability of service. Analysis shows customers especially demand cabs during the summer and spring.</a:t>
            </a:r>
          </a:p>
          <a:p>
            <a:pPr algn="just">
              <a:lnSpc>
                <a:spcPct val="150000"/>
              </a:lnSpc>
            </a:pPr>
            <a:endParaRPr lang="en-US" sz="1800" dirty="0">
              <a:latin typeface="Roboto" panose="02000000000000000000" pitchFamily="2" charset="0"/>
              <a:ea typeface="Roboto" panose="02000000000000000000" pitchFamily="2" charset="0"/>
              <a:cs typeface="Roboto" panose="02000000000000000000" pitchFamily="2" charset="0"/>
            </a:endParaRPr>
          </a:p>
          <a:p>
            <a:pPr algn="just">
              <a:lnSpc>
                <a:spcPct val="150000"/>
              </a:lnSpc>
            </a:pPr>
            <a:endParaRPr lang="en-US" sz="1800" dirty="0">
              <a:solidFill>
                <a:srgbClr val="FF6600"/>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898105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86C552-4E91-5C76-3CF7-47C958696D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4EB2E3-D485-125D-3632-773D30835B56}"/>
              </a:ext>
            </a:extLst>
          </p:cNvPr>
          <p:cNvSpPr>
            <a:spLocks noGrp="1"/>
          </p:cNvSpPr>
          <p:nvPr>
            <p:ph type="ctrTitle"/>
          </p:nvPr>
        </p:nvSpPr>
        <p:spPr>
          <a:xfrm rot="5400000">
            <a:off x="-1539241" y="1539241"/>
            <a:ext cx="6858002" cy="3779520"/>
          </a:xfrm>
          <a:solidFill>
            <a:srgbClr val="3B3B3B"/>
          </a:solidFill>
        </p:spPr>
        <p:txBody>
          <a:bodyPr vert="vert270" anchor="t" anchorCtr="0">
            <a:normAutofit/>
          </a:bodyPr>
          <a:lstStyle/>
          <a:p>
            <a:br>
              <a:rPr lang="en-US" b="1" dirty="0">
                <a:solidFill>
                  <a:srgbClr val="FF6600"/>
                </a:solidFill>
              </a:rPr>
            </a:br>
            <a:r>
              <a:rPr lang="en-US" b="1" dirty="0">
                <a:solidFill>
                  <a:srgbClr val="FF6600"/>
                </a:solidFill>
              </a:rPr>
              <a:t> </a:t>
            </a:r>
            <a:br>
              <a:rPr lang="en-US" b="1" dirty="0">
                <a:solidFill>
                  <a:srgbClr val="FF6600"/>
                </a:solidFill>
              </a:rPr>
            </a:br>
            <a:br>
              <a:rPr lang="en-US" b="1" dirty="0">
                <a:solidFill>
                  <a:srgbClr val="FF6600"/>
                </a:solidFill>
              </a:rPr>
            </a:br>
            <a:r>
              <a:rPr lang="en-US" b="1" dirty="0">
                <a:solidFill>
                  <a:srgbClr val="FF6600"/>
                </a:solidFill>
              </a:rPr>
              <a:t>Recommendations</a:t>
            </a:r>
          </a:p>
        </p:txBody>
      </p:sp>
      <p:pic>
        <p:nvPicPr>
          <p:cNvPr id="4" name="Picture 3">
            <a:extLst>
              <a:ext uri="{FF2B5EF4-FFF2-40B4-BE49-F238E27FC236}">
                <a16:creationId xmlns:a16="http://schemas.microsoft.com/office/drawing/2014/main" id="{AF878E97-611A-C3B7-1030-59E659697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D3F05E2B-37B3-CD2A-7511-A470ECEF2254}"/>
              </a:ext>
            </a:extLst>
          </p:cNvPr>
          <p:cNvSpPr>
            <a:spLocks noGrp="1"/>
          </p:cNvSpPr>
          <p:nvPr>
            <p:ph type="subTitle" idx="1"/>
          </p:nvPr>
        </p:nvSpPr>
        <p:spPr>
          <a:xfrm>
            <a:off x="3916680" y="762000"/>
            <a:ext cx="7772400" cy="6096000"/>
          </a:xfrm>
        </p:spPr>
        <p:txBody>
          <a:bodyPr>
            <a:noAutofit/>
          </a:bodyPr>
          <a:lstStyle/>
          <a:p>
            <a:pPr algn="just">
              <a:lnSpc>
                <a:spcPct val="150000"/>
              </a:lnSpc>
            </a:pPr>
            <a:r>
              <a:rPr lang="en-US" sz="1800" dirty="0">
                <a:latin typeface="Roboto" panose="02000000000000000000" pitchFamily="2" charset="0"/>
                <a:ea typeface="Roboto" panose="02000000000000000000" pitchFamily="2" charset="0"/>
                <a:cs typeface="Roboto" panose="02000000000000000000" pitchFamily="2" charset="0"/>
              </a:rPr>
              <a:t>5. The demands for cab and usage of cab defer in different cities. The busiest and populous cities uses cab services more than the small cities. So ensuring </a:t>
            </a:r>
            <a:r>
              <a:rPr lang="en-US" sz="1800" dirty="0" err="1">
                <a:latin typeface="Roboto" panose="02000000000000000000" pitchFamily="2" charset="0"/>
                <a:ea typeface="Roboto" panose="02000000000000000000" pitchFamily="2" charset="0"/>
                <a:cs typeface="Roboto" panose="02000000000000000000" pitchFamily="2" charset="0"/>
              </a:rPr>
              <a:t>availibility</a:t>
            </a:r>
            <a:r>
              <a:rPr lang="en-US" sz="1800" dirty="0">
                <a:latin typeface="Roboto" panose="02000000000000000000" pitchFamily="2" charset="0"/>
                <a:ea typeface="Roboto" panose="02000000000000000000" pitchFamily="2" charset="0"/>
                <a:cs typeface="Roboto" panose="02000000000000000000" pitchFamily="2" charset="0"/>
              </a:rPr>
              <a:t> according to the demand of cities can be a strategic move to ensure highest </a:t>
            </a:r>
            <a:r>
              <a:rPr lang="en-US" sz="1800" dirty="0" err="1">
                <a:latin typeface="Roboto" panose="02000000000000000000" pitchFamily="2" charset="0"/>
                <a:ea typeface="Roboto" panose="02000000000000000000" pitchFamily="2" charset="0"/>
                <a:cs typeface="Roboto" panose="02000000000000000000" pitchFamily="2" charset="0"/>
              </a:rPr>
              <a:t>profitibility</a:t>
            </a:r>
            <a:r>
              <a:rPr lang="en-US" sz="1800" dirty="0">
                <a:latin typeface="Roboto" panose="02000000000000000000" pitchFamily="2" charset="0"/>
                <a:ea typeface="Roboto" panose="02000000000000000000" pitchFamily="2" charset="0"/>
                <a:cs typeface="Roboto" panose="02000000000000000000" pitchFamily="2" charset="0"/>
              </a:rPr>
              <a:t>. And analysis suggests even in the most populous cities, yellow cabs outnumber pink cabs in terms of journeys and users.</a:t>
            </a:r>
          </a:p>
          <a:p>
            <a:pPr algn="just">
              <a:lnSpc>
                <a:spcPct val="150000"/>
              </a:lnSpc>
            </a:pPr>
            <a:r>
              <a:rPr lang="en-US" sz="1800" dirty="0">
                <a:latin typeface="Roboto" panose="02000000000000000000" pitchFamily="2" charset="0"/>
                <a:ea typeface="Roboto" panose="02000000000000000000" pitchFamily="2" charset="0"/>
                <a:cs typeface="Roboto" panose="02000000000000000000" pitchFamily="2" charset="0"/>
              </a:rPr>
              <a:t>6. Payment really </a:t>
            </a:r>
            <a:r>
              <a:rPr lang="en-US" sz="1800" dirty="0" err="1">
                <a:latin typeface="Roboto" panose="02000000000000000000" pitchFamily="2" charset="0"/>
                <a:ea typeface="Roboto" panose="02000000000000000000" pitchFamily="2" charset="0"/>
                <a:cs typeface="Roboto" panose="02000000000000000000" pitchFamily="2" charset="0"/>
              </a:rPr>
              <a:t>doent</a:t>
            </a:r>
            <a:r>
              <a:rPr lang="en-US" sz="1800" dirty="0">
                <a:latin typeface="Roboto" panose="02000000000000000000" pitchFamily="2" charset="0"/>
                <a:ea typeface="Roboto" panose="02000000000000000000" pitchFamily="2" charset="0"/>
                <a:cs typeface="Roboto" panose="02000000000000000000" pitchFamily="2" charset="0"/>
              </a:rPr>
              <a:t> impact too much on cab usage or </a:t>
            </a:r>
            <a:r>
              <a:rPr lang="en-US" sz="1800" dirty="0" err="1">
                <a:latin typeface="Roboto" panose="02000000000000000000" pitchFamily="2" charset="0"/>
                <a:ea typeface="Roboto" panose="02000000000000000000" pitchFamily="2" charset="0"/>
                <a:cs typeface="Roboto" panose="02000000000000000000" pitchFamily="2" charset="0"/>
              </a:rPr>
              <a:t>profitibility</a:t>
            </a:r>
            <a:r>
              <a:rPr lang="en-US" sz="1800" dirty="0">
                <a:latin typeface="Roboto" panose="02000000000000000000" pitchFamily="2" charset="0"/>
                <a:ea typeface="Roboto" panose="02000000000000000000" pitchFamily="2" charset="0"/>
                <a:cs typeface="Roboto" panose="02000000000000000000" pitchFamily="2" charset="0"/>
              </a:rPr>
              <a:t> as both companies are using card and cash both. customers also using both type of transaction.</a:t>
            </a:r>
          </a:p>
          <a:p>
            <a:pPr algn="just">
              <a:lnSpc>
                <a:spcPct val="150000"/>
              </a:lnSpc>
            </a:pPr>
            <a:r>
              <a:rPr lang="en-US" sz="1800" dirty="0">
                <a:latin typeface="Roboto" panose="02000000000000000000" pitchFamily="2" charset="0"/>
                <a:ea typeface="Roboto" panose="02000000000000000000" pitchFamily="2" charset="0"/>
                <a:cs typeface="Roboto" panose="02000000000000000000" pitchFamily="2" charset="0"/>
              </a:rPr>
              <a:t>7.  Gender also </a:t>
            </a:r>
            <a:r>
              <a:rPr lang="en-US" sz="1800" dirty="0" err="1">
                <a:latin typeface="Roboto" panose="02000000000000000000" pitchFamily="2" charset="0"/>
                <a:ea typeface="Roboto" panose="02000000000000000000" pitchFamily="2" charset="0"/>
                <a:cs typeface="Roboto" panose="02000000000000000000" pitchFamily="2" charset="0"/>
              </a:rPr>
              <a:t>desnt</a:t>
            </a:r>
            <a:r>
              <a:rPr lang="en-US" sz="1800" dirty="0">
                <a:latin typeface="Roboto" panose="02000000000000000000" pitchFamily="2" charset="0"/>
                <a:ea typeface="Roboto" panose="02000000000000000000" pitchFamily="2" charset="0"/>
                <a:cs typeface="Roboto" panose="02000000000000000000" pitchFamily="2" charset="0"/>
              </a:rPr>
              <a:t> have much impacting on the </a:t>
            </a:r>
            <a:r>
              <a:rPr lang="en-US" sz="1800" dirty="0" err="1">
                <a:latin typeface="Roboto" panose="02000000000000000000" pitchFamily="2" charset="0"/>
                <a:ea typeface="Roboto" panose="02000000000000000000" pitchFamily="2" charset="0"/>
                <a:cs typeface="Roboto" panose="02000000000000000000" pitchFamily="2" charset="0"/>
              </a:rPr>
              <a:t>buisness</a:t>
            </a:r>
            <a:r>
              <a:rPr lang="en-US" sz="1800" dirty="0">
                <a:latin typeface="Roboto" panose="02000000000000000000" pitchFamily="2" charset="0"/>
                <a:ea typeface="Roboto" panose="02000000000000000000" pitchFamily="2" charset="0"/>
                <a:cs typeface="Roboto" panose="02000000000000000000" pitchFamily="2" charset="0"/>
              </a:rPr>
              <a:t>. Both male female are using cabs.</a:t>
            </a:r>
          </a:p>
          <a:p>
            <a:pPr algn="just">
              <a:lnSpc>
                <a:spcPct val="150000"/>
              </a:lnSpc>
            </a:pPr>
            <a:r>
              <a:rPr lang="en-US" sz="1800" dirty="0">
                <a:latin typeface="Roboto" panose="02000000000000000000" pitchFamily="2" charset="0"/>
                <a:ea typeface="Roboto" panose="02000000000000000000" pitchFamily="2" charset="0"/>
                <a:cs typeface="Roboto" panose="02000000000000000000" pitchFamily="2" charset="0"/>
              </a:rPr>
              <a:t>Analysis indicates that Yellow Cab is the best firm for XYZ to invest in.</a:t>
            </a:r>
          </a:p>
          <a:p>
            <a:pPr algn="just">
              <a:lnSpc>
                <a:spcPct val="150000"/>
              </a:lnSpc>
            </a:pPr>
            <a:endParaRPr lang="en-US" sz="1800" dirty="0"/>
          </a:p>
          <a:p>
            <a:pPr algn="just">
              <a:lnSpc>
                <a:spcPct val="150000"/>
              </a:lnSpc>
            </a:pPr>
            <a:endParaRPr lang="en-US" sz="1800" dirty="0">
              <a:solidFill>
                <a:srgbClr val="FF6600"/>
              </a:solidFill>
            </a:endParaRPr>
          </a:p>
        </p:txBody>
      </p:sp>
    </p:spTree>
    <p:extLst>
      <p:ext uri="{BB962C8B-B14F-4D97-AF65-F5344CB8AC3E}">
        <p14:creationId xmlns:p14="http://schemas.microsoft.com/office/powerpoint/2010/main" val="3188667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2C9310-E5A8-CA6F-682B-2B6EA8E532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EDA40D-0AFA-6186-AD97-C8910C7F3283}"/>
              </a:ext>
            </a:extLst>
          </p:cNvPr>
          <p:cNvSpPr>
            <a:spLocks noGrp="1"/>
          </p:cNvSpPr>
          <p:nvPr>
            <p:ph type="ctrTitle"/>
          </p:nvPr>
        </p:nvSpPr>
        <p:spPr>
          <a:xfrm rot="5400000">
            <a:off x="-1539241" y="1539241"/>
            <a:ext cx="6858002" cy="3779520"/>
          </a:xfrm>
          <a:solidFill>
            <a:srgbClr val="3B3B3B"/>
          </a:solidFill>
        </p:spPr>
        <p:txBody>
          <a:bodyPr vert="vert270" anchor="t" anchorCtr="0">
            <a:normAutofit/>
          </a:bodyPr>
          <a:lstStyle/>
          <a:p>
            <a:br>
              <a:rPr lang="en-US" b="1" dirty="0">
                <a:solidFill>
                  <a:srgbClr val="FF6600"/>
                </a:solidFill>
              </a:rPr>
            </a:br>
            <a:r>
              <a:rPr lang="en-US" b="1" dirty="0">
                <a:solidFill>
                  <a:srgbClr val="FF6600"/>
                </a:solidFill>
              </a:rPr>
              <a:t> </a:t>
            </a:r>
            <a:br>
              <a:rPr lang="en-US" b="1" dirty="0">
                <a:solidFill>
                  <a:srgbClr val="FF6600"/>
                </a:solidFill>
              </a:rPr>
            </a:br>
            <a:br>
              <a:rPr lang="en-US" b="1" dirty="0">
                <a:solidFill>
                  <a:srgbClr val="FF6600"/>
                </a:solidFill>
              </a:rPr>
            </a:br>
            <a:endParaRPr lang="en-US" b="1" dirty="0">
              <a:solidFill>
                <a:srgbClr val="FF6600"/>
              </a:solidFill>
            </a:endParaRPr>
          </a:p>
        </p:txBody>
      </p:sp>
      <p:pic>
        <p:nvPicPr>
          <p:cNvPr id="4" name="Picture 3">
            <a:extLst>
              <a:ext uri="{FF2B5EF4-FFF2-40B4-BE49-F238E27FC236}">
                <a16:creationId xmlns:a16="http://schemas.microsoft.com/office/drawing/2014/main" id="{2B4C218D-1E6F-B984-4FBE-688187CDFD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5095436B-56C0-4B0D-2C1E-2B5C285D9F42}"/>
              </a:ext>
            </a:extLst>
          </p:cNvPr>
          <p:cNvSpPr>
            <a:spLocks noGrp="1"/>
          </p:cNvSpPr>
          <p:nvPr>
            <p:ph type="subTitle" idx="1"/>
          </p:nvPr>
        </p:nvSpPr>
        <p:spPr>
          <a:xfrm>
            <a:off x="3916680" y="2438400"/>
            <a:ext cx="7772400" cy="1295400"/>
          </a:xfrm>
        </p:spPr>
        <p:txBody>
          <a:bodyPr>
            <a:noAutofit/>
          </a:bodyPr>
          <a:lstStyle/>
          <a:p>
            <a:pPr algn="just">
              <a:lnSpc>
                <a:spcPct val="150000"/>
              </a:lnSpc>
            </a:pPr>
            <a:endParaRPr lang="en-US" sz="1800" dirty="0"/>
          </a:p>
          <a:p>
            <a:pPr algn="just">
              <a:lnSpc>
                <a:spcPct val="150000"/>
              </a:lnSpc>
            </a:pPr>
            <a:endParaRPr lang="en-US" sz="1800" dirty="0">
              <a:solidFill>
                <a:srgbClr val="FF6600"/>
              </a:solidFill>
            </a:endParaRPr>
          </a:p>
        </p:txBody>
      </p:sp>
      <p:sp>
        <p:nvSpPr>
          <p:cNvPr id="3" name="TextBox 2">
            <a:extLst>
              <a:ext uri="{FF2B5EF4-FFF2-40B4-BE49-F238E27FC236}">
                <a16:creationId xmlns:a16="http://schemas.microsoft.com/office/drawing/2014/main" id="{4F119EB9-6867-99F4-88CC-F4A9152D5FBB}"/>
              </a:ext>
            </a:extLst>
          </p:cNvPr>
          <p:cNvSpPr txBox="1"/>
          <p:nvPr/>
        </p:nvSpPr>
        <p:spPr>
          <a:xfrm>
            <a:off x="6370320" y="2810470"/>
            <a:ext cx="3453189" cy="923330"/>
          </a:xfrm>
          <a:prstGeom prst="rect">
            <a:avLst/>
          </a:prstGeom>
          <a:noFill/>
        </p:spPr>
        <p:txBody>
          <a:bodyPr wrap="none" rtlCol="0">
            <a:spAutoFit/>
          </a:bodyPr>
          <a:lstStyle/>
          <a:p>
            <a:r>
              <a:rPr lang="en-US" sz="5400" dirty="0">
                <a:solidFill>
                  <a:srgbClr val="FF6600"/>
                </a:solidFill>
                <a:latin typeface="Roboto" panose="02000000000000000000" pitchFamily="2" charset="0"/>
                <a:ea typeface="Roboto" panose="02000000000000000000" pitchFamily="2" charset="0"/>
                <a:cs typeface="Roboto" panose="02000000000000000000" pitchFamily="2" charset="0"/>
              </a:rPr>
              <a:t>Thank You</a:t>
            </a:r>
          </a:p>
        </p:txBody>
      </p:sp>
    </p:spTree>
    <p:extLst>
      <p:ext uri="{BB962C8B-B14F-4D97-AF65-F5344CB8AC3E}">
        <p14:creationId xmlns:p14="http://schemas.microsoft.com/office/powerpoint/2010/main" val="3565940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C6A401-65EF-8A6E-A68A-7ED08A7E76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E40FC1-2938-C124-B219-FB76DE564134}"/>
              </a:ext>
            </a:extLst>
          </p:cNvPr>
          <p:cNvSpPr>
            <a:spLocks noGrp="1"/>
          </p:cNvSpPr>
          <p:nvPr>
            <p:ph type="ctrTitle"/>
          </p:nvPr>
        </p:nvSpPr>
        <p:spPr>
          <a:xfrm rot="5400000">
            <a:off x="-1061358" y="1061357"/>
            <a:ext cx="6858002" cy="4735287"/>
          </a:xfrm>
          <a:solidFill>
            <a:srgbClr val="3B3B3B"/>
          </a:solidFill>
        </p:spPr>
        <p:txBody>
          <a:bodyPr vert="vert270" anchor="t" anchorCtr="0"/>
          <a:lstStyle/>
          <a:p>
            <a:br>
              <a:rPr lang="en-US" dirty="0"/>
            </a:br>
            <a:br>
              <a:rPr lang="en-US" dirty="0"/>
            </a:br>
            <a:br>
              <a:rPr lang="en-US" dirty="0"/>
            </a:br>
            <a:r>
              <a:rPr lang="en-US" sz="6000" dirty="0" err="1">
                <a:solidFill>
                  <a:srgbClr val="FF6600"/>
                </a:solidFill>
              </a:rPr>
              <a:t>Buisness</a:t>
            </a:r>
            <a:r>
              <a:rPr lang="en-US" sz="6000" dirty="0">
                <a:solidFill>
                  <a:srgbClr val="FF6600"/>
                </a:solidFill>
              </a:rPr>
              <a:t> Problem:</a:t>
            </a:r>
            <a:br>
              <a:rPr lang="en-US" sz="6000" dirty="0">
                <a:solidFill>
                  <a:srgbClr val="FF6600"/>
                </a:solidFill>
              </a:rPr>
            </a:br>
            <a:endParaRPr lang="en-US" b="1" dirty="0">
              <a:solidFill>
                <a:srgbClr val="FF6600"/>
              </a:solidFill>
            </a:endParaRPr>
          </a:p>
        </p:txBody>
      </p:sp>
      <p:sp>
        <p:nvSpPr>
          <p:cNvPr id="3" name="Subtitle 2">
            <a:extLst>
              <a:ext uri="{FF2B5EF4-FFF2-40B4-BE49-F238E27FC236}">
                <a16:creationId xmlns:a16="http://schemas.microsoft.com/office/drawing/2014/main" id="{ADD1237D-B1F0-73A5-00DE-20EC394791D5}"/>
              </a:ext>
            </a:extLst>
          </p:cNvPr>
          <p:cNvSpPr>
            <a:spLocks noGrp="1"/>
          </p:cNvSpPr>
          <p:nvPr>
            <p:ph type="subTitle" idx="1"/>
          </p:nvPr>
        </p:nvSpPr>
        <p:spPr>
          <a:xfrm rot="5400000">
            <a:off x="5861956" y="527960"/>
            <a:ext cx="5693230" cy="6966857"/>
          </a:xfrm>
        </p:spPr>
        <p:txBody>
          <a:bodyPr vert="vert270">
            <a:normAutofit/>
          </a:bodyPr>
          <a:lstStyle/>
          <a:p>
            <a:endParaRPr lang="en-US" dirty="0">
              <a:solidFill>
                <a:srgbClr val="FF6600"/>
              </a:solidFill>
            </a:endParaRPr>
          </a:p>
          <a:p>
            <a:pPr algn="just"/>
            <a:endParaRPr lang="en-US" sz="1800" dirty="0">
              <a:solidFill>
                <a:srgbClr val="FF6600"/>
              </a:solidFill>
            </a:endParaRPr>
          </a:p>
          <a:p>
            <a:pPr algn="just"/>
            <a:endParaRPr lang="en-US" sz="1800" dirty="0">
              <a:solidFill>
                <a:srgbClr val="FF6600"/>
              </a:solidFill>
            </a:endParaRPr>
          </a:p>
          <a:p>
            <a:pPr algn="just">
              <a:lnSpc>
                <a:spcPct val="150000"/>
              </a:lnSpc>
            </a:pPr>
            <a:r>
              <a:rPr lang="en-US" sz="1800" dirty="0"/>
              <a:t>XYZ, a private firm in the US, is considering investing in the cab industry, which has seen significant growth and has multiple key players. XYZ requires a detailed analysis of market trends, customer profiles, and transaction data to identify the best investment opportunity between two cab companies.</a:t>
            </a:r>
          </a:p>
          <a:p>
            <a:pPr algn="just"/>
            <a:endParaRPr lang="en-US" sz="1800" dirty="0"/>
          </a:p>
          <a:p>
            <a:pPr algn="just"/>
            <a:endParaRPr lang="en-US" sz="1800" dirty="0">
              <a:solidFill>
                <a:srgbClr val="FF6600"/>
              </a:solidFill>
            </a:endParaRPr>
          </a:p>
          <a:p>
            <a:pPr algn="just"/>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00D5DD47-E5B4-BA77-C879-F080A06E90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769372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061358" y="1061357"/>
            <a:ext cx="6858002" cy="4735287"/>
          </a:xfrm>
          <a:solidFill>
            <a:srgbClr val="3B3B3B"/>
          </a:solidFill>
        </p:spPr>
        <p:txBody>
          <a:bodyPr vert="vert270" anchor="t" anchorCtr="0"/>
          <a:lstStyle/>
          <a:p>
            <a:br>
              <a:rPr lang="en-US" sz="6000" dirty="0">
                <a:solidFill>
                  <a:srgbClr val="FF6600"/>
                </a:solidFill>
              </a:rPr>
            </a:br>
            <a:br>
              <a:rPr lang="en-US" sz="6000" dirty="0">
                <a:solidFill>
                  <a:srgbClr val="FF6600"/>
                </a:solidFill>
              </a:rPr>
            </a:br>
            <a:br>
              <a:rPr lang="en-US" sz="6000" dirty="0">
                <a:solidFill>
                  <a:srgbClr val="FF6600"/>
                </a:solidFill>
              </a:rPr>
            </a:br>
            <a:r>
              <a:rPr lang="en-US" sz="6000" dirty="0">
                <a:solidFill>
                  <a:srgbClr val="FF6600"/>
                </a:solidFill>
              </a:rPr>
              <a:t>Objective</a:t>
            </a:r>
            <a:br>
              <a:rPr lang="en-US" sz="6000" dirty="0">
                <a:solidFill>
                  <a:srgbClr val="FF6600"/>
                </a:solidFill>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6458861" y="1752600"/>
            <a:ext cx="4252682" cy="2329543"/>
          </a:xfrm>
        </p:spPr>
        <p:txBody>
          <a:bodyPr>
            <a:normAutofit fontScale="25000" lnSpcReduction="20000"/>
          </a:bodyPr>
          <a:lstStyle/>
          <a:p>
            <a:pPr algn="just">
              <a:lnSpc>
                <a:spcPct val="170000"/>
              </a:lnSpc>
            </a:pPr>
            <a:r>
              <a:rPr lang="en-US" sz="6600" dirty="0"/>
              <a:t>To provide XYZ with actionable insights and a comprehensive analysis of two cab companies to identify the optimal investment opportunity. The analysis aims to understand market trends, customer profiles, and transaction patterns, ultimately helping XYZ make an informed decision about their investment in the cab industry.</a:t>
            </a:r>
          </a:p>
          <a:p>
            <a:pPr algn="just"/>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F596AA-F4D5-0056-C0D5-D9B0005B17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B793C7-6BBB-5468-06DD-D1EA0C52A7D8}"/>
              </a:ext>
            </a:extLst>
          </p:cNvPr>
          <p:cNvSpPr>
            <a:spLocks noGrp="1"/>
          </p:cNvSpPr>
          <p:nvPr>
            <p:ph type="ctrTitle"/>
          </p:nvPr>
        </p:nvSpPr>
        <p:spPr>
          <a:xfrm rot="5400000">
            <a:off x="-1623061" y="1623061"/>
            <a:ext cx="6858002" cy="3611880"/>
          </a:xfrm>
          <a:solidFill>
            <a:srgbClr val="3B3B3B"/>
          </a:solidFill>
        </p:spPr>
        <p:txBody>
          <a:bodyPr vert="vert270" anchor="t" anchorCtr="0"/>
          <a:lstStyle/>
          <a:p>
            <a:br>
              <a:rPr lang="en-US" sz="6000" dirty="0">
                <a:solidFill>
                  <a:srgbClr val="FF6600"/>
                </a:solidFill>
              </a:rPr>
            </a:br>
            <a:br>
              <a:rPr lang="en-US" sz="6000" dirty="0">
                <a:solidFill>
                  <a:srgbClr val="FF6600"/>
                </a:solidFill>
              </a:rPr>
            </a:br>
            <a:br>
              <a:rPr lang="en-US" sz="6000" dirty="0">
                <a:solidFill>
                  <a:srgbClr val="FF6600"/>
                </a:solidFill>
              </a:rPr>
            </a:br>
            <a:r>
              <a:rPr lang="en-US" sz="6000" dirty="0">
                <a:solidFill>
                  <a:srgbClr val="FF6600"/>
                </a:solidFill>
              </a:rPr>
              <a:t>Approach</a:t>
            </a:r>
            <a:br>
              <a:rPr lang="en-US" sz="6000" dirty="0">
                <a:solidFill>
                  <a:srgbClr val="FF6600"/>
                </a:solidFill>
              </a:rPr>
            </a:br>
            <a:endParaRPr lang="en-US" b="1" dirty="0">
              <a:solidFill>
                <a:srgbClr val="FF6600"/>
              </a:solidFill>
            </a:endParaRPr>
          </a:p>
        </p:txBody>
      </p:sp>
      <p:pic>
        <p:nvPicPr>
          <p:cNvPr id="4" name="Picture 3">
            <a:extLst>
              <a:ext uri="{FF2B5EF4-FFF2-40B4-BE49-F238E27FC236}">
                <a16:creationId xmlns:a16="http://schemas.microsoft.com/office/drawing/2014/main" id="{E7DE3FAD-6D79-6E70-FC1E-C84C30FA0C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172974FE-1EE4-050E-66E7-FCA936BEE51C}"/>
              </a:ext>
            </a:extLst>
          </p:cNvPr>
          <p:cNvSpPr>
            <a:spLocks noGrp="1"/>
          </p:cNvSpPr>
          <p:nvPr>
            <p:ph type="subTitle" idx="1"/>
          </p:nvPr>
        </p:nvSpPr>
        <p:spPr>
          <a:xfrm>
            <a:off x="3901440" y="502920"/>
            <a:ext cx="7650480" cy="6111239"/>
          </a:xfrm>
        </p:spPr>
        <p:txBody>
          <a:bodyPr>
            <a:normAutofit fontScale="25000" lnSpcReduction="20000"/>
          </a:bodyPr>
          <a:lstStyle/>
          <a:p>
            <a:pPr marL="857250" indent="-857250" algn="just">
              <a:lnSpc>
                <a:spcPct val="150000"/>
              </a:lnSpc>
              <a:buFont typeface="Arial" panose="020B0604020202020204" pitchFamily="34" charset="0"/>
              <a:buChar char="•"/>
            </a:pPr>
            <a:r>
              <a:rPr lang="en-US" sz="7200" dirty="0">
                <a:latin typeface="Roboto" panose="02000000000000000000" pitchFamily="2" charset="0"/>
                <a:ea typeface="Roboto" panose="02000000000000000000" pitchFamily="2" charset="0"/>
                <a:cs typeface="Roboto" panose="02000000000000000000" pitchFamily="2" charset="0"/>
              </a:rPr>
              <a:t>Identify the correlation between cost of trip, km travelled and profit &amp; user and population.</a:t>
            </a:r>
          </a:p>
          <a:p>
            <a:pPr marL="857250" indent="-857250" algn="just">
              <a:lnSpc>
                <a:spcPct val="150000"/>
              </a:lnSpc>
              <a:buFont typeface="Arial" panose="020B0604020202020204" pitchFamily="34" charset="0"/>
              <a:buChar char="•"/>
            </a:pPr>
            <a:r>
              <a:rPr lang="en-US" sz="7200" dirty="0">
                <a:latin typeface="Roboto" panose="02000000000000000000" pitchFamily="2" charset="0"/>
                <a:ea typeface="Roboto" panose="02000000000000000000" pitchFamily="2" charset="0"/>
                <a:cs typeface="Roboto" panose="02000000000000000000" pitchFamily="2" charset="0"/>
              </a:rPr>
              <a:t>Conducted a year-over-year comparison to highlight growth or decline in profits.</a:t>
            </a:r>
          </a:p>
          <a:p>
            <a:pPr marL="857250" indent="-857250" algn="just">
              <a:lnSpc>
                <a:spcPct val="150000"/>
              </a:lnSpc>
              <a:buFont typeface="Arial" panose="020B0604020202020204" pitchFamily="34" charset="0"/>
              <a:buChar char="•"/>
            </a:pPr>
            <a:r>
              <a:rPr lang="en-US" sz="7200" dirty="0">
                <a:latin typeface="Roboto" panose="02000000000000000000" pitchFamily="2" charset="0"/>
                <a:ea typeface="Roboto" panose="02000000000000000000" pitchFamily="2" charset="0"/>
                <a:cs typeface="Roboto" panose="02000000000000000000" pitchFamily="2" charset="0"/>
              </a:rPr>
              <a:t>Analyzed cab usage patterns to determine the demand difference between weekdays and weekends.</a:t>
            </a:r>
          </a:p>
          <a:p>
            <a:pPr marL="857250" indent="-857250" algn="just">
              <a:lnSpc>
                <a:spcPct val="150000"/>
              </a:lnSpc>
              <a:buFont typeface="Arial" panose="020B0604020202020204" pitchFamily="34" charset="0"/>
              <a:buChar char="•"/>
            </a:pPr>
            <a:r>
              <a:rPr lang="en-US" sz="7200" dirty="0">
                <a:latin typeface="Roboto" panose="02000000000000000000" pitchFamily="2" charset="0"/>
                <a:ea typeface="Roboto" panose="02000000000000000000" pitchFamily="2" charset="0"/>
                <a:cs typeface="Roboto" panose="02000000000000000000" pitchFamily="2" charset="0"/>
              </a:rPr>
              <a:t>Analyzing the age group of user’s usage preference of cab service</a:t>
            </a:r>
          </a:p>
          <a:p>
            <a:pPr marL="857250" indent="-857250" algn="just">
              <a:lnSpc>
                <a:spcPct val="150000"/>
              </a:lnSpc>
              <a:buFont typeface="Arial" panose="020B0604020202020204" pitchFamily="34" charset="0"/>
              <a:buChar char="•"/>
            </a:pPr>
            <a:r>
              <a:rPr lang="en-US" sz="7200" dirty="0">
                <a:latin typeface="Roboto" panose="02000000000000000000" pitchFamily="2" charset="0"/>
                <a:ea typeface="Roboto" panose="02000000000000000000" pitchFamily="2" charset="0"/>
                <a:cs typeface="Roboto" panose="02000000000000000000" pitchFamily="2" charset="0"/>
              </a:rPr>
              <a:t>Analyzing the user’s cab usage based on </a:t>
            </a:r>
            <a:r>
              <a:rPr lang="en-US" sz="7200" dirty="0" err="1">
                <a:latin typeface="Roboto" panose="02000000000000000000" pitchFamily="2" charset="0"/>
                <a:ea typeface="Roboto" panose="02000000000000000000" pitchFamily="2" charset="0"/>
                <a:cs typeface="Roboto" panose="02000000000000000000" pitchFamily="2" charset="0"/>
              </a:rPr>
              <a:t>thier</a:t>
            </a:r>
            <a:r>
              <a:rPr lang="en-US" sz="7200" dirty="0">
                <a:latin typeface="Roboto" panose="02000000000000000000" pitchFamily="2" charset="0"/>
                <a:ea typeface="Roboto" panose="02000000000000000000" pitchFamily="2" charset="0"/>
                <a:cs typeface="Roboto" panose="02000000000000000000" pitchFamily="2" charset="0"/>
              </a:rPr>
              <a:t> income and age</a:t>
            </a:r>
          </a:p>
          <a:p>
            <a:pPr marL="857250" indent="-857250" algn="just">
              <a:lnSpc>
                <a:spcPct val="150000"/>
              </a:lnSpc>
              <a:buFont typeface="Arial" panose="020B0604020202020204" pitchFamily="34" charset="0"/>
              <a:buChar char="•"/>
            </a:pPr>
            <a:r>
              <a:rPr lang="en-US" sz="7200" dirty="0">
                <a:latin typeface="Roboto" panose="02000000000000000000" pitchFamily="2" charset="0"/>
                <a:ea typeface="Roboto" panose="02000000000000000000" pitchFamily="2" charset="0"/>
                <a:cs typeface="Roboto" panose="02000000000000000000" pitchFamily="2" charset="0"/>
              </a:rPr>
              <a:t>Analyzing the profit trends of both companies, average cost of trip &amp; price charged.</a:t>
            </a:r>
          </a:p>
          <a:p>
            <a:pPr marL="857250" indent="-857250" algn="just">
              <a:lnSpc>
                <a:spcPct val="150000"/>
              </a:lnSpc>
              <a:buFont typeface="Arial" panose="020B0604020202020204" pitchFamily="34" charset="0"/>
              <a:buChar char="•"/>
            </a:pPr>
            <a:r>
              <a:rPr lang="en-US" sz="7200" dirty="0">
                <a:latin typeface="Roboto" panose="02000000000000000000" pitchFamily="2" charset="0"/>
                <a:ea typeface="Roboto" panose="02000000000000000000" pitchFamily="2" charset="0"/>
                <a:cs typeface="Roboto" panose="02000000000000000000" pitchFamily="2" charset="0"/>
              </a:rPr>
              <a:t>Understanding the usage and demands of cabs in various top cities and the profit margin in different cities</a:t>
            </a:r>
          </a:p>
          <a:p>
            <a:pPr marL="857250" indent="-857250" algn="just">
              <a:lnSpc>
                <a:spcPct val="150000"/>
              </a:lnSpc>
              <a:buFont typeface="Arial" panose="020B0604020202020204" pitchFamily="34" charset="0"/>
              <a:buChar char="•"/>
            </a:pPr>
            <a:r>
              <a:rPr lang="en-US" sz="7200" dirty="0">
                <a:latin typeface="Roboto" panose="02000000000000000000" pitchFamily="2" charset="0"/>
                <a:ea typeface="Roboto" panose="02000000000000000000" pitchFamily="2" charset="0"/>
                <a:cs typeface="Roboto" panose="02000000000000000000" pitchFamily="2" charset="0"/>
              </a:rPr>
              <a:t>Check for any </a:t>
            </a:r>
            <a:r>
              <a:rPr lang="en-US" sz="7200" dirty="0" err="1">
                <a:latin typeface="Roboto" panose="02000000000000000000" pitchFamily="2" charset="0"/>
                <a:ea typeface="Roboto" panose="02000000000000000000" pitchFamily="2" charset="0"/>
                <a:cs typeface="Roboto" panose="02000000000000000000" pitchFamily="2" charset="0"/>
              </a:rPr>
              <a:t>prefered</a:t>
            </a:r>
            <a:r>
              <a:rPr lang="en-US" sz="7200" dirty="0">
                <a:latin typeface="Roboto" panose="02000000000000000000" pitchFamily="2" charset="0"/>
                <a:ea typeface="Roboto" panose="02000000000000000000" pitchFamily="2" charset="0"/>
                <a:cs typeface="Roboto" panose="02000000000000000000" pitchFamily="2" charset="0"/>
              </a:rPr>
              <a:t> payment method </a:t>
            </a:r>
          </a:p>
          <a:p>
            <a:pPr marL="857250" indent="-857250" algn="just">
              <a:buFont typeface="Arial" panose="020B0604020202020204" pitchFamily="34" charset="0"/>
              <a:buChar char="•"/>
            </a:pPr>
            <a:endParaRPr lang="en-US" sz="6600" dirty="0">
              <a:solidFill>
                <a:srgbClr val="FF6600"/>
              </a:solidFill>
            </a:endParaRPr>
          </a:p>
        </p:txBody>
      </p:sp>
    </p:spTree>
    <p:extLst>
      <p:ext uri="{BB962C8B-B14F-4D97-AF65-F5344CB8AC3E}">
        <p14:creationId xmlns:p14="http://schemas.microsoft.com/office/powerpoint/2010/main" val="419566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D96F4-BACE-557D-CA89-E5C4ECC17A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CF7640-2F5C-268C-5945-F27C0A103A72}"/>
              </a:ext>
            </a:extLst>
          </p:cNvPr>
          <p:cNvSpPr>
            <a:spLocks noGrp="1"/>
          </p:cNvSpPr>
          <p:nvPr>
            <p:ph type="ctrTitle"/>
          </p:nvPr>
        </p:nvSpPr>
        <p:spPr>
          <a:xfrm rot="5400000">
            <a:off x="-1478281" y="1478280"/>
            <a:ext cx="6858002" cy="3901441"/>
          </a:xfrm>
          <a:solidFill>
            <a:srgbClr val="3B3B3B"/>
          </a:solidFill>
        </p:spPr>
        <p:txBody>
          <a:bodyPr vert="vert270" anchor="t" anchorCtr="0"/>
          <a:lstStyle/>
          <a:p>
            <a:br>
              <a:rPr lang="en-US" b="1" dirty="0">
                <a:solidFill>
                  <a:schemeClr val="accent2"/>
                </a:solidFill>
              </a:rPr>
            </a:br>
            <a:br>
              <a:rPr lang="en-US" b="1" dirty="0">
                <a:solidFill>
                  <a:schemeClr val="accent2"/>
                </a:solidFill>
              </a:rPr>
            </a:br>
            <a:br>
              <a:rPr lang="en-US" b="1" dirty="0">
                <a:solidFill>
                  <a:schemeClr val="accent2"/>
                </a:solidFill>
              </a:rPr>
            </a:br>
            <a:r>
              <a:rPr lang="en-US" b="1" dirty="0">
                <a:solidFill>
                  <a:schemeClr val="accent2"/>
                </a:solidFill>
              </a:rPr>
              <a:t>Data Overview</a:t>
            </a:r>
            <a:endParaRPr lang="en-US" b="1" dirty="0">
              <a:solidFill>
                <a:srgbClr val="FF6600"/>
              </a:solidFill>
            </a:endParaRPr>
          </a:p>
        </p:txBody>
      </p:sp>
      <p:pic>
        <p:nvPicPr>
          <p:cNvPr id="4" name="Picture 3">
            <a:extLst>
              <a:ext uri="{FF2B5EF4-FFF2-40B4-BE49-F238E27FC236}">
                <a16:creationId xmlns:a16="http://schemas.microsoft.com/office/drawing/2014/main" id="{B6657E7D-2185-DC79-FB41-D7A8B46CF5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679549C0-0D65-61AA-CDE1-2FC66E8E83FF}"/>
              </a:ext>
            </a:extLst>
          </p:cNvPr>
          <p:cNvSpPr>
            <a:spLocks noGrp="1"/>
          </p:cNvSpPr>
          <p:nvPr>
            <p:ph type="subTitle" idx="1"/>
          </p:nvPr>
        </p:nvSpPr>
        <p:spPr>
          <a:xfrm>
            <a:off x="4434840" y="716280"/>
            <a:ext cx="7049589" cy="5651863"/>
          </a:xfrm>
        </p:spPr>
        <p:txBody>
          <a:bodyPr>
            <a:noAutofit/>
          </a:bodyPr>
          <a:lstStyle/>
          <a:p>
            <a:pPr algn="just"/>
            <a:r>
              <a:rPr lang="en-US" sz="1800" b="1" dirty="0"/>
              <a:t>Data Provided:</a:t>
            </a:r>
            <a:endParaRPr lang="en-US" sz="1800" dirty="0"/>
          </a:p>
          <a:p>
            <a:pPr algn="just">
              <a:buFont typeface="+mj-lt"/>
              <a:buAutoNum type="arabicPeriod"/>
            </a:pPr>
            <a:r>
              <a:rPr lang="en-US" sz="1800" b="1" dirty="0" err="1"/>
              <a:t>Cab_Data.csv</a:t>
            </a:r>
            <a:r>
              <a:rPr lang="en-US" sz="1800" b="1" dirty="0"/>
              <a:t>:</a:t>
            </a:r>
            <a:r>
              <a:rPr lang="en-US" sz="1800" dirty="0"/>
              <a:t> Transaction details for two cab companies.</a:t>
            </a:r>
          </a:p>
          <a:p>
            <a:pPr algn="just">
              <a:buFont typeface="+mj-lt"/>
              <a:buAutoNum type="arabicPeriod"/>
            </a:pPr>
            <a:r>
              <a:rPr lang="en-US" sz="1800" b="1" dirty="0" err="1"/>
              <a:t>Customer_ID.csv</a:t>
            </a:r>
            <a:r>
              <a:rPr lang="en-US" sz="1800" b="1" dirty="0"/>
              <a:t>:</a:t>
            </a:r>
            <a:r>
              <a:rPr lang="en-US" sz="1800" dirty="0"/>
              <a:t> Mapping table for customer demographics.</a:t>
            </a:r>
          </a:p>
          <a:p>
            <a:pPr algn="just">
              <a:buFont typeface="+mj-lt"/>
              <a:buAutoNum type="arabicPeriod"/>
            </a:pPr>
            <a:r>
              <a:rPr lang="en-US" sz="1800" b="1" dirty="0" err="1"/>
              <a:t>Transaction_ID.csv</a:t>
            </a:r>
            <a:r>
              <a:rPr lang="en-US" sz="1800" b="1" dirty="0"/>
              <a:t>:</a:t>
            </a:r>
            <a:r>
              <a:rPr lang="en-US" sz="1800" dirty="0"/>
              <a:t> Mapping table for transaction and payment mode.</a:t>
            </a:r>
          </a:p>
          <a:p>
            <a:pPr algn="just">
              <a:buFont typeface="+mj-lt"/>
              <a:buAutoNum type="arabicPeriod"/>
            </a:pPr>
            <a:r>
              <a:rPr lang="en-US" sz="1800" b="1" dirty="0" err="1"/>
              <a:t>City.csv</a:t>
            </a:r>
            <a:r>
              <a:rPr lang="en-US" sz="1800" b="1" dirty="0"/>
              <a:t>:</a:t>
            </a:r>
            <a:r>
              <a:rPr lang="en-US" sz="1800" dirty="0"/>
              <a:t> US cities with population and number of cab users.</a:t>
            </a:r>
          </a:p>
          <a:p>
            <a:endParaRPr lang="en-US" sz="1800" dirty="0"/>
          </a:p>
          <a:p>
            <a:pPr algn="just"/>
            <a:r>
              <a:rPr lang="en-US" sz="1800" dirty="0"/>
              <a:t>Assumption:</a:t>
            </a:r>
          </a:p>
          <a:p>
            <a:pPr marL="342900" indent="-342900" algn="just">
              <a:buFont typeface="Arial" panose="020B0604020202020204" pitchFamily="34" charset="0"/>
              <a:buChar char="•"/>
            </a:pPr>
            <a:r>
              <a:rPr lang="en-US" sz="1800" dirty="0"/>
              <a:t>Time frame of the data is 2016-2018</a:t>
            </a:r>
          </a:p>
          <a:p>
            <a:pPr marL="342900" indent="-342900" algn="just">
              <a:buFont typeface="Arial" panose="020B0604020202020204" pitchFamily="34" charset="0"/>
              <a:buChar char="•"/>
            </a:pPr>
            <a:r>
              <a:rPr lang="en-US" sz="1800" dirty="0"/>
              <a:t>4 of the .csv files were merged; create a </a:t>
            </a:r>
            <a:r>
              <a:rPr lang="en-US" sz="1800" dirty="0" err="1"/>
              <a:t>final_df</a:t>
            </a:r>
            <a:r>
              <a:rPr lang="en-US" sz="1800" dirty="0"/>
              <a:t> master dataset. </a:t>
            </a:r>
          </a:p>
          <a:p>
            <a:pPr marL="342900" indent="-342900" algn="just">
              <a:buFont typeface="Arial" panose="020B0604020202020204" pitchFamily="34" charset="0"/>
              <a:buChar char="•"/>
            </a:pPr>
            <a:r>
              <a:rPr lang="en-US" sz="1800" dirty="0"/>
              <a:t>Price Charged and Cost of Trip features used to calculate profit.</a:t>
            </a:r>
          </a:p>
          <a:p>
            <a:pPr marL="342900" indent="-342900" algn="just">
              <a:buFont typeface="Arial" panose="020B0604020202020204" pitchFamily="34" charset="0"/>
              <a:buChar char="•"/>
            </a:pPr>
            <a:r>
              <a:rPr lang="en-US" sz="1800" dirty="0"/>
              <a:t>Outliers are present in Price Charged feature but due to </a:t>
            </a:r>
          </a:p>
          <a:p>
            <a:pPr algn="just"/>
            <a:r>
              <a:rPr lang="en-US" sz="1800" dirty="0"/>
              <a:t>      unavailability of trip duration details ,we are not treating this as outlier.</a:t>
            </a:r>
          </a:p>
          <a:p>
            <a:pPr marL="342900" indent="-342900" algn="just">
              <a:buFont typeface="Arial" panose="020B0604020202020204" pitchFamily="34" charset="0"/>
              <a:buChar char="•"/>
            </a:pPr>
            <a:r>
              <a:rPr lang="en-US" sz="1800" dirty="0"/>
              <a:t>Date of travel was changed to real date from excel series</a:t>
            </a:r>
          </a:p>
          <a:p>
            <a:pPr marL="342900" indent="-342900" algn="just">
              <a:buFont typeface="Arial" panose="020B0604020202020204" pitchFamily="34" charset="0"/>
              <a:buChar char="•"/>
            </a:pPr>
            <a:r>
              <a:rPr lang="en-US" sz="1800" dirty="0"/>
              <a:t>Year, month, day, number of rides were extracted as different features</a:t>
            </a:r>
          </a:p>
          <a:p>
            <a:pPr algn="just"/>
            <a:endParaRPr lang="en-US" sz="1800" dirty="0"/>
          </a:p>
          <a:p>
            <a:pPr marL="857250" indent="-857250" algn="just">
              <a:buFont typeface="Arial" panose="020B0604020202020204" pitchFamily="34" charset="0"/>
              <a:buChar char="•"/>
            </a:pPr>
            <a:endParaRPr lang="en-US" sz="1800" dirty="0">
              <a:solidFill>
                <a:srgbClr val="FF6600"/>
              </a:solidFill>
            </a:endParaRPr>
          </a:p>
        </p:txBody>
      </p:sp>
    </p:spTree>
    <p:extLst>
      <p:ext uri="{BB962C8B-B14F-4D97-AF65-F5344CB8AC3E}">
        <p14:creationId xmlns:p14="http://schemas.microsoft.com/office/powerpoint/2010/main" val="1537412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9834B9-6CAD-3ED8-5190-6C510C3852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BE978D-912F-1077-4425-B3F82C6365C3}"/>
              </a:ext>
            </a:extLst>
          </p:cNvPr>
          <p:cNvSpPr>
            <a:spLocks noGrp="1"/>
          </p:cNvSpPr>
          <p:nvPr>
            <p:ph type="ctrTitle"/>
          </p:nvPr>
        </p:nvSpPr>
        <p:spPr>
          <a:xfrm rot="5400000">
            <a:off x="-1539241" y="1539241"/>
            <a:ext cx="6858002" cy="3779520"/>
          </a:xfrm>
          <a:solidFill>
            <a:srgbClr val="3B3B3B"/>
          </a:solidFill>
        </p:spPr>
        <p:txBody>
          <a:bodyPr vert="vert270" anchor="t" anchorCtr="0"/>
          <a:lstStyle/>
          <a:p>
            <a:br>
              <a:rPr lang="en-US" b="1" dirty="0">
                <a:solidFill>
                  <a:srgbClr val="FF6600"/>
                </a:solidFill>
              </a:rPr>
            </a:br>
            <a:br>
              <a:rPr lang="en-US" b="1" dirty="0">
                <a:solidFill>
                  <a:srgbClr val="FF6600"/>
                </a:solidFill>
              </a:rPr>
            </a:br>
            <a:br>
              <a:rPr lang="en-US" b="1" dirty="0">
                <a:solidFill>
                  <a:srgbClr val="FF6600"/>
                </a:solidFill>
              </a:rPr>
            </a:br>
            <a:r>
              <a:rPr lang="en-US" b="1" dirty="0">
                <a:solidFill>
                  <a:srgbClr val="FF6600"/>
                </a:solidFill>
              </a:rPr>
              <a:t>EDA &amp; Hypothesis</a:t>
            </a:r>
          </a:p>
        </p:txBody>
      </p:sp>
      <p:pic>
        <p:nvPicPr>
          <p:cNvPr id="4" name="Picture 3">
            <a:extLst>
              <a:ext uri="{FF2B5EF4-FFF2-40B4-BE49-F238E27FC236}">
                <a16:creationId xmlns:a16="http://schemas.microsoft.com/office/drawing/2014/main" id="{F6093988-495A-9609-6452-F592DDEB7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4F20EAB4-4049-FEF1-7105-0F6CA58029FC}"/>
              </a:ext>
            </a:extLst>
          </p:cNvPr>
          <p:cNvSpPr>
            <a:spLocks noGrp="1"/>
          </p:cNvSpPr>
          <p:nvPr>
            <p:ph type="subTitle" idx="1"/>
          </p:nvPr>
        </p:nvSpPr>
        <p:spPr>
          <a:xfrm>
            <a:off x="4526280" y="495299"/>
            <a:ext cx="6683829" cy="5867401"/>
          </a:xfrm>
        </p:spPr>
        <p:txBody>
          <a:bodyPr>
            <a:noAutofit/>
          </a:bodyPr>
          <a:lstStyle/>
          <a:p>
            <a:pPr marL="857250" indent="-857250" algn="just">
              <a:buFont typeface="Arial" panose="020B0604020202020204" pitchFamily="34" charset="0"/>
              <a:buChar char="•"/>
            </a:pPr>
            <a:r>
              <a:rPr lang="en-US" sz="1800" dirty="0">
                <a:solidFill>
                  <a:srgbClr val="FF6600"/>
                </a:solidFill>
              </a:rPr>
              <a:t>Customer prefer yellow cab over pink cab. {0: pink cab; 1: yellow cab)</a:t>
            </a:r>
          </a:p>
        </p:txBody>
      </p:sp>
      <p:pic>
        <p:nvPicPr>
          <p:cNvPr id="5" name="Picture 4" descr="A graph of a company&#10;&#10;Description automatically generated">
            <a:extLst>
              <a:ext uri="{FF2B5EF4-FFF2-40B4-BE49-F238E27FC236}">
                <a16:creationId xmlns:a16="http://schemas.microsoft.com/office/drawing/2014/main" id="{90146133-001D-6C4D-3C97-23CC6F1442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9154" y="1162643"/>
            <a:ext cx="7772400" cy="4917657"/>
          </a:xfrm>
          <a:prstGeom prst="rect">
            <a:avLst/>
          </a:prstGeom>
        </p:spPr>
      </p:pic>
    </p:spTree>
    <p:extLst>
      <p:ext uri="{BB962C8B-B14F-4D97-AF65-F5344CB8AC3E}">
        <p14:creationId xmlns:p14="http://schemas.microsoft.com/office/powerpoint/2010/main" val="3273070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280B4-E20B-029B-D8EE-0DB035872E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D9ACF8-ED9B-A258-CFCE-5693117BEF18}"/>
              </a:ext>
            </a:extLst>
          </p:cNvPr>
          <p:cNvSpPr>
            <a:spLocks noGrp="1"/>
          </p:cNvSpPr>
          <p:nvPr>
            <p:ph type="ctrTitle"/>
          </p:nvPr>
        </p:nvSpPr>
        <p:spPr>
          <a:xfrm rot="5400000">
            <a:off x="-1614613" y="1614612"/>
            <a:ext cx="6858002" cy="3628777"/>
          </a:xfrm>
          <a:solidFill>
            <a:srgbClr val="3B3B3B"/>
          </a:solidFill>
        </p:spPr>
        <p:txBody>
          <a:bodyPr vert="vert270" anchor="t" anchorCtr="0"/>
          <a:lstStyle/>
          <a:p>
            <a:br>
              <a:rPr lang="en-US" b="1" dirty="0">
                <a:solidFill>
                  <a:srgbClr val="FF6600"/>
                </a:solidFill>
              </a:rPr>
            </a:br>
            <a:br>
              <a:rPr lang="en-US" b="1" dirty="0">
                <a:solidFill>
                  <a:srgbClr val="FF6600"/>
                </a:solidFill>
              </a:rPr>
            </a:br>
            <a:br>
              <a:rPr lang="en-US" b="1" dirty="0">
                <a:solidFill>
                  <a:srgbClr val="FF6600"/>
                </a:solidFill>
              </a:rPr>
            </a:br>
            <a:r>
              <a:rPr lang="en-US" b="1" dirty="0">
                <a:solidFill>
                  <a:srgbClr val="FF6600"/>
                </a:solidFill>
              </a:rPr>
              <a:t>EDA &amp; Hypothesis</a:t>
            </a:r>
          </a:p>
        </p:txBody>
      </p:sp>
      <p:pic>
        <p:nvPicPr>
          <p:cNvPr id="4" name="Picture 3">
            <a:extLst>
              <a:ext uri="{FF2B5EF4-FFF2-40B4-BE49-F238E27FC236}">
                <a16:creationId xmlns:a16="http://schemas.microsoft.com/office/drawing/2014/main" id="{8A0EDEEC-3BC3-649D-5584-EC61F0677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3AC1970D-F8DA-8F6C-ED6F-F94B6BB344A3}"/>
              </a:ext>
            </a:extLst>
          </p:cNvPr>
          <p:cNvSpPr>
            <a:spLocks noGrp="1"/>
          </p:cNvSpPr>
          <p:nvPr>
            <p:ph type="subTitle" idx="1"/>
          </p:nvPr>
        </p:nvSpPr>
        <p:spPr>
          <a:xfrm>
            <a:off x="8854044" y="318365"/>
            <a:ext cx="3227120" cy="2909456"/>
          </a:xfrm>
        </p:spPr>
        <p:txBody>
          <a:bodyPr>
            <a:noAutofit/>
          </a:bodyPr>
          <a:lstStyle/>
          <a:p>
            <a:pPr algn="l"/>
            <a:r>
              <a:rPr lang="en-US" sz="1600" i="0" dirty="0">
                <a:solidFill>
                  <a:srgbClr val="FF6600"/>
                </a:solidFill>
                <a:effectLst/>
              </a:rPr>
              <a:t>The demand for cab increases on weekdays specially </a:t>
            </a:r>
            <a:r>
              <a:rPr lang="en-US" sz="1600" i="0" dirty="0" err="1">
                <a:solidFill>
                  <a:srgbClr val="FF6600"/>
                </a:solidFill>
                <a:effectLst/>
              </a:rPr>
              <a:t>thursday</a:t>
            </a:r>
            <a:r>
              <a:rPr lang="en-US" sz="1600" i="0" dirty="0">
                <a:solidFill>
                  <a:srgbClr val="FF6600"/>
                </a:solidFill>
                <a:effectLst/>
              </a:rPr>
              <a:t> &amp; </a:t>
            </a:r>
            <a:r>
              <a:rPr lang="en-US" sz="1600" i="0" dirty="0" err="1">
                <a:solidFill>
                  <a:srgbClr val="FF6600"/>
                </a:solidFill>
                <a:effectLst/>
              </a:rPr>
              <a:t>friday</a:t>
            </a:r>
            <a:r>
              <a:rPr lang="en-US" sz="1600" i="0" dirty="0">
                <a:solidFill>
                  <a:srgbClr val="FF6600"/>
                </a:solidFill>
                <a:effectLst/>
              </a:rPr>
              <a:t>. The demand for cab in weekend is also high only on Saturday.</a:t>
            </a:r>
          </a:p>
          <a:p>
            <a:pPr algn="l"/>
            <a:r>
              <a:rPr lang="en-US" sz="1600" dirty="0">
                <a:solidFill>
                  <a:srgbClr val="FF6600"/>
                </a:solidFill>
              </a:rPr>
              <a:t>In terms of days the profit margin pink cab profit margin doesn’t fluctuate as much as yellow cab which means the number of rides almost same for pink cab. Their demands remains same.</a:t>
            </a:r>
            <a:endParaRPr lang="en-US" sz="2000" dirty="0">
              <a:solidFill>
                <a:srgbClr val="FF6600"/>
              </a:solidFill>
            </a:endParaRPr>
          </a:p>
        </p:txBody>
      </p:sp>
      <p:pic>
        <p:nvPicPr>
          <p:cNvPr id="7" name="Picture 6" descr="A graph with a bar and a number of text&#10;&#10;Description automatically generated with medium confidence">
            <a:extLst>
              <a:ext uri="{FF2B5EF4-FFF2-40B4-BE49-F238E27FC236}">
                <a16:creationId xmlns:a16="http://schemas.microsoft.com/office/drawing/2014/main" id="{AF88B662-F13E-B906-3516-8C9B51DF68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8483" y="58196"/>
            <a:ext cx="5001491" cy="3429793"/>
          </a:xfrm>
          <a:prstGeom prst="rect">
            <a:avLst/>
          </a:prstGeom>
        </p:spPr>
      </p:pic>
      <p:pic>
        <p:nvPicPr>
          <p:cNvPr id="9" name="Picture 8" descr="A graph with orange and blue lines&#10;&#10;Description automatically generated">
            <a:extLst>
              <a:ext uri="{FF2B5EF4-FFF2-40B4-BE49-F238E27FC236}">
                <a16:creationId xmlns:a16="http://schemas.microsoft.com/office/drawing/2014/main" id="{4E4C5F61-6A7F-3A12-F74E-BABE7C743C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0618" y="3429000"/>
            <a:ext cx="4850546" cy="3429000"/>
          </a:xfrm>
          <a:prstGeom prst="rect">
            <a:avLst/>
          </a:prstGeom>
        </p:spPr>
      </p:pic>
    </p:spTree>
    <p:extLst>
      <p:ext uri="{BB962C8B-B14F-4D97-AF65-F5344CB8AC3E}">
        <p14:creationId xmlns:p14="http://schemas.microsoft.com/office/powerpoint/2010/main" val="2249997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44A26-113B-5415-BF4F-B4DC5A8A22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F9E3B7-55BE-606A-3A3F-6C93D77B5AE6}"/>
              </a:ext>
            </a:extLst>
          </p:cNvPr>
          <p:cNvSpPr>
            <a:spLocks noGrp="1"/>
          </p:cNvSpPr>
          <p:nvPr>
            <p:ph type="ctrTitle"/>
          </p:nvPr>
        </p:nvSpPr>
        <p:spPr>
          <a:xfrm rot="5400000">
            <a:off x="-1577341" y="1577341"/>
            <a:ext cx="6858002" cy="3703320"/>
          </a:xfrm>
          <a:solidFill>
            <a:srgbClr val="3B3B3B"/>
          </a:solidFill>
        </p:spPr>
        <p:txBody>
          <a:bodyPr vert="vert270" anchor="t" anchorCtr="0"/>
          <a:lstStyle/>
          <a:p>
            <a:br>
              <a:rPr lang="en-US" b="1" dirty="0">
                <a:solidFill>
                  <a:srgbClr val="FF6600"/>
                </a:solidFill>
              </a:rPr>
            </a:br>
            <a:br>
              <a:rPr lang="en-US" b="1" dirty="0">
                <a:solidFill>
                  <a:srgbClr val="FF6600"/>
                </a:solidFill>
              </a:rPr>
            </a:br>
            <a:br>
              <a:rPr lang="en-US" b="1" dirty="0">
                <a:solidFill>
                  <a:srgbClr val="FF6600"/>
                </a:solidFill>
              </a:rPr>
            </a:br>
            <a:r>
              <a:rPr lang="en-US" b="1" dirty="0">
                <a:solidFill>
                  <a:srgbClr val="FF6600"/>
                </a:solidFill>
              </a:rPr>
              <a:t>EDA &amp; Hypothesis</a:t>
            </a:r>
          </a:p>
        </p:txBody>
      </p:sp>
      <p:pic>
        <p:nvPicPr>
          <p:cNvPr id="4" name="Picture 3">
            <a:extLst>
              <a:ext uri="{FF2B5EF4-FFF2-40B4-BE49-F238E27FC236}">
                <a16:creationId xmlns:a16="http://schemas.microsoft.com/office/drawing/2014/main" id="{7AAE10AA-E00B-A26D-F9CC-C6A8FE26B4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1663F33C-6881-B5CE-E89B-EE9ABF7E587E}"/>
              </a:ext>
            </a:extLst>
          </p:cNvPr>
          <p:cNvSpPr>
            <a:spLocks noGrp="1"/>
          </p:cNvSpPr>
          <p:nvPr>
            <p:ph type="subTitle" idx="1"/>
          </p:nvPr>
        </p:nvSpPr>
        <p:spPr>
          <a:xfrm>
            <a:off x="3785112" y="5593080"/>
            <a:ext cx="8117327" cy="1112520"/>
          </a:xfrm>
        </p:spPr>
        <p:txBody>
          <a:bodyPr>
            <a:noAutofit/>
          </a:bodyPr>
          <a:lstStyle/>
          <a:p>
            <a:pPr algn="l"/>
            <a:r>
              <a:rPr lang="en-US" sz="1800" dirty="0">
                <a:solidFill>
                  <a:srgbClr val="FF6600"/>
                </a:solidFill>
              </a:rPr>
              <a:t>The line graph shows seasonality in the number of customers using the cab service. There are peaks in the spring and summer months (around months 4-6 and 8-11) and dips in the fall and winter months (around months 12 and 2).</a:t>
            </a:r>
          </a:p>
        </p:txBody>
      </p:sp>
      <p:pic>
        <p:nvPicPr>
          <p:cNvPr id="7" name="Picture 6" descr="A graph of a line graph&#10;&#10;Description automatically generated with medium confidence">
            <a:extLst>
              <a:ext uri="{FF2B5EF4-FFF2-40B4-BE49-F238E27FC236}">
                <a16:creationId xmlns:a16="http://schemas.microsoft.com/office/drawing/2014/main" id="{9B75DC8E-9339-228B-3CAF-0B9028E376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5082" y="899159"/>
            <a:ext cx="8117327" cy="4343397"/>
          </a:xfrm>
          <a:prstGeom prst="rect">
            <a:avLst/>
          </a:prstGeom>
        </p:spPr>
      </p:pic>
    </p:spTree>
    <p:extLst>
      <p:ext uri="{BB962C8B-B14F-4D97-AF65-F5344CB8AC3E}">
        <p14:creationId xmlns:p14="http://schemas.microsoft.com/office/powerpoint/2010/main" val="3158980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3ABC0E-8A19-B508-3769-D8FA4174B1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C0D034-5B0F-9F27-7948-930300923712}"/>
              </a:ext>
            </a:extLst>
          </p:cNvPr>
          <p:cNvSpPr>
            <a:spLocks noGrp="1"/>
          </p:cNvSpPr>
          <p:nvPr>
            <p:ph type="ctrTitle"/>
          </p:nvPr>
        </p:nvSpPr>
        <p:spPr>
          <a:xfrm rot="5400000">
            <a:off x="-1584368" y="1584367"/>
            <a:ext cx="6858002" cy="3689267"/>
          </a:xfrm>
          <a:solidFill>
            <a:srgbClr val="3B3B3B"/>
          </a:solidFill>
        </p:spPr>
        <p:txBody>
          <a:bodyPr vert="vert270" anchor="t" anchorCtr="0"/>
          <a:lstStyle/>
          <a:p>
            <a:br>
              <a:rPr lang="en-US" b="1" dirty="0">
                <a:solidFill>
                  <a:srgbClr val="FF6600"/>
                </a:solidFill>
              </a:rPr>
            </a:br>
            <a:br>
              <a:rPr lang="en-US" b="1" dirty="0">
                <a:solidFill>
                  <a:srgbClr val="FF6600"/>
                </a:solidFill>
              </a:rPr>
            </a:br>
            <a:br>
              <a:rPr lang="en-US" b="1" dirty="0">
                <a:solidFill>
                  <a:srgbClr val="FF6600"/>
                </a:solidFill>
              </a:rPr>
            </a:br>
            <a:r>
              <a:rPr lang="en-US" b="1" dirty="0">
                <a:solidFill>
                  <a:srgbClr val="FF6600"/>
                </a:solidFill>
              </a:rPr>
              <a:t>EDA &amp; Hypothesis</a:t>
            </a:r>
          </a:p>
        </p:txBody>
      </p:sp>
      <p:pic>
        <p:nvPicPr>
          <p:cNvPr id="4" name="Picture 3">
            <a:extLst>
              <a:ext uri="{FF2B5EF4-FFF2-40B4-BE49-F238E27FC236}">
                <a16:creationId xmlns:a16="http://schemas.microsoft.com/office/drawing/2014/main" id="{3E21E7C2-6886-DDF4-AAB1-7773337974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A1AF5FD2-BBA7-F140-1EFE-503A0E05BEB4}"/>
              </a:ext>
            </a:extLst>
          </p:cNvPr>
          <p:cNvSpPr>
            <a:spLocks noGrp="1"/>
          </p:cNvSpPr>
          <p:nvPr>
            <p:ph type="subTitle" idx="1"/>
          </p:nvPr>
        </p:nvSpPr>
        <p:spPr>
          <a:xfrm>
            <a:off x="3914898" y="290945"/>
            <a:ext cx="7321138" cy="651164"/>
          </a:xfrm>
        </p:spPr>
        <p:txBody>
          <a:bodyPr>
            <a:noAutofit/>
          </a:bodyPr>
          <a:lstStyle/>
          <a:p>
            <a:pPr algn="l"/>
            <a:r>
              <a:rPr lang="en-US" sz="1800" dirty="0">
                <a:solidFill>
                  <a:srgbClr val="FF6600"/>
                </a:solidFill>
              </a:rPr>
              <a:t>The age group of 25-35 range people are the highest user of cab. They are spending most money on cab services.</a:t>
            </a:r>
          </a:p>
          <a:p>
            <a:pPr algn="l"/>
            <a:endParaRPr lang="en-US" sz="1800" dirty="0">
              <a:solidFill>
                <a:srgbClr val="FF6600"/>
              </a:solidFill>
            </a:endParaRPr>
          </a:p>
        </p:txBody>
      </p:sp>
      <p:pic>
        <p:nvPicPr>
          <p:cNvPr id="5" name="Picture 4" descr="A graph of age groups&#10;&#10;Description automatically generated">
            <a:extLst>
              <a:ext uri="{FF2B5EF4-FFF2-40B4-BE49-F238E27FC236}">
                <a16:creationId xmlns:a16="http://schemas.microsoft.com/office/drawing/2014/main" id="{8B14C6D8-08B7-61B6-92CA-2D630CC6DE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4898" y="1047636"/>
            <a:ext cx="7772400" cy="5313251"/>
          </a:xfrm>
          <a:prstGeom prst="rect">
            <a:avLst/>
          </a:prstGeom>
        </p:spPr>
      </p:pic>
    </p:spTree>
    <p:extLst>
      <p:ext uri="{BB962C8B-B14F-4D97-AF65-F5344CB8AC3E}">
        <p14:creationId xmlns:p14="http://schemas.microsoft.com/office/powerpoint/2010/main" val="19320294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1344</TotalTime>
  <Words>1141</Words>
  <Application>Microsoft Macintosh PowerPoint</Application>
  <PresentationFormat>Widescreen</PresentationFormat>
  <Paragraphs>77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Roboto</vt:lpstr>
      <vt:lpstr>Office Theme</vt:lpstr>
      <vt:lpstr>PowerPoint Presentation</vt:lpstr>
      <vt:lpstr>   Buisness Problem: </vt:lpstr>
      <vt:lpstr>   Objective </vt:lpstr>
      <vt:lpstr>   Approach </vt:lpstr>
      <vt:lpstr>   Data Overview</vt:lpstr>
      <vt:lpstr>   EDA &amp; Hypothesis</vt:lpstr>
      <vt:lpstr>   EDA &amp; Hypothesis</vt:lpstr>
      <vt:lpstr>   EDA &amp; Hypothesis</vt:lpstr>
      <vt:lpstr>   EDA &amp; Hypothesis</vt:lpstr>
      <vt:lpstr>   EDA &amp; Hypothesis</vt:lpstr>
      <vt:lpstr>   EDA &amp; Hypothesis</vt:lpstr>
      <vt:lpstr>   EDA &amp; Hypothesis</vt:lpstr>
      <vt:lpstr>   EDA &amp; Hypothesis</vt:lpstr>
      <vt:lpstr>   EDA &amp; Hypothesis</vt:lpstr>
      <vt:lpstr>   EDA &amp; Hypothesis</vt:lpstr>
      <vt:lpstr>   EDA &amp; Hypothesis</vt:lpstr>
      <vt:lpstr>    Recommendations</vt:lpstr>
      <vt:lpstr>    Recommendations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Siddiqua, Nuzat (UMKC-Student)</dc:creator>
  <cp:lastModifiedBy>Siddiqua, Nuzat (UMKC-Student)</cp:lastModifiedBy>
  <cp:revision>3</cp:revision>
  <dcterms:created xsi:type="dcterms:W3CDTF">2024-07-16T17:03:36Z</dcterms:created>
  <dcterms:modified xsi:type="dcterms:W3CDTF">2024-07-17T15:55:58Z</dcterms:modified>
</cp:coreProperties>
</file>