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sldIdLst>
    <p:sldId id="333" r:id="rId2"/>
    <p:sldId id="281" r:id="rId3"/>
    <p:sldId id="334" r:id="rId4"/>
    <p:sldId id="278" r:id="rId5"/>
    <p:sldId id="329" r:id="rId6"/>
    <p:sldId id="280" r:id="rId7"/>
    <p:sldId id="257" r:id="rId8"/>
    <p:sldId id="331" r:id="rId9"/>
    <p:sldId id="332" r:id="rId10"/>
    <p:sldId id="279" r:id="rId11"/>
    <p:sldId id="282" r:id="rId12"/>
    <p:sldId id="283" r:id="rId13"/>
    <p:sldId id="258" r:id="rId14"/>
    <p:sldId id="284" r:id="rId15"/>
    <p:sldId id="330" r:id="rId16"/>
    <p:sldId id="285" r:id="rId17"/>
    <p:sldId id="259" r:id="rId18"/>
    <p:sldId id="270" r:id="rId19"/>
    <p:sldId id="271" r:id="rId20"/>
    <p:sldId id="272" r:id="rId21"/>
    <p:sldId id="286" r:id="rId22"/>
    <p:sldId id="260" r:id="rId23"/>
    <p:sldId id="261" r:id="rId24"/>
    <p:sldId id="287" r:id="rId25"/>
    <p:sldId id="288" r:id="rId26"/>
    <p:sldId id="300" r:id="rId27"/>
    <p:sldId id="289" r:id="rId28"/>
    <p:sldId id="291" r:id="rId29"/>
    <p:sldId id="292" r:id="rId30"/>
    <p:sldId id="302" r:id="rId31"/>
    <p:sldId id="293" r:id="rId32"/>
    <p:sldId id="294" r:id="rId33"/>
    <p:sldId id="295" r:id="rId34"/>
    <p:sldId id="297" r:id="rId35"/>
    <p:sldId id="298" r:id="rId36"/>
    <p:sldId id="316" r:id="rId37"/>
    <p:sldId id="299" r:id="rId38"/>
    <p:sldId id="306" r:id="rId39"/>
    <p:sldId id="321" r:id="rId40"/>
    <p:sldId id="317" r:id="rId41"/>
    <p:sldId id="318" r:id="rId42"/>
    <p:sldId id="335" r:id="rId43"/>
    <p:sldId id="296" r:id="rId44"/>
    <p:sldId id="315" r:id="rId45"/>
    <p:sldId id="303" r:id="rId46"/>
    <p:sldId id="323" r:id="rId47"/>
    <p:sldId id="307" r:id="rId48"/>
    <p:sldId id="322" r:id="rId49"/>
    <p:sldId id="309" r:id="rId50"/>
    <p:sldId id="324" r:id="rId51"/>
    <p:sldId id="325" r:id="rId52"/>
    <p:sldId id="313" r:id="rId53"/>
    <p:sldId id="326" r:id="rId54"/>
    <p:sldId id="31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notesMaster" Target="notesMasters/notesMaster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3" Type="http://schemas.openxmlformats.org/officeDocument/2006/relationships/image" Target="../media/image3.wmf" /><Relationship Id="rId7" Type="http://schemas.openxmlformats.org/officeDocument/2006/relationships/image" Target="../media/image7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6" Type="http://schemas.openxmlformats.org/officeDocument/2006/relationships/image" Target="../media/image6.wmf" /><Relationship Id="rId5" Type="http://schemas.openxmlformats.org/officeDocument/2006/relationships/image" Target="../media/image5.wmf" /><Relationship Id="rId4" Type="http://schemas.openxmlformats.org/officeDocument/2006/relationships/image" Target="../media/image4.wmf" 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3" Type="http://schemas.openxmlformats.org/officeDocument/2006/relationships/image" Target="../media/image3.wmf" /><Relationship Id="rId7" Type="http://schemas.openxmlformats.org/officeDocument/2006/relationships/image" Target="../media/image6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6" Type="http://schemas.openxmlformats.org/officeDocument/2006/relationships/image" Target="../media/image5.wmf" /><Relationship Id="rId5" Type="http://schemas.openxmlformats.org/officeDocument/2006/relationships/image" Target="../media/image4.wmf" /><Relationship Id="rId4" Type="http://schemas.openxmlformats.org/officeDocument/2006/relationships/image" Target="../media/image7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3" Type="http://schemas.openxmlformats.org/officeDocument/2006/relationships/image" Target="../media/image3.wmf" /><Relationship Id="rId7" Type="http://schemas.openxmlformats.org/officeDocument/2006/relationships/image" Target="../media/image6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6" Type="http://schemas.openxmlformats.org/officeDocument/2006/relationships/image" Target="../media/image5.wmf" /><Relationship Id="rId5" Type="http://schemas.openxmlformats.org/officeDocument/2006/relationships/image" Target="../media/image4.wmf" /><Relationship Id="rId4" Type="http://schemas.openxmlformats.org/officeDocument/2006/relationships/image" Target="../media/image7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image" Target="../media/image11.wmf" /><Relationship Id="rId1" Type="http://schemas.openxmlformats.org/officeDocument/2006/relationships/image" Target="../media/image10.wmf" /><Relationship Id="rId5" Type="http://schemas.openxmlformats.org/officeDocument/2006/relationships/image" Target="../media/image14.wmf" /><Relationship Id="rId4" Type="http://schemas.openxmlformats.org/officeDocument/2006/relationships/image" Target="../media/image13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7" Type="http://schemas.openxmlformats.org/officeDocument/2006/relationships/image" Target="../media/image14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13.wmf" /><Relationship Id="rId5" Type="http://schemas.openxmlformats.org/officeDocument/2006/relationships/image" Target="../media/image12.wmf" /><Relationship Id="rId4" Type="http://schemas.openxmlformats.org/officeDocument/2006/relationships/image" Target="../media/image11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7" Type="http://schemas.openxmlformats.org/officeDocument/2006/relationships/image" Target="../media/image18.wmf" /><Relationship Id="rId2" Type="http://schemas.openxmlformats.org/officeDocument/2006/relationships/image" Target="../media/image2.wmf" /><Relationship Id="rId1" Type="http://schemas.openxmlformats.org/officeDocument/2006/relationships/image" Target="../media/image17.wmf" /><Relationship Id="rId6" Type="http://schemas.openxmlformats.org/officeDocument/2006/relationships/image" Target="../media/image8.wmf" /><Relationship Id="rId5" Type="http://schemas.openxmlformats.org/officeDocument/2006/relationships/image" Target="../media/image6.wmf" /><Relationship Id="rId4" Type="http://schemas.openxmlformats.org/officeDocument/2006/relationships/image" Target="../media/image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70BD1787-9185-4390-B070-99F49099E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125D9-5796-4D13-9510-FB6298EAF6FD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BD1787-9185-4390-B070-99F49099EF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F1620-3D8A-44BE-938A-0C959AB98268}" type="slidenum">
              <a:rPr lang="en-US"/>
              <a:pPr/>
              <a:t>44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5F17D-5828-4B5E-8F4F-7C270B1E4A32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FAC0-4B4E-4081-9DBA-32CCA2022BCD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39D0C-6593-4CCF-A4B2-A3110393CC3A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149C8-0CBB-4504-B5F8-935B54CD1EE0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866FA-B664-4662-BF2F-A960F344F04F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AB924-4E6A-4553-927A-46274F69C2D9}" type="slidenum">
              <a:rPr lang="en-US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03A58-F6A2-4BC0-B71A-FA6608683584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4CB42-8FA3-4D31-A4C1-AE1037E4EBB8}" type="slidenum">
              <a:rPr lang="en-US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298C-829C-4927-9BE5-E38057F22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34486-D59A-4009-90C8-1BF150018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C2032-A383-4C68-94D8-2C449EC4D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46BC-43A4-43B7-A38D-A8F740881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DF13-1651-4EDC-9DE9-1F23B9CB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FC0-C0EF-4AF1-B7D8-28FACA8C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4284-9074-4CFB-99B6-F194B542A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7A01-9A2F-42B1-B041-8D1445B58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18CA-7445-492A-BD19-D293F8F8F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2E36F-74E5-4CE4-8454-7739264D1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1DBD-E8F5-4CF4-9A2C-3C4671998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3133BE21-A7E9-4373-BADD-1ADDC3B8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16.bin" /><Relationship Id="rId18" Type="http://schemas.openxmlformats.org/officeDocument/2006/relationships/oleObject" Target="../embeddings/oleObject19.bin" /><Relationship Id="rId3" Type="http://schemas.openxmlformats.org/officeDocument/2006/relationships/oleObject" Target="../embeddings/oleObject11.bin" /><Relationship Id="rId21" Type="http://schemas.openxmlformats.org/officeDocument/2006/relationships/oleObject" Target="../embeddings/oleObject21.bin" /><Relationship Id="rId7" Type="http://schemas.openxmlformats.org/officeDocument/2006/relationships/oleObject" Target="../embeddings/oleObject13.bin" /><Relationship Id="rId12" Type="http://schemas.openxmlformats.org/officeDocument/2006/relationships/image" Target="../media/image4.wmf" /><Relationship Id="rId17" Type="http://schemas.openxmlformats.org/officeDocument/2006/relationships/oleObject" Target="../embeddings/oleObject1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.wmf" /><Relationship Id="rId20" Type="http://schemas.openxmlformats.org/officeDocument/2006/relationships/oleObject" Target="../embeddings/oleObject20.bin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15.bin" /><Relationship Id="rId5" Type="http://schemas.openxmlformats.org/officeDocument/2006/relationships/oleObject" Target="../embeddings/oleObject12.bin" /><Relationship Id="rId15" Type="http://schemas.openxmlformats.org/officeDocument/2006/relationships/oleObject" Target="../embeddings/oleObject17.bin" /><Relationship Id="rId10" Type="http://schemas.openxmlformats.org/officeDocument/2006/relationships/image" Target="../media/image7.wmf" /><Relationship Id="rId19" Type="http://schemas.openxmlformats.org/officeDocument/2006/relationships/image" Target="../media/image8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14.bin" /><Relationship Id="rId14" Type="http://schemas.openxmlformats.org/officeDocument/2006/relationships/image" Target="../media/image5.wmf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22.bin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28.bin" /><Relationship Id="rId18" Type="http://schemas.openxmlformats.org/officeDocument/2006/relationships/oleObject" Target="../embeddings/oleObject31.bin" /><Relationship Id="rId3" Type="http://schemas.openxmlformats.org/officeDocument/2006/relationships/oleObject" Target="../embeddings/oleObject23.bin" /><Relationship Id="rId21" Type="http://schemas.openxmlformats.org/officeDocument/2006/relationships/oleObject" Target="../embeddings/oleObject33.bin" /><Relationship Id="rId7" Type="http://schemas.openxmlformats.org/officeDocument/2006/relationships/oleObject" Target="../embeddings/oleObject25.bin" /><Relationship Id="rId12" Type="http://schemas.openxmlformats.org/officeDocument/2006/relationships/image" Target="../media/image4.wmf" /><Relationship Id="rId17" Type="http://schemas.openxmlformats.org/officeDocument/2006/relationships/oleObject" Target="../embeddings/oleObject30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.wmf" /><Relationship Id="rId20" Type="http://schemas.openxmlformats.org/officeDocument/2006/relationships/oleObject" Target="../embeddings/oleObject32.bin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27.bin" /><Relationship Id="rId5" Type="http://schemas.openxmlformats.org/officeDocument/2006/relationships/oleObject" Target="../embeddings/oleObject24.bin" /><Relationship Id="rId15" Type="http://schemas.openxmlformats.org/officeDocument/2006/relationships/oleObject" Target="../embeddings/oleObject29.bin" /><Relationship Id="rId10" Type="http://schemas.openxmlformats.org/officeDocument/2006/relationships/image" Target="../media/image7.wmf" /><Relationship Id="rId19" Type="http://schemas.openxmlformats.org/officeDocument/2006/relationships/image" Target="../media/image8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26.bin" /><Relationship Id="rId14" Type="http://schemas.openxmlformats.org/officeDocument/2006/relationships/image" Target="../media/image5.wmf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 /><Relationship Id="rId13" Type="http://schemas.openxmlformats.org/officeDocument/2006/relationships/oleObject" Target="../embeddings/oleObject40.bin" /><Relationship Id="rId3" Type="http://schemas.openxmlformats.org/officeDocument/2006/relationships/oleObject" Target="../embeddings/oleObject34.bin" /><Relationship Id="rId7" Type="http://schemas.openxmlformats.org/officeDocument/2006/relationships/oleObject" Target="../embeddings/oleObject36.bin" /><Relationship Id="rId12" Type="http://schemas.openxmlformats.org/officeDocument/2006/relationships/oleObject" Target="../embeddings/oleObject39.bin" /><Relationship Id="rId17" Type="http://schemas.openxmlformats.org/officeDocument/2006/relationships/image" Target="../media/image14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3.bin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1.wmf" /><Relationship Id="rId11" Type="http://schemas.openxmlformats.org/officeDocument/2006/relationships/oleObject" Target="../embeddings/oleObject38.bin" /><Relationship Id="rId5" Type="http://schemas.openxmlformats.org/officeDocument/2006/relationships/oleObject" Target="../embeddings/oleObject35.bin" /><Relationship Id="rId15" Type="http://schemas.openxmlformats.org/officeDocument/2006/relationships/oleObject" Target="../embeddings/oleObject42.bin" /><Relationship Id="rId10" Type="http://schemas.openxmlformats.org/officeDocument/2006/relationships/image" Target="../media/image13.wmf" /><Relationship Id="rId4" Type="http://schemas.openxmlformats.org/officeDocument/2006/relationships/image" Target="../media/image10.wmf" /><Relationship Id="rId9" Type="http://schemas.openxmlformats.org/officeDocument/2006/relationships/oleObject" Target="../embeddings/oleObject37.bin" /><Relationship Id="rId14" Type="http://schemas.openxmlformats.org/officeDocument/2006/relationships/oleObject" Target="../embeddings/oleObject41.bin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 /><Relationship Id="rId13" Type="http://schemas.openxmlformats.org/officeDocument/2006/relationships/oleObject" Target="../embeddings/oleObject49.bin" /><Relationship Id="rId18" Type="http://schemas.openxmlformats.org/officeDocument/2006/relationships/oleObject" Target="../embeddings/oleObject53.bin" /><Relationship Id="rId3" Type="http://schemas.openxmlformats.org/officeDocument/2006/relationships/oleObject" Target="../embeddings/oleObject44.bin" /><Relationship Id="rId21" Type="http://schemas.openxmlformats.org/officeDocument/2006/relationships/image" Target="../media/image14.wmf" /><Relationship Id="rId7" Type="http://schemas.openxmlformats.org/officeDocument/2006/relationships/oleObject" Target="../embeddings/oleObject46.bin" /><Relationship Id="rId12" Type="http://schemas.openxmlformats.org/officeDocument/2006/relationships/image" Target="../media/image12.wmf" /><Relationship Id="rId17" Type="http://schemas.openxmlformats.org/officeDocument/2006/relationships/oleObject" Target="../embeddings/oleObject52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51.bin" /><Relationship Id="rId20" Type="http://schemas.openxmlformats.org/officeDocument/2006/relationships/oleObject" Target="../embeddings/oleObject55.bin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48.bin" /><Relationship Id="rId5" Type="http://schemas.openxmlformats.org/officeDocument/2006/relationships/oleObject" Target="../embeddings/oleObject45.bin" /><Relationship Id="rId15" Type="http://schemas.openxmlformats.org/officeDocument/2006/relationships/oleObject" Target="../embeddings/oleObject50.bin" /><Relationship Id="rId10" Type="http://schemas.openxmlformats.org/officeDocument/2006/relationships/image" Target="../media/image11.wmf" /><Relationship Id="rId19" Type="http://schemas.openxmlformats.org/officeDocument/2006/relationships/oleObject" Target="../embeddings/oleObject54.bin" /><Relationship Id="rId4" Type="http://schemas.openxmlformats.org/officeDocument/2006/relationships/image" Target="../media/image15.wmf" /><Relationship Id="rId9" Type="http://schemas.openxmlformats.org/officeDocument/2006/relationships/oleObject" Target="../embeddings/oleObject47.bin" /><Relationship Id="rId14" Type="http://schemas.openxmlformats.org/officeDocument/2006/relationships/image" Target="../media/image13.wmf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63.bin" /><Relationship Id="rId18" Type="http://schemas.openxmlformats.org/officeDocument/2006/relationships/image" Target="../media/image8.wmf" /><Relationship Id="rId3" Type="http://schemas.openxmlformats.org/officeDocument/2006/relationships/oleObject" Target="../embeddings/oleObject56.bin" /><Relationship Id="rId7" Type="http://schemas.openxmlformats.org/officeDocument/2006/relationships/oleObject" Target="../embeddings/oleObject58.bin" /><Relationship Id="rId12" Type="http://schemas.openxmlformats.org/officeDocument/2006/relationships/oleObject" Target="../embeddings/oleObject62.bin" /><Relationship Id="rId17" Type="http://schemas.openxmlformats.org/officeDocument/2006/relationships/oleObject" Target="../embeddings/oleObject65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.wmf" /><Relationship Id="rId20" Type="http://schemas.openxmlformats.org/officeDocument/2006/relationships/image" Target="../media/image18.wmf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61.bin" /><Relationship Id="rId5" Type="http://schemas.openxmlformats.org/officeDocument/2006/relationships/oleObject" Target="../embeddings/oleObject57.bin" /><Relationship Id="rId15" Type="http://schemas.openxmlformats.org/officeDocument/2006/relationships/oleObject" Target="../embeddings/oleObject64.bin" /><Relationship Id="rId10" Type="http://schemas.openxmlformats.org/officeDocument/2006/relationships/oleObject" Target="../embeddings/oleObject60.bin" /><Relationship Id="rId19" Type="http://schemas.openxmlformats.org/officeDocument/2006/relationships/oleObject" Target="../embeddings/oleObject66.bin" /><Relationship Id="rId4" Type="http://schemas.openxmlformats.org/officeDocument/2006/relationships/image" Target="../media/image17.wmf" /><Relationship Id="rId9" Type="http://schemas.openxmlformats.org/officeDocument/2006/relationships/oleObject" Target="../embeddings/oleObject59.bin" /><Relationship Id="rId14" Type="http://schemas.openxmlformats.org/officeDocument/2006/relationships/image" Target="../media/image4.w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6.bin" /><Relationship Id="rId18" Type="http://schemas.openxmlformats.org/officeDocument/2006/relationships/image" Target="../media/image8.w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5.wmf" /><Relationship Id="rId1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7.wmf" /><Relationship Id="rId20" Type="http://schemas.openxmlformats.org/officeDocument/2006/relationships/oleObject" Target="../embeddings/oleObject10.bin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5.bin" /><Relationship Id="rId5" Type="http://schemas.openxmlformats.org/officeDocument/2006/relationships/oleObject" Target="../embeddings/oleObject2.bin" /><Relationship Id="rId15" Type="http://schemas.openxmlformats.org/officeDocument/2006/relationships/oleObject" Target="../embeddings/oleObject7.bin" /><Relationship Id="rId10" Type="http://schemas.openxmlformats.org/officeDocument/2006/relationships/image" Target="../media/image4.wmf" /><Relationship Id="rId19" Type="http://schemas.openxmlformats.org/officeDocument/2006/relationships/oleObject" Target="../embeddings/oleObject9.bin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6.wmf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Theory of Computing(CSE 315)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Dr.T.R.Muhibur</a:t>
            </a:r>
            <a:r>
              <a:rPr lang="en-US" dirty="0"/>
              <a:t> </a:t>
            </a:r>
            <a:r>
              <a:rPr lang="en-US" dirty="0" err="1"/>
              <a:t>Rahman</a:t>
            </a:r>
            <a:endParaRPr lang="en-US" dirty="0"/>
          </a:p>
          <a:p>
            <a:pPr>
              <a:buNone/>
            </a:pPr>
            <a:r>
              <a:rPr lang="en-US" dirty="0"/>
              <a:t>Associate Professor</a:t>
            </a:r>
          </a:p>
          <a:p>
            <a:pPr>
              <a:buNone/>
            </a:pPr>
            <a:r>
              <a:rPr lang="en-US" dirty="0"/>
              <a:t>Department of Computer Science &amp;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Ballari</a:t>
            </a:r>
            <a:r>
              <a:rPr lang="en-US" dirty="0"/>
              <a:t> Institute of Technology, </a:t>
            </a:r>
            <a:r>
              <a:rPr lang="en-US" dirty="0" err="1"/>
              <a:t>Ballari</a:t>
            </a:r>
            <a:endParaRPr lang="en-US" dirty="0"/>
          </a:p>
          <a:p>
            <a:pPr>
              <a:buNone/>
            </a:pPr>
            <a:r>
              <a:rPr lang="en-US" dirty="0"/>
              <a:t>Karnataka, India mail:muhibr19@gmail.com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Finite Automata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FSM consist of </a:t>
            </a:r>
            <a:r>
              <a:rPr lang="en-US" sz="2800" u="sng" dirty="0"/>
              <a:t>start state</a:t>
            </a:r>
            <a:r>
              <a:rPr lang="en-US" sz="2800" dirty="0"/>
              <a:t>, </a:t>
            </a:r>
            <a:r>
              <a:rPr lang="en-US" sz="2800" u="sng" dirty="0"/>
              <a:t>intermediate states</a:t>
            </a:r>
            <a:r>
              <a:rPr lang="en-US" sz="2800" dirty="0"/>
              <a:t> and one or more </a:t>
            </a:r>
            <a:r>
              <a:rPr lang="en-US" sz="2800" u="sng" dirty="0"/>
              <a:t>Final(accepting) states</a:t>
            </a:r>
          </a:p>
          <a:p>
            <a:pPr algn="just"/>
            <a:r>
              <a:rPr lang="en-US" sz="2800" dirty="0"/>
              <a:t>Initially, the Machine will be in the start state before receiving input data</a:t>
            </a:r>
          </a:p>
          <a:p>
            <a:pPr algn="just"/>
            <a:r>
              <a:rPr lang="en-US" sz="2800" dirty="0"/>
              <a:t>In a present state, after reading a character(letter or digit or any character) it goes to another state(next state).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DD6466-9CAB-4BBC-9969-88A96538038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This next state will become present state now. It reads another character and goes to another state(next state)</a:t>
            </a:r>
          </a:p>
          <a:p>
            <a:pPr algn="just"/>
            <a:r>
              <a:rPr lang="en-US" sz="2800" dirty="0"/>
              <a:t>In this way after reading a complete word, the machine halts in some state.</a:t>
            </a:r>
          </a:p>
          <a:p>
            <a:pPr algn="just"/>
            <a:r>
              <a:rPr lang="en-US" sz="2800" dirty="0"/>
              <a:t>If the state reached at the end is a </a:t>
            </a:r>
            <a:r>
              <a:rPr lang="en-US" sz="2800" u="sng" dirty="0"/>
              <a:t>final (accepting)  state</a:t>
            </a:r>
            <a:r>
              <a:rPr lang="en-US" sz="2800" dirty="0"/>
              <a:t>, then it means the word or string given as input is valid and </a:t>
            </a:r>
            <a:r>
              <a:rPr lang="en-US" sz="2800" u="sng" dirty="0"/>
              <a:t>accepted</a:t>
            </a:r>
            <a:r>
              <a:rPr lang="en-US" sz="2800" dirty="0"/>
              <a:t> by the Machine(FSM)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Machine stays in a </a:t>
            </a:r>
            <a:r>
              <a:rPr lang="en-US" u="sng" dirty="0"/>
              <a:t>Non Final state</a:t>
            </a:r>
            <a:r>
              <a:rPr lang="en-US" dirty="0"/>
              <a:t> after reading all characters of input string, it means the input string is invalid and rejected by the machine</a:t>
            </a:r>
          </a:p>
          <a:p>
            <a:pPr algn="just"/>
            <a:r>
              <a:rPr lang="en-US" dirty="0"/>
              <a:t>Change from one state to another state (after reading the character) is called </a:t>
            </a:r>
            <a:r>
              <a:rPr lang="en-US" u="sng" dirty="0"/>
              <a:t>state transition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DC936-1E45-4E76-8F32-2E934F16EC89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Finite Automata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Finite State Machine is represented as a Transition Diagram or graph.</a:t>
            </a:r>
          </a:p>
          <a:p>
            <a:pPr lvl="1" algn="just"/>
            <a:r>
              <a:rPr lang="en-US" dirty="0"/>
              <a:t>Nodes = states.</a:t>
            </a:r>
          </a:p>
          <a:p>
            <a:pPr lvl="1" algn="just"/>
            <a:r>
              <a:rPr lang="en-US" dirty="0"/>
              <a:t>Arcs indicate state transitions.</a:t>
            </a:r>
          </a:p>
          <a:p>
            <a:pPr lvl="1" algn="just"/>
            <a:r>
              <a:rPr lang="en-US" dirty="0"/>
              <a:t>Labels on arcs tell what input causes the transition from one state to another state.</a:t>
            </a:r>
          </a:p>
          <a:p>
            <a:pPr lvl="1" algn="just"/>
            <a:r>
              <a:rPr lang="en-US" dirty="0"/>
              <a:t>(transition from present  state to the same state may also happen)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Finite Automata or FSM can be represented in two ways</a:t>
            </a:r>
          </a:p>
          <a:p>
            <a:pPr algn="just"/>
            <a:r>
              <a:rPr lang="en-US" sz="2400" dirty="0"/>
              <a:t>1.Transtion Diagram    2.Transistion Table</a:t>
            </a:r>
          </a:p>
          <a:p>
            <a:pPr algn="just"/>
            <a:r>
              <a:rPr lang="en-US" sz="2400" dirty="0"/>
              <a:t>In a Transition diagram representation, </a:t>
            </a:r>
            <a:r>
              <a:rPr lang="en-US" sz="2400" u="sng" dirty="0"/>
              <a:t>each state</a:t>
            </a:r>
            <a:r>
              <a:rPr lang="en-US" sz="2400" dirty="0"/>
              <a:t> is represented by drawing a small </a:t>
            </a:r>
            <a:r>
              <a:rPr lang="en-US" sz="2400" u="sng" dirty="0"/>
              <a:t>circle</a:t>
            </a:r>
            <a:r>
              <a:rPr lang="en-US" sz="2400" dirty="0"/>
              <a:t> and transition(change) from one state to another is represented by </a:t>
            </a:r>
            <a:r>
              <a:rPr lang="en-US" sz="2400" u="sng" dirty="0"/>
              <a:t>drawing an arrow </a:t>
            </a:r>
            <a:r>
              <a:rPr lang="en-US" sz="2400" dirty="0"/>
              <a:t>from </a:t>
            </a:r>
            <a:r>
              <a:rPr lang="en-US" sz="2400" u="sng" dirty="0"/>
              <a:t>present state </a:t>
            </a:r>
            <a:r>
              <a:rPr lang="en-US" sz="2400" dirty="0"/>
              <a:t>to </a:t>
            </a:r>
            <a:r>
              <a:rPr lang="en-US" sz="2400" u="sng" dirty="0"/>
              <a:t>next state.</a:t>
            </a:r>
          </a:p>
          <a:p>
            <a:pPr algn="just"/>
            <a:r>
              <a:rPr lang="en-US" sz="2400" u="sng" dirty="0"/>
              <a:t>Labels on each arc represent the ‘input’ that caused the change from one state </a:t>
            </a:r>
            <a:r>
              <a:rPr lang="en-US" sz="2400" u="sng"/>
              <a:t>to another</a:t>
            </a:r>
            <a:endParaRPr lang="en-US" sz="2400" u="sng" dirty="0"/>
          </a:p>
          <a:p>
            <a:pPr algn="just"/>
            <a:endParaRPr lang="en-US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9D15-B152-42F0-A9B2-A6FFBC253B1C}" type="slidenum">
              <a:rPr lang="en-US"/>
              <a:pPr/>
              <a:t>15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180800" imgH="558720" progId="Equation.3">
                  <p:embed/>
                </p:oleObj>
              </mc:Choice>
              <mc:Fallback>
                <p:oleObj name="Equation" r:id="rId3" imgW="1180800" imgH="55872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7424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= { w | w consist of </a:t>
            </a:r>
            <a:r>
              <a:rPr lang="en-US" dirty="0" err="1">
                <a:solidFill>
                  <a:schemeClr val="tx1"/>
                </a:solidFill>
              </a:rPr>
              <a:t>a’s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b’s</a:t>
            </a:r>
            <a:r>
              <a:rPr lang="en-US" dirty="0">
                <a:solidFill>
                  <a:schemeClr val="tx1"/>
                </a:solidFill>
              </a:rPr>
              <a:t> that begin with </a:t>
            </a:r>
            <a:r>
              <a:rPr lang="en-US" dirty="0" err="1">
                <a:solidFill>
                  <a:schemeClr val="tx1"/>
                </a:solidFill>
              </a:rPr>
              <a:t>ab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6657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79360" imgH="380880" progId="Equation.3">
                  <p:embed/>
                </p:oleObj>
              </mc:Choice>
              <mc:Fallback>
                <p:oleObj name="Equation" r:id="rId7" imgW="279360" imgH="380880" progId="Equation.3">
                  <p:embed/>
                  <p:pic>
                    <p:nvPicPr>
                      <p:cNvPr id="6657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6657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6658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342720" imgH="469800" progId="Equation.3">
                  <p:embed/>
                </p:oleObj>
              </mc:Choice>
              <mc:Fallback>
                <p:oleObj name="Equation" r:id="rId13" imgW="342720" imgH="469800" progId="Equation.3">
                  <p:embed/>
                  <p:pic>
                    <p:nvPicPr>
                      <p:cNvPr id="6658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393480" imgH="469800" progId="Equation.3">
                  <p:embed/>
                </p:oleObj>
              </mc:Choice>
              <mc:Fallback>
                <p:oleObj name="Equation" r:id="rId15" imgW="393480" imgH="469800" progId="Equation.3">
                  <p:embed/>
                  <p:pic>
                    <p:nvPicPr>
                      <p:cNvPr id="6658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336" y="16"/>
              </a:cxn>
              <a:cxn ang="0">
                <a:pos x="528" y="256"/>
              </a:cxn>
              <a:cxn ang="0">
                <a:pos x="336" y="496"/>
              </a:cxn>
              <a:cxn ang="0">
                <a:pos x="0" y="352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7" imgW="672840" imgH="444240" progId="Equation.3">
                  <p:embed/>
                </p:oleObj>
              </mc:Choice>
              <mc:Fallback>
                <p:oleObj name="Equation" r:id="rId17" imgW="672840" imgH="444240" progId="Equation.3">
                  <p:embed/>
                  <p:pic>
                    <p:nvPicPr>
                      <p:cNvPr id="6658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393480" imgH="469800" progId="Equation.3">
                  <p:embed/>
                </p:oleObj>
              </mc:Choice>
              <mc:Fallback>
                <p:oleObj name="Equation" r:id="rId18" imgW="393480" imgH="469800" progId="Equation.3">
                  <p:embed/>
                  <p:pic>
                    <p:nvPicPr>
                      <p:cNvPr id="66591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66592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66593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u="sng" dirty="0"/>
              <a:t>Start state</a:t>
            </a:r>
            <a:r>
              <a:rPr lang="en-US" sz="2800" dirty="0"/>
              <a:t> is represented by drawing an arrow to the left side of circle</a:t>
            </a:r>
          </a:p>
          <a:p>
            <a:pPr algn="just"/>
            <a:r>
              <a:rPr lang="en-US" sz="2800" dirty="0"/>
              <a:t>Final(accepting) state is represented by drawing double circle</a:t>
            </a:r>
          </a:p>
          <a:p>
            <a:pPr algn="just"/>
            <a:r>
              <a:rPr lang="en-US" sz="2800" dirty="0"/>
              <a:t>Intermediate states are represented by drawing a single circle </a:t>
            </a:r>
          </a:p>
          <a:p>
            <a:pPr algn="just"/>
            <a:r>
              <a:rPr lang="en-US" sz="2800" dirty="0"/>
              <a:t>Each State can be </a:t>
            </a:r>
            <a:r>
              <a:rPr lang="en-US" sz="2800" dirty="0" err="1"/>
              <a:t>labelled</a:t>
            </a:r>
            <a:r>
              <a:rPr lang="en-US" sz="2800" dirty="0"/>
              <a:t> by </a:t>
            </a:r>
            <a:r>
              <a:rPr lang="en-US" dirty="0"/>
              <a:t>q</a:t>
            </a:r>
            <a:r>
              <a:rPr lang="en-US" sz="1600" dirty="0"/>
              <a:t>0</a:t>
            </a:r>
            <a:r>
              <a:rPr lang="en-US" dirty="0"/>
              <a:t>,q</a:t>
            </a:r>
            <a:r>
              <a:rPr lang="en-US" sz="1600" dirty="0"/>
              <a:t>1</a:t>
            </a:r>
            <a:r>
              <a:rPr lang="en-US" dirty="0"/>
              <a:t>,q</a:t>
            </a:r>
            <a:r>
              <a:rPr lang="en-US" sz="1600" dirty="0"/>
              <a:t>2</a:t>
            </a:r>
            <a:r>
              <a:rPr lang="en-US" dirty="0"/>
              <a:t>,</a:t>
            </a:r>
            <a:r>
              <a:rPr lang="en-US" sz="2800" dirty="0"/>
              <a:t>……or </a:t>
            </a:r>
            <a:r>
              <a:rPr lang="en-US" sz="2800" dirty="0" err="1"/>
              <a:t>p,q,r,s</a:t>
            </a:r>
            <a:r>
              <a:rPr lang="en-US" sz="2800" dirty="0"/>
              <a:t>,….. Start state is </a:t>
            </a:r>
            <a:r>
              <a:rPr lang="en-US" sz="2800" dirty="0" err="1"/>
              <a:t>labelled</a:t>
            </a:r>
            <a:r>
              <a:rPr lang="en-US" sz="2800" dirty="0"/>
              <a:t> by q</a:t>
            </a:r>
            <a:r>
              <a:rPr lang="en-US" sz="1400" dirty="0"/>
              <a:t>0  </a:t>
            </a:r>
            <a:r>
              <a:rPr lang="en-US" sz="2800" dirty="0"/>
              <a:t>or 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50FDE-3256-49D5-9022-9013F04EC219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3CC33"/>
                </a:solidFill>
              </a:rPr>
              <a:t>Example</a:t>
            </a:r>
            <a:r>
              <a:rPr lang="en-US" sz="3200"/>
              <a:t>: Finite State Machine Recognizing Strings Ending in “ing”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7620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nothing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" y="2667000"/>
            <a:ext cx="3352800" cy="1600200"/>
            <a:chOff x="144" y="1680"/>
            <a:chExt cx="2112" cy="1008"/>
          </a:xfrm>
        </p:grpSpPr>
        <p:sp>
          <p:nvSpPr>
            <p:cNvPr id="9241" name="Oval 4"/>
            <p:cNvSpPr>
              <a:spLocks noChangeArrowheads="1"/>
            </p:cNvSpPr>
            <p:nvPr/>
          </p:nvSpPr>
          <p:spPr bwMode="auto">
            <a:xfrm>
              <a:off x="1584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Saw </a:t>
              </a:r>
              <a:r>
                <a:rPr lang="en-US" i="1"/>
                <a:t>i</a:t>
              </a:r>
            </a:p>
          </p:txBody>
        </p:sp>
        <p:sp>
          <p:nvSpPr>
            <p:cNvPr id="9242" name="Line 8"/>
            <p:cNvSpPr>
              <a:spLocks noChangeShapeType="1"/>
            </p:cNvSpPr>
            <p:nvPr/>
          </p:nvSpPr>
          <p:spPr bwMode="auto">
            <a:xfrm>
              <a:off x="1200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9243" name="AutoShape 11"/>
            <p:cNvCxnSpPr>
              <a:cxnSpLocks noChangeShapeType="1"/>
            </p:cNvCxnSpPr>
            <p:nvPr/>
          </p:nvCxnSpPr>
          <p:spPr bwMode="auto">
            <a:xfrm rot="-5400000" flipH="1" flipV="1">
              <a:off x="576" y="2112"/>
              <a:ext cx="240" cy="336"/>
            </a:xfrm>
            <a:prstGeom prst="curvedConnector4">
              <a:avLst>
                <a:gd name="adj1" fmla="val -60000"/>
                <a:gd name="adj2" fmla="val 142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44" name="Text Box 12"/>
            <p:cNvSpPr txBox="1">
              <a:spLocks noChangeArrowheads="1"/>
            </p:cNvSpPr>
            <p:nvPr/>
          </p:nvSpPr>
          <p:spPr bwMode="auto">
            <a:xfrm>
              <a:off x="1296" y="2400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</a:t>
              </a:r>
            </a:p>
          </p:txBody>
        </p:sp>
        <p:sp>
          <p:nvSpPr>
            <p:cNvPr id="9245" name="Text Box 21"/>
            <p:cNvSpPr txBox="1">
              <a:spLocks noChangeArrowheads="1"/>
            </p:cNvSpPr>
            <p:nvPr/>
          </p:nvSpPr>
          <p:spPr bwMode="auto">
            <a:xfrm>
              <a:off x="144" y="1680"/>
              <a:ext cx="5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Not </a:t>
              </a:r>
              <a:r>
                <a:rPr lang="en-US" i="1"/>
                <a:t>i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371600" y="2057400"/>
            <a:ext cx="5715000" cy="2209800"/>
            <a:chOff x="864" y="1296"/>
            <a:chExt cx="3600" cy="1392"/>
          </a:xfrm>
        </p:grpSpPr>
        <p:sp>
          <p:nvSpPr>
            <p:cNvPr id="9233" name="Oval 5"/>
            <p:cNvSpPr>
              <a:spLocks noChangeArrowheads="1"/>
            </p:cNvSpPr>
            <p:nvPr/>
          </p:nvSpPr>
          <p:spPr bwMode="auto">
            <a:xfrm>
              <a:off x="3744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Saw </a:t>
              </a:r>
              <a:r>
                <a:rPr lang="en-US" i="1"/>
                <a:t>ing</a:t>
              </a:r>
            </a:p>
          </p:txBody>
        </p:sp>
        <p:sp>
          <p:nvSpPr>
            <p:cNvPr id="9234" name="Oval 7"/>
            <p:cNvSpPr>
              <a:spLocks noChangeArrowheads="1"/>
            </p:cNvSpPr>
            <p:nvPr/>
          </p:nvSpPr>
          <p:spPr bwMode="auto">
            <a:xfrm>
              <a:off x="3696" y="2112"/>
              <a:ext cx="76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0"/>
            <p:cNvSpPr>
              <a:spLocks noChangeShapeType="1"/>
            </p:cNvSpPr>
            <p:nvPr/>
          </p:nvSpPr>
          <p:spPr bwMode="auto">
            <a:xfrm>
              <a:off x="3312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14"/>
            <p:cNvSpPr txBox="1">
              <a:spLocks noChangeArrowheads="1"/>
            </p:cNvSpPr>
            <p:nvPr/>
          </p:nvSpPr>
          <p:spPr bwMode="auto">
            <a:xfrm>
              <a:off x="3408" y="240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g</a:t>
              </a:r>
            </a:p>
          </p:txBody>
        </p:sp>
        <p:cxnSp>
          <p:nvCxnSpPr>
            <p:cNvPr id="9237" name="AutoShape 15"/>
            <p:cNvCxnSpPr>
              <a:cxnSpLocks noChangeShapeType="1"/>
            </p:cNvCxnSpPr>
            <p:nvPr/>
          </p:nvCxnSpPr>
          <p:spPr bwMode="auto">
            <a:xfrm rot="-5400000" flipH="1" flipV="1">
              <a:off x="1919" y="1105"/>
              <a:ext cx="1" cy="2112"/>
            </a:xfrm>
            <a:prstGeom prst="curvedConnector3">
              <a:avLst>
                <a:gd name="adj1" fmla="val -60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8" name="AutoShape 16"/>
            <p:cNvCxnSpPr>
              <a:cxnSpLocks noChangeShapeType="1"/>
            </p:cNvCxnSpPr>
            <p:nvPr/>
          </p:nvCxnSpPr>
          <p:spPr bwMode="auto">
            <a:xfrm rot="5400000" flipH="1">
              <a:off x="2294" y="1786"/>
              <a:ext cx="70" cy="818"/>
            </a:xfrm>
            <a:prstGeom prst="curvedConnector3">
              <a:avLst>
                <a:gd name="adj1" fmla="val 30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39" name="Text Box 17"/>
            <p:cNvSpPr txBox="1">
              <a:spLocks noChangeArrowheads="1"/>
            </p:cNvSpPr>
            <p:nvPr/>
          </p:nvSpPr>
          <p:spPr bwMode="auto">
            <a:xfrm>
              <a:off x="2160" y="1776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</a:t>
              </a: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1536" y="1296"/>
              <a:ext cx="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Not </a:t>
              </a:r>
              <a:r>
                <a:rPr lang="en-US" i="1"/>
                <a:t>i </a:t>
              </a:r>
              <a:r>
                <a:rPr lang="en-US"/>
                <a:t>or</a:t>
              </a:r>
              <a:r>
                <a:rPr lang="en-US" i="1"/>
                <a:t> g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676400" y="2819400"/>
            <a:ext cx="3581400" cy="2362200"/>
            <a:chOff x="1056" y="1776"/>
            <a:chExt cx="2256" cy="1488"/>
          </a:xfrm>
        </p:grpSpPr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2640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Saw </a:t>
              </a:r>
              <a:r>
                <a:rPr lang="en-US" i="1"/>
                <a:t>in</a:t>
              </a:r>
            </a:p>
          </p:txBody>
        </p:sp>
        <p:sp>
          <p:nvSpPr>
            <p:cNvPr id="9227" name="Line 9"/>
            <p:cNvSpPr>
              <a:spLocks noChangeShapeType="1"/>
            </p:cNvSpPr>
            <p:nvPr/>
          </p:nvSpPr>
          <p:spPr bwMode="auto">
            <a:xfrm>
              <a:off x="2256" y="24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Text Box 13"/>
            <p:cNvSpPr txBox="1">
              <a:spLocks noChangeArrowheads="1"/>
            </p:cNvSpPr>
            <p:nvPr/>
          </p:nvSpPr>
          <p:spPr bwMode="auto">
            <a:xfrm>
              <a:off x="2352" y="242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n</a:t>
              </a:r>
            </a:p>
          </p:txBody>
        </p:sp>
        <p:cxnSp>
          <p:nvCxnSpPr>
            <p:cNvPr id="9229" name="AutoShape 18"/>
            <p:cNvCxnSpPr>
              <a:cxnSpLocks noChangeShapeType="1"/>
            </p:cNvCxnSpPr>
            <p:nvPr/>
          </p:nvCxnSpPr>
          <p:spPr bwMode="auto">
            <a:xfrm rot="-5400000" flipH="1" flipV="1">
              <a:off x="1393" y="1919"/>
              <a:ext cx="1" cy="580"/>
            </a:xfrm>
            <a:prstGeom prst="curvedConnector3">
              <a:avLst>
                <a:gd name="adj1" fmla="val -214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0" name="AutoShape 19"/>
            <p:cNvCxnSpPr>
              <a:cxnSpLocks noChangeShapeType="1"/>
            </p:cNvCxnSpPr>
            <p:nvPr/>
          </p:nvCxnSpPr>
          <p:spPr bwMode="auto">
            <a:xfrm rot="5400000">
              <a:off x="1917" y="2355"/>
              <a:ext cx="1" cy="476"/>
            </a:xfrm>
            <a:prstGeom prst="curvedConnector3">
              <a:avLst>
                <a:gd name="adj1" fmla="val 214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31" name="Text Box 20"/>
            <p:cNvSpPr txBox="1">
              <a:spLocks noChangeArrowheads="1"/>
            </p:cNvSpPr>
            <p:nvPr/>
          </p:nvSpPr>
          <p:spPr bwMode="auto">
            <a:xfrm>
              <a:off x="1872" y="2976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</a:t>
              </a:r>
            </a:p>
          </p:txBody>
        </p:sp>
        <p:sp>
          <p:nvSpPr>
            <p:cNvPr id="9232" name="Text Box 23"/>
            <p:cNvSpPr txBox="1">
              <a:spLocks noChangeArrowheads="1"/>
            </p:cNvSpPr>
            <p:nvPr/>
          </p:nvSpPr>
          <p:spPr bwMode="auto">
            <a:xfrm>
              <a:off x="1056" y="1776"/>
              <a:ext cx="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Not </a:t>
              </a:r>
              <a:r>
                <a:rPr lang="en-US" i="1"/>
                <a:t>i </a:t>
              </a:r>
              <a:r>
                <a:rPr lang="en-US"/>
                <a:t>or</a:t>
              </a:r>
              <a:r>
                <a:rPr lang="en-US" i="1"/>
                <a:t> n</a:t>
              </a:r>
            </a:p>
          </p:txBody>
        </p:sp>
      </p:grpSp>
      <p:sp>
        <p:nvSpPr>
          <p:cNvPr id="9224" name="Line 24"/>
          <p:cNvSpPr>
            <a:spLocks noChangeShapeType="1"/>
          </p:cNvSpPr>
          <p:nvPr/>
        </p:nvSpPr>
        <p:spPr bwMode="auto">
          <a:xfrm flipV="1">
            <a:off x="6096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Text Box 25"/>
          <p:cNvSpPr txBox="1">
            <a:spLocks noChangeArrowheads="1"/>
          </p:cNvSpPr>
          <p:nvPr/>
        </p:nvSpPr>
        <p:spPr bwMode="auto">
          <a:xfrm>
            <a:off x="441325" y="46053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F9485-A69C-4995-B6FE-783D946AC31F}" type="slidenum">
              <a:rPr lang="en-US"/>
              <a:pPr/>
              <a:t>18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Automata to Code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dirty="0"/>
              <a:t>In C/C++, we write a piece of code for each state.  This code: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dirty="0"/>
              <a:t>Reads the next input character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dirty="0"/>
              <a:t>Decides on the next state.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dirty="0"/>
              <a:t>Jumps to the beginning of the code for that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33FBF-0F73-4C32-80BB-44F50BC1D334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Automata to Code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2: /* i seen */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c = getNextInput();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if (c == ’n’) goto 3;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else if (c == ’i’) goto 2;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else goto 1;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3: /* ”in” seen */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Theory of Computing(CSE 315)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</a:t>
            </a:r>
            <a:r>
              <a:rPr lang="en-US" sz="2400" dirty="0"/>
              <a:t>Text books:</a:t>
            </a:r>
          </a:p>
          <a:p>
            <a:pPr algn="just">
              <a:buNone/>
            </a:pPr>
            <a:r>
              <a:rPr lang="en-US" sz="2400" dirty="0"/>
              <a:t>1. Peter Linz ‘An introduction to formal Languages and Automata’ </a:t>
            </a:r>
          </a:p>
          <a:p>
            <a:pPr algn="just">
              <a:buNone/>
            </a:pPr>
            <a:r>
              <a:rPr lang="en-US" sz="2400" dirty="0"/>
              <a:t>2.Elaine Rich ”Automata, Computability &amp; Complexity “, First edition </a:t>
            </a:r>
          </a:p>
          <a:p>
            <a:pPr algn="just">
              <a:buNone/>
            </a:pPr>
            <a:r>
              <a:rPr lang="en-US" sz="2400" dirty="0"/>
              <a:t>3.K.L.P.Mishra,Chandrashekharan “Theory of Computer Science “ Third edition </a:t>
            </a:r>
          </a:p>
          <a:p>
            <a:pPr>
              <a:buNone/>
            </a:pPr>
            <a:r>
              <a:rPr lang="en-US" sz="2400" dirty="0"/>
              <a:t>4. John E </a:t>
            </a:r>
            <a:r>
              <a:rPr lang="en-US" sz="2400" dirty="0" err="1"/>
              <a:t>Hopcroft</a:t>
            </a:r>
            <a:r>
              <a:rPr lang="en-US" sz="2400" dirty="0"/>
              <a:t>, Rajeev </a:t>
            </a:r>
            <a:r>
              <a:rPr lang="en-US" sz="2400" dirty="0" err="1"/>
              <a:t>Motwani,Jeffery</a:t>
            </a:r>
            <a:r>
              <a:rPr lang="en-US" sz="2400" dirty="0"/>
              <a:t> </a:t>
            </a:r>
            <a:r>
              <a:rPr lang="en-US" sz="2400" dirty="0" err="1"/>
              <a:t>D.Ullman</a:t>
            </a:r>
            <a:r>
              <a:rPr lang="en-US" sz="2400" dirty="0"/>
              <a:t> ‘Introduction to Automata Theory, Languages and Computation’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720A0-C38A-4ED6-8244-B062637EDC3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365A7-574C-4775-9248-BC3A7B36ED30}" type="slidenum">
              <a:rPr lang="en-US"/>
              <a:pPr/>
              <a:t>20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Applications  of  Theory of Computing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u="sng" dirty="0"/>
              <a:t>Automata Theory </a:t>
            </a:r>
            <a:r>
              <a:rPr lang="en-US" sz="2400" dirty="0"/>
              <a:t>concepts can be used to </a:t>
            </a:r>
            <a:r>
              <a:rPr lang="en-US" sz="2400" u="sng" dirty="0"/>
              <a:t>develop a model</a:t>
            </a:r>
            <a:r>
              <a:rPr lang="en-US" sz="2400" dirty="0"/>
              <a:t> for some of the important </a:t>
            </a:r>
            <a:r>
              <a:rPr lang="en-US" sz="2400" dirty="0" err="1"/>
              <a:t>softwares</a:t>
            </a:r>
            <a:r>
              <a:rPr lang="en-US" sz="2400" dirty="0"/>
              <a:t> and </a:t>
            </a:r>
            <a:r>
              <a:rPr lang="en-US" sz="2400" dirty="0" err="1"/>
              <a:t>Hardwares</a:t>
            </a:r>
            <a:endParaRPr lang="en-US" sz="2400" dirty="0"/>
          </a:p>
          <a:p>
            <a:pPr algn="just"/>
            <a:r>
              <a:rPr lang="en-US" sz="2400" dirty="0"/>
              <a:t>1.</a:t>
            </a:r>
            <a:r>
              <a:rPr lang="en-US" sz="2400" u="sng" dirty="0"/>
              <a:t>Software</a:t>
            </a:r>
            <a:r>
              <a:rPr lang="en-US" sz="2400" dirty="0"/>
              <a:t> for designing and checking the behavior of </a:t>
            </a:r>
            <a:r>
              <a:rPr lang="en-US" sz="2400" u="sng" dirty="0"/>
              <a:t>Digital circuits</a:t>
            </a:r>
          </a:p>
          <a:p>
            <a:pPr algn="just"/>
            <a:r>
              <a:rPr lang="en-US" sz="2400" u="sng" dirty="0"/>
              <a:t>2.Lexical analyzer</a:t>
            </a:r>
            <a:r>
              <a:rPr lang="en-US" sz="2400" dirty="0"/>
              <a:t>, a Software component of </a:t>
            </a:r>
            <a:r>
              <a:rPr lang="en-US" sz="2400" u="sng" dirty="0"/>
              <a:t>Compiler </a:t>
            </a:r>
            <a:r>
              <a:rPr lang="en-US" sz="2400" dirty="0"/>
              <a:t>which breaks the  input </a:t>
            </a:r>
            <a:r>
              <a:rPr lang="en-US" sz="2400" u="sng" dirty="0"/>
              <a:t>source program </a:t>
            </a:r>
            <a:r>
              <a:rPr lang="en-US" sz="2400" dirty="0"/>
              <a:t>into logical units such as identifiers, keywords, operators, punctuation symbols, constants, literals etc.</a:t>
            </a:r>
            <a:r>
              <a:rPr lang="en-US" u="sng" dirty="0"/>
              <a:t> </a:t>
            </a:r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3.Software which will scan </a:t>
            </a:r>
            <a:r>
              <a:rPr lang="en-US" sz="2800" u="sng" dirty="0"/>
              <a:t>collection of web pages</a:t>
            </a:r>
            <a:r>
              <a:rPr lang="en-US" sz="2800" dirty="0"/>
              <a:t> to find the occurrences of word, phrase or any other pattern-- Google Search Engine</a:t>
            </a:r>
          </a:p>
          <a:p>
            <a:pPr algn="just"/>
            <a:r>
              <a:rPr lang="en-US" sz="2800" dirty="0"/>
              <a:t>4.Softwares such as </a:t>
            </a:r>
            <a:r>
              <a:rPr lang="en-US" sz="2800" u="sng" dirty="0"/>
              <a:t>communication protocols </a:t>
            </a:r>
            <a:r>
              <a:rPr lang="en-US" sz="2800" dirty="0"/>
              <a:t>or protocols for secure exchange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FE67C-9BD7-4AA8-B728-1EB44FFEF3EC}" type="slidenum">
              <a:rPr lang="en-US"/>
              <a:pPr/>
              <a:t>22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Protocol for Sending Data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1676400" y="3581400"/>
            <a:ext cx="1066800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Ready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505200" y="3581400"/>
            <a:ext cx="1219200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Sending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743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110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in</a:t>
            </a:r>
          </a:p>
        </p:txBody>
      </p:sp>
      <p:cxnSp>
        <p:nvCxnSpPr>
          <p:cNvPr id="13320" name="AutoShape 7"/>
          <p:cNvCxnSpPr>
            <a:cxnSpLocks noChangeShapeType="1"/>
            <a:stCxn id="13317" idx="4"/>
            <a:endCxn id="13316" idx="4"/>
          </p:cNvCxnSpPr>
          <p:nvPr/>
        </p:nvCxnSpPr>
        <p:spPr bwMode="auto">
          <a:xfrm rot="5400000">
            <a:off x="3161506" y="3239294"/>
            <a:ext cx="1588" cy="1905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2803525" y="4452938"/>
            <a:ext cx="63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ack</a:t>
            </a:r>
          </a:p>
        </p:txBody>
      </p:sp>
      <p:cxnSp>
        <p:nvCxnSpPr>
          <p:cNvPr id="13322" name="AutoShape 9"/>
          <p:cNvCxnSpPr>
            <a:cxnSpLocks noChangeShapeType="1"/>
            <a:stCxn id="13317" idx="6"/>
            <a:endCxn id="13317" idx="0"/>
          </p:cNvCxnSpPr>
          <p:nvPr/>
        </p:nvCxnSpPr>
        <p:spPr bwMode="auto">
          <a:xfrm flipH="1" flipV="1">
            <a:off x="4114800" y="3581400"/>
            <a:ext cx="609600" cy="304800"/>
          </a:xfrm>
          <a:prstGeom prst="curvedConnector4">
            <a:avLst>
              <a:gd name="adj1" fmla="val -37500"/>
              <a:gd name="adj2" fmla="val 293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089525" y="3005138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timeout</a:t>
            </a: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V="1">
            <a:off x="12954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69925" y="44529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9C345-0C3C-4E9F-9E7B-EC705EB9BF37}" type="slidenum">
              <a:rPr lang="en-US"/>
              <a:pPr/>
              <a:t>23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33CC33"/>
                </a:solidFill>
              </a:rPr>
              <a:t>Central concepts of Automata Theory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 algn="just"/>
            <a:r>
              <a:rPr lang="en-US" sz="2800" dirty="0"/>
              <a:t>1.Alphabet   2.string   3. Language </a:t>
            </a:r>
          </a:p>
          <a:p>
            <a:pPr marL="609600" indent="-609600" algn="just"/>
            <a:r>
              <a:rPr lang="en-US" sz="2800" dirty="0"/>
              <a:t>4. Problem</a:t>
            </a:r>
          </a:p>
          <a:p>
            <a:pPr marL="609600" indent="-609600" algn="just"/>
            <a:r>
              <a:rPr lang="en-US" sz="2800" dirty="0"/>
              <a:t>Symbol:- any single letter, digit or any  character permitted by language </a:t>
            </a:r>
          </a:p>
          <a:p>
            <a:pPr marL="609600" indent="-609600" algn="just"/>
            <a:r>
              <a:rPr lang="en-US" sz="2800" dirty="0"/>
              <a:t>Examples: </a:t>
            </a:r>
            <a:r>
              <a:rPr lang="en-US" sz="2800" dirty="0" err="1"/>
              <a:t>i</a:t>
            </a:r>
            <a:r>
              <a:rPr lang="en-US" sz="2800" dirty="0"/>
              <a:t>)letter: a    b   </a:t>
            </a:r>
            <a:r>
              <a:rPr lang="en-US" sz="2800" dirty="0" err="1"/>
              <a:t>i</a:t>
            </a:r>
            <a:r>
              <a:rPr lang="en-US" sz="2800" dirty="0"/>
              <a:t>   n   etc.</a:t>
            </a:r>
          </a:p>
          <a:p>
            <a:pPr marL="609600" indent="-609600" algn="just"/>
            <a:r>
              <a:rPr lang="en-US" sz="2800" dirty="0"/>
              <a:t>ii)digit :0   1     7    5    4</a:t>
            </a:r>
          </a:p>
          <a:p>
            <a:pPr marL="609600" indent="-609600" algn="just"/>
            <a:r>
              <a:rPr lang="en-US" sz="2800" dirty="0"/>
              <a:t>iii)operator: +  -  *   /  &lt;  &lt;=  </a:t>
            </a:r>
          </a:p>
          <a:p>
            <a:pPr marL="609600" indent="-609600" algn="just">
              <a:buNone/>
            </a:pPr>
            <a:r>
              <a:rPr lang="en-US" sz="2800" dirty="0"/>
              <a:t>      iv)punctuation symbols:  (  )  , {  } ; ? [  ]</a:t>
            </a:r>
          </a:p>
          <a:p>
            <a:pPr marL="609600" indent="-609600"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Central concepts of Automata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dirty="0"/>
              <a:t>1.Alphabet:- </a:t>
            </a:r>
            <a:r>
              <a:rPr lang="en-US" sz="2400" dirty="0"/>
              <a:t>is finite set of symbols. Denoted by ∑ (Sigma).     Examples :</a:t>
            </a:r>
          </a:p>
          <a:p>
            <a:pPr algn="just"/>
            <a:r>
              <a:rPr lang="en-US" sz="2400" dirty="0" err="1"/>
              <a:t>i</a:t>
            </a:r>
            <a:r>
              <a:rPr lang="en-US" sz="2400" dirty="0"/>
              <a:t>) ∑ ={</a:t>
            </a:r>
            <a:r>
              <a:rPr lang="en-US" sz="2400" dirty="0" err="1"/>
              <a:t>a,b,c</a:t>
            </a:r>
            <a:r>
              <a:rPr lang="en-US" sz="2400" dirty="0"/>
              <a:t>,………….z}  set of lower case letters</a:t>
            </a:r>
          </a:p>
          <a:p>
            <a:pPr algn="just"/>
            <a:r>
              <a:rPr lang="en-US" sz="2400" dirty="0"/>
              <a:t>iii) ∑ ={0,1,2,…….9 }  set of decimal digits</a:t>
            </a:r>
          </a:p>
          <a:p>
            <a:pPr algn="just"/>
            <a:r>
              <a:rPr lang="en-US" sz="2400" dirty="0"/>
              <a:t>iii) ∑ ={0,1} set of binary digits</a:t>
            </a:r>
          </a:p>
          <a:p>
            <a:pPr algn="just"/>
            <a:r>
              <a:rPr lang="en-US" sz="2400" dirty="0"/>
              <a:t>iv) ∑ ={+, -, * , / }   set of operators</a:t>
            </a:r>
          </a:p>
          <a:p>
            <a:pPr algn="just"/>
            <a:r>
              <a:rPr lang="en-US" sz="2400" dirty="0"/>
              <a:t>v) ∑ ={</a:t>
            </a:r>
            <a:r>
              <a:rPr lang="en-US" sz="2400" dirty="0" err="1"/>
              <a:t>a,b</a:t>
            </a:r>
            <a:r>
              <a:rPr lang="en-US" sz="2400" dirty="0"/>
              <a:t>,…z, A,B,…Z ,0,1…9,{, }, (, ), [, ], +,-,*, /, &lt;, &lt;=, &gt;, &gt;=, =, ==, &lt;&gt; ,; , ?, - , _, ……..} set of symbols permitted by C language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Central concepts of 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u="sng" dirty="0"/>
              <a:t>string(word)</a:t>
            </a:r>
            <a:r>
              <a:rPr lang="en-US" sz="2800" dirty="0"/>
              <a:t>:- is a finite sequence of symbols.  Each symbol is chosen from some alphabet.  String denoted by w or </a:t>
            </a:r>
            <a:r>
              <a:rPr lang="en-US" sz="2800" dirty="0" err="1"/>
              <a:t>u,v,x,y,z</a:t>
            </a:r>
            <a:endParaRPr lang="en-US" sz="2800" dirty="0"/>
          </a:p>
          <a:p>
            <a:pPr algn="just"/>
            <a:r>
              <a:rPr lang="en-US" sz="2800" dirty="0"/>
              <a:t>Examples:</a:t>
            </a:r>
          </a:p>
          <a:p>
            <a:pPr algn="just"/>
            <a:r>
              <a:rPr lang="en-US" sz="2800" dirty="0"/>
              <a:t>w=01101 is  a string from alphabet ∑ ={0,1} </a:t>
            </a:r>
          </a:p>
          <a:p>
            <a:pPr algn="just"/>
            <a:r>
              <a:rPr lang="en-US" sz="2800" dirty="0"/>
              <a:t>12013 is not a string from alphabet ∑ ={0,1} </a:t>
            </a:r>
          </a:p>
          <a:p>
            <a:pPr algn="just">
              <a:buNone/>
            </a:pPr>
            <a:r>
              <a:rPr lang="en-US" sz="2800" dirty="0"/>
              <a:t>    since symbols 2 &amp; 3 are not taken from alphabet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concepts of 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‘Computer’ is a string from alphabet</a:t>
            </a:r>
          </a:p>
          <a:p>
            <a:pPr algn="just"/>
            <a:r>
              <a:rPr lang="en-US" dirty="0"/>
              <a:t>∑ = {</a:t>
            </a:r>
            <a:r>
              <a:rPr lang="en-US" dirty="0" err="1"/>
              <a:t>a,b,c</a:t>
            </a:r>
            <a:r>
              <a:rPr lang="en-US" dirty="0"/>
              <a:t>,…</a:t>
            </a:r>
            <a:r>
              <a:rPr lang="en-US" dirty="0" err="1"/>
              <a:t>z,A,B,C</a:t>
            </a:r>
            <a:r>
              <a:rPr lang="en-US" dirty="0"/>
              <a:t>……Z}</a:t>
            </a:r>
          </a:p>
          <a:p>
            <a:pPr algn="just"/>
            <a:r>
              <a:rPr lang="en-US" dirty="0"/>
              <a:t>‘</a:t>
            </a:r>
            <a:r>
              <a:rPr lang="en-US" dirty="0" err="1"/>
              <a:t>Compu$ter</a:t>
            </a:r>
            <a:r>
              <a:rPr lang="en-US" dirty="0"/>
              <a:t>” is not a string from alphabet  ∑ = {</a:t>
            </a:r>
            <a:r>
              <a:rPr lang="en-US" dirty="0" err="1"/>
              <a:t>a,b</a:t>
            </a:r>
            <a:r>
              <a:rPr lang="en-US" dirty="0"/>
              <a:t>,…</a:t>
            </a:r>
            <a:r>
              <a:rPr lang="en-US" dirty="0" err="1"/>
              <a:t>c,A,B</a:t>
            </a:r>
            <a:r>
              <a:rPr lang="en-US" dirty="0"/>
              <a:t>,……Z} since $ is not taken from ∑ </a:t>
            </a:r>
          </a:p>
          <a:p>
            <a:pPr algn="just"/>
            <a:r>
              <a:rPr lang="en-US" u="sng" dirty="0"/>
              <a:t>Empty string:-</a:t>
            </a:r>
            <a:r>
              <a:rPr lang="en-US" dirty="0"/>
              <a:t>is a string with no symbols. Denoted by € (epsilon)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Central concepts of Automata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dirty="0"/>
              <a:t>Length of string:-</a:t>
            </a:r>
            <a:r>
              <a:rPr lang="en-US" sz="2400" dirty="0"/>
              <a:t> is the number of positions of symbols in the string. Length of string w is denoted by |w|</a:t>
            </a:r>
          </a:p>
          <a:p>
            <a:pPr algn="just"/>
            <a:r>
              <a:rPr lang="en-US" sz="2400" dirty="0"/>
              <a:t>Example |w| = |01101|= 5</a:t>
            </a:r>
          </a:p>
          <a:p>
            <a:pPr algn="just"/>
            <a:r>
              <a:rPr lang="en-US" sz="2400" dirty="0"/>
              <a:t>Concatenation of two strings x &amp; y is a new string obtained by appending string y to the string x      example:</a:t>
            </a:r>
          </a:p>
          <a:p>
            <a:r>
              <a:rPr lang="en-US" sz="2400" dirty="0"/>
              <a:t>If string x= Tech  &amp; y=</a:t>
            </a:r>
            <a:r>
              <a:rPr lang="en-US" sz="2400" dirty="0" err="1"/>
              <a:t>nology</a:t>
            </a:r>
            <a:r>
              <a:rPr lang="en-US" sz="2400" dirty="0"/>
              <a:t> then </a:t>
            </a:r>
          </a:p>
          <a:p>
            <a:r>
              <a:rPr lang="en-US" sz="2400" dirty="0" err="1"/>
              <a:t>xy</a:t>
            </a:r>
            <a:r>
              <a:rPr lang="en-US" sz="2400" dirty="0"/>
              <a:t>=Technology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Central concepts of Automata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Power of an alphabet</a:t>
            </a:r>
            <a:r>
              <a:rPr lang="en-US" sz="2400" dirty="0"/>
              <a:t>:- is a set of all strings of certain length. Denoted by ∑</a:t>
            </a:r>
            <a:r>
              <a:rPr lang="en-US" sz="1600" dirty="0"/>
              <a:t>k</a:t>
            </a:r>
          </a:p>
          <a:p>
            <a:r>
              <a:rPr lang="en-US" sz="2400" dirty="0"/>
              <a:t>Example: </a:t>
            </a:r>
          </a:p>
          <a:p>
            <a:r>
              <a:rPr lang="en-US" sz="2400" dirty="0"/>
              <a:t>If ∑ ={0,1} is an alphabet   then</a:t>
            </a:r>
          </a:p>
          <a:p>
            <a:r>
              <a:rPr lang="en-US" sz="2400" dirty="0"/>
              <a:t>If K=0 then  ∑</a:t>
            </a:r>
            <a:r>
              <a:rPr lang="en-US" sz="1600" dirty="0"/>
              <a:t>0</a:t>
            </a:r>
            <a:r>
              <a:rPr lang="en-US" sz="2400" dirty="0"/>
              <a:t> = {€}  set of all strings of length 0      </a:t>
            </a:r>
          </a:p>
          <a:p>
            <a:r>
              <a:rPr lang="en-US" sz="2400" dirty="0"/>
              <a:t>If K=1 then  ∑</a:t>
            </a:r>
            <a:r>
              <a:rPr lang="en-US" sz="1600" dirty="0"/>
              <a:t>1</a:t>
            </a:r>
            <a:r>
              <a:rPr lang="en-US" sz="2400" dirty="0"/>
              <a:t>={0, 1} set of all strings of length 1</a:t>
            </a:r>
          </a:p>
          <a:p>
            <a:r>
              <a:rPr lang="en-US" sz="2400" dirty="0"/>
              <a:t>If K=2 then ∑</a:t>
            </a:r>
            <a:r>
              <a:rPr lang="en-US" sz="1600" dirty="0"/>
              <a:t>2</a:t>
            </a:r>
            <a:r>
              <a:rPr lang="en-US" sz="2400" dirty="0"/>
              <a:t> ={00, 01, 10,1 1} set of all strings of length 2</a:t>
            </a:r>
          </a:p>
          <a:p>
            <a:r>
              <a:rPr lang="en-US" sz="2400" dirty="0"/>
              <a:t>∑3= {000, 001, 010, 011, 100, 101, 110, 111} set of all strings each of length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Central Concepts of 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dirty="0"/>
              <a:t>∑*(sigma  closure) </a:t>
            </a:r>
            <a:r>
              <a:rPr lang="en-US" sz="2400" dirty="0"/>
              <a:t>:-Let ∑ be an alphabet. ∑* is a set of all strings of all the lengths</a:t>
            </a:r>
          </a:p>
          <a:p>
            <a:pPr algn="just"/>
            <a:r>
              <a:rPr lang="en-US" sz="2400" dirty="0"/>
              <a:t>Example:</a:t>
            </a:r>
          </a:p>
          <a:p>
            <a:pPr algn="just"/>
            <a:r>
              <a:rPr lang="en-US" sz="2400" dirty="0"/>
              <a:t>Let ∑ ={0,1} be an alphabet.</a:t>
            </a:r>
          </a:p>
          <a:p>
            <a:pPr algn="just"/>
            <a:r>
              <a:rPr lang="en-US" sz="2400" dirty="0"/>
              <a:t>∑* = ∑</a:t>
            </a:r>
            <a:r>
              <a:rPr lang="en-US" sz="1600" dirty="0"/>
              <a:t>0</a:t>
            </a:r>
            <a:r>
              <a:rPr lang="en-US" sz="2400" dirty="0"/>
              <a:t> U ∑</a:t>
            </a:r>
            <a:r>
              <a:rPr lang="en-US" sz="1600" dirty="0"/>
              <a:t>1</a:t>
            </a:r>
            <a:r>
              <a:rPr lang="en-US" sz="2400" dirty="0"/>
              <a:t> U ∑</a:t>
            </a:r>
            <a:r>
              <a:rPr lang="en-US" sz="1600" dirty="0"/>
              <a:t>2</a:t>
            </a:r>
            <a:r>
              <a:rPr lang="en-US" sz="2000" dirty="0"/>
              <a:t> </a:t>
            </a:r>
            <a:r>
              <a:rPr lang="en-US" sz="2400" dirty="0"/>
              <a:t>U ∑</a:t>
            </a:r>
            <a:r>
              <a:rPr lang="en-US" sz="1600" dirty="0"/>
              <a:t>3</a:t>
            </a:r>
            <a:r>
              <a:rPr lang="en-US" sz="2400" dirty="0"/>
              <a:t> U …….........</a:t>
            </a:r>
          </a:p>
          <a:p>
            <a:pPr algn="just"/>
            <a:r>
              <a:rPr lang="en-US" sz="2400" dirty="0"/>
              <a:t>∑*={€}U{0,1}U{00,01,10,11}U {000,001,010,011,100,101 110,111,…………………..}</a:t>
            </a:r>
            <a:endParaRPr lang="en-US" sz="2000" dirty="0"/>
          </a:p>
          <a:p>
            <a:pPr algn="just"/>
            <a:r>
              <a:rPr lang="en-US" sz="2400" dirty="0"/>
              <a:t>∑*={€,0,1,00,01,10,11,000,001,010,011,100,101,110,111………………………………..}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BEB42-CAFA-4AB2-979B-FDBADBE96B1B}" type="slidenum">
              <a:rPr lang="en-US"/>
              <a:pPr/>
              <a:t>3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 Theory of Computing(TOC) CSE 315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criteria:</a:t>
            </a:r>
          </a:p>
          <a:p>
            <a:r>
              <a:rPr lang="en-US" dirty="0"/>
              <a:t>Continues assessment :50 marks</a:t>
            </a:r>
          </a:p>
          <a:p>
            <a:r>
              <a:rPr lang="en-US" dirty="0"/>
              <a:t>Final Examination :50 marks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numbers</a:t>
            </a:r>
          </a:p>
          <a:p>
            <a:r>
              <a:rPr lang="en-US" dirty="0"/>
              <a:t>2 ---10</a:t>
            </a:r>
          </a:p>
          <a:p>
            <a:r>
              <a:rPr lang="en-US" dirty="0"/>
              <a:t>3 ----11</a:t>
            </a:r>
          </a:p>
          <a:p>
            <a:r>
              <a:rPr lang="en-US" dirty="0"/>
              <a:t>5 ---101</a:t>
            </a:r>
          </a:p>
          <a:p>
            <a:r>
              <a:rPr lang="en-US" dirty="0"/>
              <a:t>7 ---111</a:t>
            </a:r>
          </a:p>
          <a:p>
            <a:r>
              <a:rPr lang="en-US" dirty="0"/>
              <a:t>…………</a:t>
            </a:r>
          </a:p>
          <a:p>
            <a:r>
              <a:rPr lang="en-US" dirty="0"/>
              <a:t>………….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Central concepts of 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algn="just"/>
            <a:r>
              <a:rPr lang="en-US" sz="2400" u="sng" dirty="0"/>
              <a:t>Language :</a:t>
            </a:r>
            <a:r>
              <a:rPr lang="en-US" sz="2400" dirty="0"/>
              <a:t> is  </a:t>
            </a:r>
            <a:r>
              <a:rPr lang="en-US" sz="2400" dirty="0" err="1"/>
              <a:t>i</a:t>
            </a:r>
            <a:r>
              <a:rPr lang="en-US" sz="2400" dirty="0"/>
              <a:t>)set of  strings and ii)all the strings are chosen from ∑* where ∑ is a given alphabet. Language is denoted by L. </a:t>
            </a:r>
          </a:p>
          <a:p>
            <a:pPr algn="just"/>
            <a:r>
              <a:rPr lang="en-US" sz="2400" dirty="0"/>
              <a:t>If L </a:t>
            </a:r>
            <a:r>
              <a:rPr lang="en-US" sz="2400" u="sng" dirty="0"/>
              <a:t>C</a:t>
            </a:r>
            <a:r>
              <a:rPr lang="en-US" sz="2400" dirty="0"/>
              <a:t> ∑* then L is a Language over ∑</a:t>
            </a:r>
          </a:p>
          <a:p>
            <a:pPr algn="just"/>
            <a:r>
              <a:rPr lang="en-US" sz="2400" dirty="0"/>
              <a:t>Examples:</a:t>
            </a:r>
          </a:p>
          <a:p>
            <a:pPr algn="just"/>
            <a:r>
              <a:rPr lang="en-US" sz="2400" dirty="0"/>
              <a:t>L={10,11,101,111,1011,……} set of all strings which are prime numbers in binary form</a:t>
            </a:r>
          </a:p>
          <a:p>
            <a:pPr algn="just"/>
            <a:r>
              <a:rPr lang="en-US" sz="2400" dirty="0"/>
              <a:t>L={01,0011,000111,………} set of all strings of </a:t>
            </a:r>
            <a:r>
              <a:rPr lang="en-US" sz="2400" dirty="0" err="1"/>
              <a:t>o’s</a:t>
            </a:r>
            <a:r>
              <a:rPr lang="en-US" sz="2400" dirty="0"/>
              <a:t> followed by 1’s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Central concepts of Automata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dirty="0"/>
              <a:t>Problem:</a:t>
            </a:r>
            <a:r>
              <a:rPr lang="en-US" sz="2400" dirty="0"/>
              <a:t> is a question of deciding whether a given string is a member of some particular Language.</a:t>
            </a:r>
          </a:p>
          <a:p>
            <a:pPr algn="just"/>
            <a:r>
              <a:rPr lang="en-US" sz="2400" dirty="0"/>
              <a:t>If ∑ is an alphabet then the problem is:</a:t>
            </a:r>
          </a:p>
          <a:p>
            <a:pPr algn="just"/>
            <a:r>
              <a:rPr lang="en-US" sz="2400" dirty="0"/>
              <a:t>Decide whether string w is present in Language L or not</a:t>
            </a:r>
          </a:p>
          <a:p>
            <a:pPr algn="just"/>
            <a:r>
              <a:rPr lang="en-US" sz="2400" dirty="0"/>
              <a:t>Example: Let ∑={0,1} be an alphabet and L is a Language consisting of all strings of 0’s and 1’s which are prime numbers</a:t>
            </a:r>
          </a:p>
          <a:p>
            <a:pPr algn="just"/>
            <a:r>
              <a:rPr lang="en-US" sz="2400" dirty="0"/>
              <a:t>L={10,11,101,111,1011,………..}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Central concepts of Automata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Given a string w=1100. This is 12  in decimal. Problem is : </a:t>
            </a:r>
            <a:r>
              <a:rPr lang="en-US" sz="2800" u="sng" dirty="0"/>
              <a:t>“test whether string 1100 is present in Language (L) or not”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Since 1100(12) is not a prime number, this string is not present in Language L</a:t>
            </a:r>
          </a:p>
          <a:p>
            <a:pPr algn="just"/>
            <a:r>
              <a:rPr lang="en-US" sz="2800" dirty="0"/>
              <a:t>Given string w=0101.This is 5 in decimal. Since it is a prime number, this string is present in Language 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Different ways  to </a:t>
            </a:r>
            <a:r>
              <a:rPr lang="en-US" sz="3200" u="sng" dirty="0"/>
              <a:t>describe a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algn="just"/>
            <a:r>
              <a:rPr lang="en-US" sz="2400" u="sng" dirty="0"/>
              <a:t>1.English sentence form</a:t>
            </a:r>
          </a:p>
          <a:p>
            <a:pPr algn="just"/>
            <a:r>
              <a:rPr lang="en-US" sz="2400" dirty="0"/>
              <a:t>example: “set of all strings that begin with 00 over alphabet  ∑ = {0,1} “</a:t>
            </a:r>
          </a:p>
          <a:p>
            <a:pPr algn="just"/>
            <a:r>
              <a:rPr lang="en-US" sz="2400" dirty="0"/>
              <a:t>L ={00, 001, 00101, 00110,………………}</a:t>
            </a:r>
          </a:p>
          <a:p>
            <a:pPr algn="just"/>
            <a:r>
              <a:rPr lang="en-US" sz="2400" u="sng" dirty="0"/>
              <a:t>2.Set notation form</a:t>
            </a:r>
          </a:p>
          <a:p>
            <a:pPr algn="just"/>
            <a:r>
              <a:rPr lang="en-US" sz="2400" dirty="0"/>
              <a:t>Example: L={ w | string w begin with 00 over ∑ = {0,1} } </a:t>
            </a:r>
          </a:p>
          <a:p>
            <a:pPr algn="just"/>
            <a:r>
              <a:rPr lang="en-US" sz="2400" dirty="0"/>
              <a:t>In general, we can describe a Language as</a:t>
            </a:r>
          </a:p>
          <a:p>
            <a:pPr algn="just"/>
            <a:r>
              <a:rPr lang="en-US" sz="2400" dirty="0"/>
              <a:t>L = { w | description of pattern of string w}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Different ways  to </a:t>
            </a:r>
            <a:r>
              <a:rPr lang="en-US" sz="3200" u="sng" dirty="0"/>
              <a:t>describe a Language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3.Expression Notation</a:t>
            </a:r>
          </a:p>
          <a:p>
            <a:r>
              <a:rPr lang="en-US" sz="2800" dirty="0"/>
              <a:t>Example: L ={0</a:t>
            </a:r>
            <a:r>
              <a:rPr lang="en-US" sz="2400" dirty="0"/>
              <a:t>n</a:t>
            </a:r>
            <a:r>
              <a:rPr lang="en-US" sz="2800" dirty="0"/>
              <a:t>1</a:t>
            </a:r>
            <a:r>
              <a:rPr lang="en-US" sz="2400" dirty="0"/>
              <a:t>n</a:t>
            </a:r>
            <a:r>
              <a:rPr lang="en-US" sz="2800" dirty="0"/>
              <a:t> |  n&gt;=1 }</a:t>
            </a:r>
          </a:p>
          <a:p>
            <a:r>
              <a:rPr lang="en-US" sz="2800" dirty="0"/>
              <a:t>O &amp; 1 repeated n number of times respectively</a:t>
            </a:r>
          </a:p>
          <a:p>
            <a:r>
              <a:rPr lang="en-US" sz="2800" dirty="0"/>
              <a:t>Read as” set of all strings consisting of n number of 0’s followed by n number of 1’s”</a:t>
            </a:r>
          </a:p>
          <a:p>
            <a:r>
              <a:rPr lang="en-US" sz="2800" dirty="0"/>
              <a:t>L={01,0011,000111,…………</a:t>
            </a:r>
            <a:r>
              <a:rPr lang="en-US" dirty="0"/>
              <a:t>……………..}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Example2: L ={0</a:t>
            </a:r>
            <a:r>
              <a:rPr lang="en-US" sz="2400" dirty="0"/>
              <a:t>i</a:t>
            </a:r>
            <a:r>
              <a:rPr lang="en-US" dirty="0"/>
              <a:t>1</a:t>
            </a:r>
            <a:r>
              <a:rPr lang="en-US" sz="2400" dirty="0"/>
              <a:t>j</a:t>
            </a:r>
            <a:r>
              <a:rPr lang="en-US" sz="1600" dirty="0"/>
              <a:t> </a:t>
            </a:r>
            <a:r>
              <a:rPr lang="en-US" dirty="0"/>
              <a:t>|</a:t>
            </a:r>
            <a:r>
              <a:rPr lang="en-US" sz="16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&gt;=1,j&gt;=1 </a:t>
            </a:r>
            <a:r>
              <a:rPr lang="en-US" dirty="0"/>
              <a:t>}</a:t>
            </a:r>
          </a:p>
          <a:p>
            <a:r>
              <a:rPr lang="en-US" dirty="0"/>
              <a:t>0 &amp; 1 repeated </a:t>
            </a:r>
            <a:r>
              <a:rPr lang="en-US" dirty="0" err="1"/>
              <a:t>i</a:t>
            </a:r>
            <a:r>
              <a:rPr lang="en-US" dirty="0"/>
              <a:t>  &amp; j times respectively</a:t>
            </a:r>
          </a:p>
          <a:p>
            <a:r>
              <a:rPr lang="en-US" dirty="0" err="1"/>
              <a:t>i</a:t>
            </a:r>
            <a:r>
              <a:rPr lang="en-US" dirty="0"/>
              <a:t>=1, j=1    01</a:t>
            </a:r>
          </a:p>
          <a:p>
            <a:r>
              <a:rPr lang="en-US" dirty="0" err="1"/>
              <a:t>i</a:t>
            </a:r>
            <a:r>
              <a:rPr lang="en-US" dirty="0"/>
              <a:t>=1 j=2     011</a:t>
            </a:r>
          </a:p>
          <a:p>
            <a:r>
              <a:rPr lang="en-US" dirty="0" err="1"/>
              <a:t>i</a:t>
            </a:r>
            <a:r>
              <a:rPr lang="en-US" dirty="0"/>
              <a:t>=2  j=5    0011111</a:t>
            </a:r>
          </a:p>
          <a:p>
            <a:r>
              <a:rPr lang="en-US" dirty="0" err="1"/>
              <a:t>i</a:t>
            </a:r>
            <a:r>
              <a:rPr lang="en-US" dirty="0"/>
              <a:t>=3   j=2   00011</a:t>
            </a:r>
          </a:p>
          <a:p>
            <a:r>
              <a:rPr lang="en-US" dirty="0"/>
              <a:t>L ={ 01,011,00111,00011,……..}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Types of Finite Automata(FSM)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1.Deterministic Finite Automata(DFA/DFSM)</a:t>
            </a:r>
          </a:p>
          <a:p>
            <a:pPr algn="just"/>
            <a:r>
              <a:rPr lang="en-US" sz="2800" dirty="0"/>
              <a:t>2.Non-Deterministic Finite Automata(NFA or NDFA or NDFSM)</a:t>
            </a:r>
          </a:p>
          <a:p>
            <a:pPr algn="just"/>
            <a:r>
              <a:rPr lang="en-US" sz="2800" dirty="0"/>
              <a:t>3.NDA with €(epsilon) transitions(€-NDFSM)</a:t>
            </a:r>
          </a:p>
          <a:p>
            <a:pPr algn="just"/>
            <a:r>
              <a:rPr lang="en-US" sz="2800" dirty="0"/>
              <a:t>4.Push Down Automata(PDA)</a:t>
            </a:r>
          </a:p>
          <a:p>
            <a:pPr algn="just"/>
            <a:r>
              <a:rPr lang="en-US" sz="2800" dirty="0"/>
              <a:t>5.Turing Machine(TM)</a:t>
            </a:r>
          </a:p>
          <a:p>
            <a:pPr algn="just"/>
            <a:r>
              <a:rPr lang="en-US" sz="2800" dirty="0"/>
              <a:t>6.Linear Bounded Automata(LBA)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50C9-95CF-4583-9854-E78E9DF42DDC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Deterministic Finite Automata  (DFA)-Input  tape stores input string w=</a:t>
            </a:r>
            <a:r>
              <a:rPr lang="en-US" sz="2400" dirty="0" err="1"/>
              <a:t>abcdef</a:t>
            </a:r>
            <a:endParaRPr lang="en-US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362200" y="14478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7559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“Accept”</a:t>
            </a:r>
          </a:p>
          <a:p>
            <a:r>
              <a:rPr lang="en-US" dirty="0"/>
              <a:t>        or</a:t>
            </a:r>
          </a:p>
          <a:p>
            <a:r>
              <a:rPr lang="en-US" dirty="0"/>
              <a:t>     “Reject”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3006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 Finite State </a:t>
            </a:r>
          </a:p>
          <a:p>
            <a:r>
              <a:rPr lang="en-US" dirty="0"/>
              <a:t>  Machine(FSM)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419600" y="42672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9718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3 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752600" y="30480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 5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886200" y="29718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6200000" flipH="1">
            <a:off x="4343400" y="3886200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 flipV="1">
            <a:off x="3886200" y="4953000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1752600" y="44958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4</a:t>
            </a:r>
          </a:p>
        </p:txBody>
      </p:sp>
      <p:cxnSp>
        <p:nvCxnSpPr>
          <p:cNvPr id="39" name="Straight Arrow Connector 38"/>
          <p:cNvCxnSpPr>
            <a:stCxn id="26" idx="2"/>
            <a:endCxn id="37" idx="5"/>
          </p:cNvCxnSpPr>
          <p:nvPr/>
        </p:nvCxnSpPr>
        <p:spPr bwMode="auto">
          <a:xfrm rot="10800000">
            <a:off x="2533090" y="5276290"/>
            <a:ext cx="438711" cy="210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endCxn id="27" idx="4"/>
          </p:cNvCxnSpPr>
          <p:nvPr/>
        </p:nvCxnSpPr>
        <p:spPr bwMode="auto">
          <a:xfrm rot="5400000" flipH="1" flipV="1">
            <a:off x="1866900" y="4152900"/>
            <a:ext cx="533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22486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1905000" y="2667000"/>
            <a:ext cx="19050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27820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822" idx="2"/>
            <a:endCxn id="34822" idx="2"/>
          </p:cNvCxnSpPr>
          <p:nvPr/>
        </p:nvCxnSpPr>
        <p:spPr bwMode="auto">
          <a:xfrm rot="5400000">
            <a:off x="3505200" y="2027238"/>
            <a:ext cx="15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33916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40774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1790700" y="2324100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FA/FSM for given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Finite Automata   A =(Q, ∑, Ò, q</a:t>
            </a:r>
            <a:r>
              <a:rPr lang="en-US" sz="2000" dirty="0"/>
              <a:t>0</a:t>
            </a:r>
            <a:r>
              <a:rPr lang="en-US" sz="2800" dirty="0"/>
              <a:t>, F) where</a:t>
            </a:r>
          </a:p>
          <a:p>
            <a:r>
              <a:rPr lang="en-US" sz="2800" dirty="0"/>
              <a:t> Q={1,2,3,…..12}  set of states</a:t>
            </a:r>
          </a:p>
          <a:p>
            <a:r>
              <a:rPr lang="en-US" sz="2800" dirty="0"/>
              <a:t> ∑ ={</a:t>
            </a:r>
            <a:r>
              <a:rPr lang="en-US" sz="2800" dirty="0" err="1"/>
              <a:t>a,b,c</a:t>
            </a:r>
            <a:r>
              <a:rPr lang="en-US" sz="2800" dirty="0"/>
              <a:t>,…….z}   alphabet(set of symbols)</a:t>
            </a:r>
          </a:p>
          <a:p>
            <a:r>
              <a:rPr lang="en-US" sz="2800" dirty="0"/>
              <a:t> Ò is transition function (Rules 1 to n)</a:t>
            </a:r>
          </a:p>
          <a:p>
            <a:r>
              <a:rPr lang="en-US" sz="2800" dirty="0"/>
              <a:t> q</a:t>
            </a:r>
            <a:r>
              <a:rPr lang="en-US" sz="2000" dirty="0"/>
              <a:t>0</a:t>
            </a:r>
            <a:r>
              <a:rPr lang="en-US" sz="2800" dirty="0"/>
              <a:t>=1(start state)</a:t>
            </a:r>
          </a:p>
          <a:p>
            <a:r>
              <a:rPr lang="en-US" sz="2800" dirty="0"/>
              <a:t> F ={ 7,9,10,11} set of </a:t>
            </a:r>
            <a:r>
              <a:rPr lang="en-US" sz="2800" u="sng" dirty="0"/>
              <a:t>Final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Automata Theory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/>
              <a:t>Automata Theory</a:t>
            </a:r>
            <a:r>
              <a:rPr lang="en-US" dirty="0"/>
              <a:t> is a study of all types of  Finite Automata(FA) or Finite state Machines(FSM)</a:t>
            </a:r>
          </a:p>
          <a:p>
            <a:pPr algn="just"/>
            <a:r>
              <a:rPr lang="en-US" dirty="0"/>
              <a:t>two or more machines - Automata</a:t>
            </a:r>
          </a:p>
          <a:p>
            <a:pPr algn="just"/>
            <a:r>
              <a:rPr lang="en-US" dirty="0"/>
              <a:t>single machine - Automaton</a:t>
            </a:r>
          </a:p>
          <a:p>
            <a:pPr algn="just"/>
            <a:r>
              <a:rPr lang="en-US" dirty="0"/>
              <a:t>Finite Automata or FSM is a Theoretical model of real  Software or Hardware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196A5-4DC0-47F3-BECD-9B4426C3CDB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FSM processes input string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Initially FSM is in state 1(start state)</a:t>
            </a:r>
          </a:p>
          <a:p>
            <a:r>
              <a:rPr lang="en-US" sz="2000" dirty="0"/>
              <a:t>Input string w=</a:t>
            </a:r>
            <a:r>
              <a:rPr lang="en-US" sz="2000" dirty="0" err="1"/>
              <a:t>abcdef</a:t>
            </a:r>
            <a:r>
              <a:rPr lang="en-US" sz="2000" dirty="0"/>
              <a:t> is on the </a:t>
            </a:r>
            <a:r>
              <a:rPr lang="en-US" sz="2000" u="sng" dirty="0"/>
              <a:t>input tape</a:t>
            </a:r>
          </a:p>
          <a:p>
            <a:r>
              <a:rPr lang="en-US" sz="2000" u="sng" dirty="0"/>
              <a:t>Read head</a:t>
            </a:r>
            <a:r>
              <a:rPr lang="en-US" sz="2000" dirty="0"/>
              <a:t> points to leftmost symbol of </a:t>
            </a:r>
            <a:r>
              <a:rPr lang="en-US" sz="2000" u="sng" dirty="0"/>
              <a:t>input string</a:t>
            </a:r>
          </a:p>
          <a:p>
            <a:r>
              <a:rPr lang="en-US" sz="2000" u="sng" dirty="0" err="1"/>
              <a:t>Transtion</a:t>
            </a:r>
            <a:r>
              <a:rPr lang="en-US" sz="2000" u="sng" dirty="0"/>
              <a:t> Rules:(</a:t>
            </a:r>
            <a:r>
              <a:rPr lang="en-US" sz="2000" dirty="0"/>
              <a:t>Ò-delta )  or  </a:t>
            </a:r>
            <a:r>
              <a:rPr lang="en-US" sz="2000" u="sng" dirty="0" err="1"/>
              <a:t>Transistion</a:t>
            </a:r>
            <a:r>
              <a:rPr lang="en-US" sz="2000" u="sng" dirty="0"/>
              <a:t> functions </a:t>
            </a:r>
          </a:p>
          <a:p>
            <a:r>
              <a:rPr lang="en-US" sz="2000" dirty="0"/>
              <a:t>t0 : 1. Ò(1, a) = 2    1- present state    2- next state   </a:t>
            </a:r>
          </a:p>
          <a:p>
            <a:r>
              <a:rPr lang="en-US" sz="2000" dirty="0"/>
              <a:t>t1:  2. Ò(2, b) = 3    2-present state     3- next state   </a:t>
            </a:r>
          </a:p>
          <a:p>
            <a:r>
              <a:rPr lang="en-US" sz="2000" dirty="0"/>
              <a:t>t2:  3. Ò(3, c) = 4    3- present state    4- next state   </a:t>
            </a:r>
          </a:p>
          <a:p>
            <a:r>
              <a:rPr lang="en-US" sz="2000" dirty="0"/>
              <a:t>…………………………</a:t>
            </a:r>
          </a:p>
          <a:p>
            <a:r>
              <a:rPr lang="en-US" sz="2000" dirty="0"/>
              <a:t>…………………………</a:t>
            </a:r>
          </a:p>
          <a:p>
            <a:r>
              <a:rPr lang="en-US" sz="2000" dirty="0" err="1"/>
              <a:t>tn</a:t>
            </a:r>
            <a:r>
              <a:rPr lang="en-US" sz="2000" dirty="0"/>
              <a:t>:  n.  Ò(6, f) = 7      6- present state 7- next state   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FSM processes input string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Now FSM has read </a:t>
            </a:r>
            <a:r>
              <a:rPr lang="en-US" sz="2800" u="sng" dirty="0"/>
              <a:t>input string</a:t>
            </a:r>
            <a:r>
              <a:rPr lang="en-US" sz="2800" dirty="0"/>
              <a:t> w=</a:t>
            </a:r>
            <a:r>
              <a:rPr lang="en-US" sz="2800" dirty="0" err="1"/>
              <a:t>abcdef</a:t>
            </a:r>
            <a:r>
              <a:rPr lang="en-US" sz="2800" dirty="0"/>
              <a:t> completely and reached state 7</a:t>
            </a:r>
          </a:p>
          <a:p>
            <a:pPr algn="just"/>
            <a:r>
              <a:rPr lang="en-US" sz="2800" dirty="0"/>
              <a:t> If state 7 is </a:t>
            </a:r>
            <a:r>
              <a:rPr lang="en-US" sz="2800" u="sng" dirty="0"/>
              <a:t>Final state</a:t>
            </a:r>
            <a:r>
              <a:rPr lang="en-US" sz="2800" dirty="0"/>
              <a:t> or </a:t>
            </a:r>
            <a:r>
              <a:rPr lang="en-US" sz="2800" u="sng" dirty="0"/>
              <a:t>accepting state</a:t>
            </a:r>
            <a:r>
              <a:rPr lang="en-US" sz="2800" dirty="0"/>
              <a:t>, then We say FSM has </a:t>
            </a:r>
            <a:r>
              <a:rPr lang="en-US" sz="2800" u="sng" dirty="0"/>
              <a:t>accepted</a:t>
            </a:r>
            <a:r>
              <a:rPr lang="en-US" sz="2800" dirty="0"/>
              <a:t> the input string w=</a:t>
            </a:r>
            <a:r>
              <a:rPr lang="en-US" sz="2800" dirty="0" err="1"/>
              <a:t>abcdef</a:t>
            </a:r>
            <a:endParaRPr lang="en-US" sz="2800" dirty="0"/>
          </a:p>
          <a:p>
            <a:pPr algn="just"/>
            <a:r>
              <a:rPr lang="en-US" sz="2800" dirty="0"/>
              <a:t>If state 7 is a Non-Final state, then We say FSM has </a:t>
            </a:r>
            <a:r>
              <a:rPr lang="en-US" sz="2800" u="sng" dirty="0"/>
              <a:t>rejected</a:t>
            </a:r>
            <a:r>
              <a:rPr lang="en-US" sz="2800" dirty="0"/>
              <a:t>  the input string w=</a:t>
            </a:r>
            <a:r>
              <a:rPr lang="en-US" sz="2800" dirty="0" err="1"/>
              <a:t>abcdef</a:t>
            </a:r>
            <a:endParaRPr lang="en-US" sz="2800" dirty="0"/>
          </a:p>
          <a:p>
            <a:pPr algn="just"/>
            <a:r>
              <a:rPr lang="en-US" sz="2800" dirty="0"/>
              <a:t>FSM  accept the valid input string and rejects invalid input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FA/FSM for given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Finite Automata   A =(Q, ∑, Ò, q</a:t>
            </a:r>
            <a:r>
              <a:rPr lang="en-US" sz="2000" dirty="0"/>
              <a:t>0</a:t>
            </a:r>
            <a:r>
              <a:rPr lang="en-US" sz="2800" dirty="0"/>
              <a:t>, F) where</a:t>
            </a:r>
          </a:p>
          <a:p>
            <a:r>
              <a:rPr lang="en-US" sz="2800" dirty="0"/>
              <a:t> Q={1,2,3,…..12}  set of states</a:t>
            </a:r>
          </a:p>
          <a:p>
            <a:r>
              <a:rPr lang="en-US" sz="2800" dirty="0"/>
              <a:t> ∑ ={</a:t>
            </a:r>
            <a:r>
              <a:rPr lang="en-US" sz="2800" dirty="0" err="1"/>
              <a:t>a,b,c</a:t>
            </a:r>
            <a:r>
              <a:rPr lang="en-US" sz="2800" dirty="0"/>
              <a:t>,…….z}   alphabet(set of symbols)</a:t>
            </a:r>
          </a:p>
          <a:p>
            <a:r>
              <a:rPr lang="en-US" sz="2800" dirty="0"/>
              <a:t> Ò is transition function (Rules 1 to n)</a:t>
            </a:r>
          </a:p>
          <a:p>
            <a:r>
              <a:rPr lang="en-US" sz="2800" dirty="0"/>
              <a:t> q</a:t>
            </a:r>
            <a:r>
              <a:rPr lang="en-US" sz="2000" dirty="0"/>
              <a:t>0</a:t>
            </a:r>
            <a:r>
              <a:rPr lang="en-US" sz="2800" dirty="0"/>
              <a:t>=1(start state)</a:t>
            </a:r>
          </a:p>
          <a:p>
            <a:r>
              <a:rPr lang="en-US" sz="2800" dirty="0"/>
              <a:t> F ={ 7,9,10,11} set of </a:t>
            </a:r>
            <a:r>
              <a:rPr lang="en-US" sz="2800" u="sng" dirty="0"/>
              <a:t>Final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Automata(DFA/DFSM)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Definition:</a:t>
            </a:r>
          </a:p>
          <a:p>
            <a:pPr>
              <a:buNone/>
            </a:pPr>
            <a:r>
              <a:rPr lang="en-US" sz="2400"/>
              <a:t>A DFA  </a:t>
            </a:r>
            <a:r>
              <a:rPr lang="en-US" sz="2400" dirty="0"/>
              <a:t>A=(Q, ∑, Ò, q0 , F ) consists of </a:t>
            </a:r>
          </a:p>
          <a:p>
            <a:pPr>
              <a:buNone/>
            </a:pPr>
            <a:r>
              <a:rPr lang="en-US" sz="2400" dirty="0"/>
              <a:t>1.Finite </a:t>
            </a:r>
            <a:r>
              <a:rPr lang="en-US" sz="2400" u="sng" dirty="0"/>
              <a:t>set of states</a:t>
            </a:r>
            <a:r>
              <a:rPr lang="en-US" sz="2400" dirty="0"/>
              <a:t> denoted by Q</a:t>
            </a:r>
          </a:p>
          <a:p>
            <a:pPr>
              <a:buNone/>
            </a:pPr>
            <a:r>
              <a:rPr lang="en-US" sz="2400" dirty="0"/>
              <a:t>2.Finite </a:t>
            </a:r>
            <a:r>
              <a:rPr lang="en-US" sz="2400" u="sng" dirty="0"/>
              <a:t>set of input symbols</a:t>
            </a:r>
            <a:r>
              <a:rPr lang="en-US" sz="2400" dirty="0"/>
              <a:t> denoted by ∑</a:t>
            </a:r>
          </a:p>
          <a:p>
            <a:pPr>
              <a:buNone/>
            </a:pPr>
            <a:r>
              <a:rPr lang="en-US" sz="2400" u="sng" dirty="0"/>
              <a:t>3.Transistion function</a:t>
            </a:r>
            <a:r>
              <a:rPr lang="en-US" sz="2400" dirty="0"/>
              <a:t>, denoted by Ò(delta) which takes as input </a:t>
            </a:r>
            <a:r>
              <a:rPr lang="en-US" sz="2400" u="sng" dirty="0"/>
              <a:t>present state</a:t>
            </a:r>
            <a:r>
              <a:rPr lang="en-US" sz="2400" dirty="0"/>
              <a:t> and </a:t>
            </a:r>
            <a:r>
              <a:rPr lang="en-US" sz="2400" u="sng" dirty="0"/>
              <a:t>present input symbol </a:t>
            </a:r>
            <a:r>
              <a:rPr lang="en-US" sz="2400" dirty="0"/>
              <a:t>and returns a single </a:t>
            </a:r>
            <a:r>
              <a:rPr lang="en-US" sz="2400" u="sng" dirty="0"/>
              <a:t>next state</a:t>
            </a:r>
          </a:p>
          <a:p>
            <a:pPr>
              <a:buNone/>
            </a:pPr>
            <a:r>
              <a:rPr lang="en-US" sz="2400" dirty="0"/>
              <a:t>    i.e. Q X ∑ --</a:t>
            </a:r>
            <a:r>
              <a:rPr lang="en-US" sz="2400" dirty="0">
                <a:sym typeface="Wingdings" pitchFamily="2" charset="2"/>
              </a:rPr>
              <a:t> Q   example: </a:t>
            </a:r>
            <a:r>
              <a:rPr lang="en-US" sz="2400" dirty="0"/>
              <a:t> Ò(p,0) =q</a:t>
            </a:r>
          </a:p>
          <a:p>
            <a:pPr>
              <a:buNone/>
            </a:pPr>
            <a:r>
              <a:rPr lang="en-US" sz="2400" dirty="0"/>
              <a:t>4.Start state denoted by q0</a:t>
            </a:r>
          </a:p>
          <a:p>
            <a:pPr>
              <a:buNone/>
            </a:pPr>
            <a:r>
              <a:rPr lang="en-US" sz="2400" dirty="0"/>
              <a:t>5.Set of Final(accepting) states denoted by F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  A = (Q, </a:t>
            </a:r>
            <a:r>
              <a:rPr lang="en-US" dirty="0">
                <a:sym typeface="Symbol" pitchFamily="18" charset="2"/>
              </a:rPr>
              <a:t>, </a:t>
            </a:r>
            <a:r>
              <a:rPr lang="en-US" dirty="0"/>
              <a:t>, q</a:t>
            </a:r>
            <a:r>
              <a:rPr lang="en-US" sz="2400" dirty="0"/>
              <a:t>0</a:t>
            </a:r>
            <a:r>
              <a:rPr lang="en-US" dirty="0"/>
              <a:t>,F)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1524000"/>
            <a:ext cx="457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states</a:t>
            </a:r>
            <a:r>
              <a:rPr lang="en-US" dirty="0">
                <a:solidFill>
                  <a:schemeClr val="tx1"/>
                </a:solidFill>
              </a:rPr>
              <a:t> Q = {q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,q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sym typeface="Symbol" pitchFamily="18" charset="2"/>
              </a:rPr>
              <a:t>alphabet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   = {0,1} </a:t>
            </a:r>
          </a:p>
          <a:p>
            <a:pPr lvl="1"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sym typeface="Symbol" pitchFamily="18" charset="2"/>
              </a:rPr>
              <a:t>start state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q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  <a:p>
            <a:pPr lvl="1">
              <a:spcBef>
                <a:spcPct val="50000"/>
              </a:spcBef>
            </a:pPr>
            <a:r>
              <a:rPr lang="en-US" u="sng" dirty="0">
                <a:sym typeface="Symbol" pitchFamily="18" charset="2"/>
              </a:rPr>
              <a:t>Final</a:t>
            </a:r>
            <a:r>
              <a:rPr lang="en-US" u="sng" dirty="0">
                <a:solidFill>
                  <a:schemeClr val="tx1"/>
                </a:solidFill>
                <a:sym typeface="Symbol" pitchFamily="18" charset="2"/>
              </a:rPr>
              <a:t> states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F={q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 lvl="1"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transition 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:</a:t>
            </a:r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910013" y="4076700"/>
          <a:ext cx="210978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736560" imgH="838080" progId="Equation.3">
                  <p:embed/>
                </p:oleObj>
              </mc:Choice>
              <mc:Fallback>
                <p:oleObj name="Equation" r:id="rId4" imgW="736560" imgH="838080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076700"/>
                        <a:ext cx="2109787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657600" y="1676400"/>
            <a:ext cx="4648200" cy="2568575"/>
            <a:chOff x="1344" y="816"/>
            <a:chExt cx="3216" cy="1805"/>
          </a:xfrm>
        </p:grpSpPr>
        <p:sp>
          <p:nvSpPr>
            <p:cNvPr id="39960" name="Oval 24"/>
            <p:cNvSpPr>
              <a:spLocks noChangeArrowheads="1"/>
            </p:cNvSpPr>
            <p:nvPr/>
          </p:nvSpPr>
          <p:spPr bwMode="auto">
            <a:xfrm>
              <a:off x="1925" y="1669"/>
              <a:ext cx="402" cy="4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1981" y="1669"/>
              <a:ext cx="3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q</a:t>
              </a:r>
              <a:r>
                <a:rPr lang="en-US" b="1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962" name="Oval 26"/>
            <p:cNvSpPr>
              <a:spLocks noChangeArrowheads="1"/>
            </p:cNvSpPr>
            <p:nvPr/>
          </p:nvSpPr>
          <p:spPr bwMode="auto">
            <a:xfrm>
              <a:off x="3086" y="1669"/>
              <a:ext cx="402" cy="404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Text Box 27"/>
            <p:cNvSpPr txBox="1">
              <a:spLocks noChangeArrowheads="1"/>
            </p:cNvSpPr>
            <p:nvPr/>
          </p:nvSpPr>
          <p:spPr bwMode="auto">
            <a:xfrm>
              <a:off x="3102" y="166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q</a:t>
              </a:r>
              <a:r>
                <a:rPr lang="en-US" b="1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964" name="Oval 28"/>
            <p:cNvSpPr>
              <a:spLocks noChangeArrowheads="1"/>
            </p:cNvSpPr>
            <p:nvPr/>
          </p:nvSpPr>
          <p:spPr bwMode="auto">
            <a:xfrm>
              <a:off x="4158" y="1669"/>
              <a:ext cx="402" cy="4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4174" y="166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q</a:t>
              </a:r>
              <a:r>
                <a:rPr lang="en-US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966" name="Freeform 30"/>
            <p:cNvSpPr>
              <a:spLocks/>
            </p:cNvSpPr>
            <p:nvPr/>
          </p:nvSpPr>
          <p:spPr bwMode="auto">
            <a:xfrm>
              <a:off x="2282" y="1534"/>
              <a:ext cx="893" cy="135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624" y="0"/>
                </a:cxn>
                <a:cxn ang="0">
                  <a:pos x="1152" y="240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2618" y="1220"/>
              <a:ext cx="2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968" name="Freeform 32"/>
            <p:cNvSpPr>
              <a:spLocks/>
            </p:cNvSpPr>
            <p:nvPr/>
          </p:nvSpPr>
          <p:spPr bwMode="auto">
            <a:xfrm>
              <a:off x="3399" y="1534"/>
              <a:ext cx="893" cy="135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624" y="0"/>
                </a:cxn>
                <a:cxn ang="0">
                  <a:pos x="1152" y="240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3735" y="1220"/>
              <a:ext cx="2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970" name="Freeform 34"/>
            <p:cNvSpPr>
              <a:spLocks/>
            </p:cNvSpPr>
            <p:nvPr/>
          </p:nvSpPr>
          <p:spPr bwMode="auto">
            <a:xfrm flipV="1">
              <a:off x="3399" y="2073"/>
              <a:ext cx="848" cy="135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624" y="0"/>
                </a:cxn>
                <a:cxn ang="0">
                  <a:pos x="1152" y="240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1" name="Freeform 35"/>
            <p:cNvSpPr>
              <a:spLocks/>
            </p:cNvSpPr>
            <p:nvPr/>
          </p:nvSpPr>
          <p:spPr bwMode="auto">
            <a:xfrm>
              <a:off x="2044" y="1085"/>
              <a:ext cx="283" cy="539"/>
            </a:xfrm>
            <a:custGeom>
              <a:avLst/>
              <a:gdLst/>
              <a:ahLst/>
              <a:cxnLst>
                <a:cxn ang="0">
                  <a:pos x="40" y="1120"/>
                </a:cxn>
                <a:cxn ang="0">
                  <a:pos x="40" y="160"/>
                </a:cxn>
                <a:cxn ang="0">
                  <a:pos x="280" y="160"/>
                </a:cxn>
                <a:cxn ang="0">
                  <a:pos x="184" y="1120"/>
                </a:cxn>
              </a:cxnLst>
              <a:rect l="0" t="0" r="r" b="b"/>
              <a:pathLst>
                <a:path w="304" h="1120">
                  <a:moveTo>
                    <a:pt x="40" y="1120"/>
                  </a:moveTo>
                  <a:cubicBezTo>
                    <a:pt x="20" y="720"/>
                    <a:pt x="0" y="320"/>
                    <a:pt x="40" y="160"/>
                  </a:cubicBezTo>
                  <a:cubicBezTo>
                    <a:pt x="80" y="0"/>
                    <a:pt x="256" y="0"/>
                    <a:pt x="280" y="160"/>
                  </a:cubicBezTo>
                  <a:cubicBezTo>
                    <a:pt x="304" y="320"/>
                    <a:pt x="244" y="720"/>
                    <a:pt x="184" y="1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2128" y="816"/>
              <a:ext cx="2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973" name="Freeform 37"/>
            <p:cNvSpPr>
              <a:spLocks/>
            </p:cNvSpPr>
            <p:nvPr/>
          </p:nvSpPr>
          <p:spPr bwMode="auto">
            <a:xfrm>
              <a:off x="3175" y="1085"/>
              <a:ext cx="283" cy="539"/>
            </a:xfrm>
            <a:custGeom>
              <a:avLst/>
              <a:gdLst/>
              <a:ahLst/>
              <a:cxnLst>
                <a:cxn ang="0">
                  <a:pos x="40" y="1120"/>
                </a:cxn>
                <a:cxn ang="0">
                  <a:pos x="40" y="160"/>
                </a:cxn>
                <a:cxn ang="0">
                  <a:pos x="280" y="160"/>
                </a:cxn>
                <a:cxn ang="0">
                  <a:pos x="184" y="1120"/>
                </a:cxn>
              </a:cxnLst>
              <a:rect l="0" t="0" r="r" b="b"/>
              <a:pathLst>
                <a:path w="304" h="1120">
                  <a:moveTo>
                    <a:pt x="40" y="1120"/>
                  </a:moveTo>
                  <a:cubicBezTo>
                    <a:pt x="20" y="720"/>
                    <a:pt x="0" y="320"/>
                    <a:pt x="40" y="160"/>
                  </a:cubicBezTo>
                  <a:cubicBezTo>
                    <a:pt x="80" y="0"/>
                    <a:pt x="256" y="0"/>
                    <a:pt x="280" y="160"/>
                  </a:cubicBezTo>
                  <a:cubicBezTo>
                    <a:pt x="304" y="320"/>
                    <a:pt x="244" y="720"/>
                    <a:pt x="184" y="1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3288" y="816"/>
              <a:ext cx="2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 flipV="1">
              <a:off x="1344" y="1939"/>
              <a:ext cx="53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6" name="Text Box 40"/>
            <p:cNvSpPr txBox="1">
              <a:spLocks noChangeArrowheads="1"/>
            </p:cNvSpPr>
            <p:nvPr/>
          </p:nvSpPr>
          <p:spPr bwMode="auto">
            <a:xfrm>
              <a:off x="3677" y="2256"/>
              <a:ext cx="4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0,1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DFSM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1.It can determine exactly a single next state when present state and present input symbol is given</a:t>
            </a:r>
          </a:p>
          <a:p>
            <a:pPr algn="just"/>
            <a:r>
              <a:rPr lang="en-US" sz="2800" dirty="0"/>
              <a:t>It always returns a single next state</a:t>
            </a:r>
          </a:p>
          <a:p>
            <a:pPr algn="just"/>
            <a:r>
              <a:rPr lang="en-US" sz="2800" dirty="0"/>
              <a:t>It can be in any one of the states at once.</a:t>
            </a:r>
          </a:p>
          <a:p>
            <a:pPr algn="just"/>
            <a:r>
              <a:rPr lang="en-US" sz="2800" dirty="0"/>
              <a:t>It has exactly one transition(arc) out of any state for the same input symbol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1.Design DFSM for the Language</a:t>
            </a:r>
          </a:p>
          <a:p>
            <a:pPr algn="just">
              <a:buNone/>
            </a:pPr>
            <a:r>
              <a:rPr lang="en-US" sz="2000" dirty="0"/>
              <a:t>    L={ w | string w begins with </a:t>
            </a:r>
            <a:r>
              <a:rPr lang="en-US" sz="2000" dirty="0" err="1"/>
              <a:t>ab</a:t>
            </a:r>
            <a:r>
              <a:rPr lang="en-US" sz="2000" dirty="0"/>
              <a:t> over ∑ = {</a:t>
            </a:r>
            <a:r>
              <a:rPr lang="en-US" sz="2000" dirty="0" err="1"/>
              <a:t>a,b</a:t>
            </a:r>
            <a:r>
              <a:rPr lang="en-US" sz="2000" dirty="0"/>
              <a:t>} }</a:t>
            </a:r>
          </a:p>
          <a:p>
            <a:pPr algn="just">
              <a:buNone/>
            </a:pPr>
            <a:r>
              <a:rPr lang="en-US" sz="2000" dirty="0"/>
              <a:t>Read as “ Language consist of set of all strings(of only </a:t>
            </a:r>
            <a:r>
              <a:rPr lang="en-US" sz="2000" dirty="0" err="1"/>
              <a:t>a’s</a:t>
            </a:r>
            <a:r>
              <a:rPr lang="en-US" sz="2000" dirty="0"/>
              <a:t> &amp; </a:t>
            </a:r>
            <a:r>
              <a:rPr lang="en-US" sz="2000" dirty="0" err="1"/>
              <a:t>b’s</a:t>
            </a:r>
            <a:r>
              <a:rPr lang="en-US" sz="2000" dirty="0"/>
              <a:t>) that begin with </a:t>
            </a:r>
            <a:r>
              <a:rPr lang="en-US" sz="2000" dirty="0" err="1"/>
              <a:t>ab</a:t>
            </a:r>
            <a:r>
              <a:rPr lang="en-US" sz="2000" dirty="0"/>
              <a:t>”</a:t>
            </a:r>
          </a:p>
          <a:p>
            <a:pPr algn="just">
              <a:buNone/>
            </a:pPr>
            <a:r>
              <a:rPr lang="en-US" sz="2000" dirty="0"/>
              <a:t>Valid strings of L : </a:t>
            </a:r>
            <a:r>
              <a:rPr lang="en-US" sz="2000" u="sng" dirty="0" err="1"/>
              <a:t>ab</a:t>
            </a:r>
            <a:r>
              <a:rPr lang="en-US" sz="2000" u="sng" dirty="0"/>
              <a:t>,</a:t>
            </a:r>
            <a:r>
              <a:rPr lang="en-US" sz="2000" dirty="0"/>
              <a:t>  </a:t>
            </a:r>
            <a:r>
              <a:rPr lang="en-US" sz="2000" u="sng" dirty="0" err="1"/>
              <a:t>ab</a:t>
            </a:r>
            <a:r>
              <a:rPr lang="en-US" sz="2000" dirty="0" err="1"/>
              <a:t>abb</a:t>
            </a:r>
            <a:r>
              <a:rPr lang="en-US" sz="2000" dirty="0"/>
              <a:t>, </a:t>
            </a:r>
            <a:r>
              <a:rPr lang="en-US" sz="2000" u="sng" dirty="0" err="1"/>
              <a:t>ab</a:t>
            </a:r>
            <a:r>
              <a:rPr lang="en-US" sz="2000" dirty="0" err="1"/>
              <a:t>aabb,</a:t>
            </a:r>
            <a:r>
              <a:rPr lang="en-US" sz="2000" u="sng" dirty="0" err="1"/>
              <a:t>ab</a:t>
            </a:r>
            <a:r>
              <a:rPr lang="en-US" sz="2000" dirty="0" err="1"/>
              <a:t>bbba</a:t>
            </a:r>
            <a:r>
              <a:rPr lang="en-US" sz="2000" dirty="0"/>
              <a:t>,… </a:t>
            </a:r>
          </a:p>
          <a:p>
            <a:pPr algn="just">
              <a:buNone/>
            </a:pPr>
            <a:r>
              <a:rPr lang="en-US" sz="2000" dirty="0"/>
              <a:t>Invalid strings: </a:t>
            </a:r>
            <a:r>
              <a:rPr lang="en-US" sz="2000" dirty="0" err="1"/>
              <a:t>aa</a:t>
            </a:r>
            <a:r>
              <a:rPr lang="en-US" sz="2000" dirty="0"/>
              <a:t>, </a:t>
            </a:r>
            <a:r>
              <a:rPr lang="en-US" sz="2000" dirty="0" err="1"/>
              <a:t>aaa</a:t>
            </a:r>
            <a:r>
              <a:rPr lang="en-US" sz="2000" dirty="0"/>
              <a:t>, </a:t>
            </a:r>
            <a:r>
              <a:rPr lang="en-US" sz="2000" dirty="0" err="1"/>
              <a:t>babab,bbbba</a:t>
            </a:r>
            <a:r>
              <a:rPr lang="en-US" sz="2000" dirty="0"/>
              <a:t>,…..(strings that do not begin with </a:t>
            </a:r>
            <a:r>
              <a:rPr lang="en-US" sz="2000" dirty="0" err="1"/>
              <a:t>ab</a:t>
            </a:r>
            <a:r>
              <a:rPr lang="en-US" sz="2000" dirty="0"/>
              <a:t>)</a:t>
            </a:r>
          </a:p>
          <a:p>
            <a:pPr algn="just">
              <a:buNone/>
            </a:pPr>
            <a:r>
              <a:rPr lang="en-US" sz="2000" dirty="0"/>
              <a:t>Design DFSM with n states such that  it must read both valid and invalid strings.</a:t>
            </a:r>
          </a:p>
          <a:p>
            <a:pPr algn="just">
              <a:buNone/>
            </a:pPr>
            <a:r>
              <a:rPr lang="en-US" sz="2000" u="sng" dirty="0"/>
              <a:t>After reading valid strings</a:t>
            </a:r>
            <a:r>
              <a:rPr lang="en-US" sz="2000" dirty="0"/>
              <a:t>(those begin with </a:t>
            </a:r>
            <a:r>
              <a:rPr lang="en-US" sz="2000" dirty="0" err="1"/>
              <a:t>ab</a:t>
            </a:r>
            <a:r>
              <a:rPr lang="en-US" sz="2000" dirty="0"/>
              <a:t>), make them to enter </a:t>
            </a:r>
            <a:r>
              <a:rPr lang="en-US" sz="2000" u="sng" dirty="0"/>
              <a:t>Final state. </a:t>
            </a:r>
            <a:r>
              <a:rPr lang="en-US" sz="2000" dirty="0"/>
              <a:t>After reading invalid strings(those that do not begin with </a:t>
            </a:r>
            <a:r>
              <a:rPr lang="en-US" sz="2000" dirty="0" err="1"/>
              <a:t>ab</a:t>
            </a:r>
            <a:r>
              <a:rPr lang="en-US" sz="2000" dirty="0"/>
              <a:t>), make them to enter </a:t>
            </a:r>
            <a:r>
              <a:rPr lang="en-US" sz="2000" u="sng" dirty="0"/>
              <a:t>Non-Final state</a:t>
            </a:r>
            <a:r>
              <a:rPr lang="en-US" sz="2000" dirty="0"/>
              <a:t>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9D15-B152-42F0-A9B2-A6FFBC253B1C}" type="slidenum">
              <a:rPr lang="en-US"/>
              <a:pPr/>
              <a:t>47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180800" imgH="558720" progId="Equation.3">
                  <p:embed/>
                </p:oleObj>
              </mc:Choice>
              <mc:Fallback>
                <p:oleObj name="Equation" r:id="rId3" imgW="1180800" imgH="55872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7424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= { w | w consist of </a:t>
            </a:r>
            <a:r>
              <a:rPr lang="en-US" dirty="0" err="1">
                <a:solidFill>
                  <a:schemeClr val="tx1"/>
                </a:solidFill>
              </a:rPr>
              <a:t>a’s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b’s</a:t>
            </a:r>
            <a:r>
              <a:rPr lang="en-US" dirty="0">
                <a:solidFill>
                  <a:schemeClr val="tx1"/>
                </a:solidFill>
              </a:rPr>
              <a:t> that begin with </a:t>
            </a:r>
            <a:r>
              <a:rPr lang="en-US" dirty="0" err="1">
                <a:solidFill>
                  <a:schemeClr val="tx1"/>
                </a:solidFill>
              </a:rPr>
              <a:t>ab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6657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79360" imgH="380880" progId="Equation.3">
                  <p:embed/>
                </p:oleObj>
              </mc:Choice>
              <mc:Fallback>
                <p:oleObj name="Equation" r:id="rId7" imgW="279360" imgH="380880" progId="Equation.3">
                  <p:embed/>
                  <p:pic>
                    <p:nvPicPr>
                      <p:cNvPr id="6657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6657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6658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342720" imgH="469800" progId="Equation.3">
                  <p:embed/>
                </p:oleObj>
              </mc:Choice>
              <mc:Fallback>
                <p:oleObj name="Equation" r:id="rId13" imgW="342720" imgH="469800" progId="Equation.3">
                  <p:embed/>
                  <p:pic>
                    <p:nvPicPr>
                      <p:cNvPr id="6658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393480" imgH="469800" progId="Equation.3">
                  <p:embed/>
                </p:oleObj>
              </mc:Choice>
              <mc:Fallback>
                <p:oleObj name="Equation" r:id="rId15" imgW="393480" imgH="469800" progId="Equation.3">
                  <p:embed/>
                  <p:pic>
                    <p:nvPicPr>
                      <p:cNvPr id="6658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336" y="16"/>
              </a:cxn>
              <a:cxn ang="0">
                <a:pos x="528" y="256"/>
              </a:cxn>
              <a:cxn ang="0">
                <a:pos x="336" y="496"/>
              </a:cxn>
              <a:cxn ang="0">
                <a:pos x="0" y="352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7" imgW="672840" imgH="444240" progId="Equation.3">
                  <p:embed/>
                </p:oleObj>
              </mc:Choice>
              <mc:Fallback>
                <p:oleObj name="Equation" r:id="rId17" imgW="672840" imgH="444240" progId="Equation.3">
                  <p:embed/>
                  <p:pic>
                    <p:nvPicPr>
                      <p:cNvPr id="6658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8" imgW="393480" imgH="469800" progId="Equation.3">
                  <p:embed/>
                </p:oleObj>
              </mc:Choice>
              <mc:Fallback>
                <p:oleObj name="Equation" r:id="rId18" imgW="393480" imgH="469800" progId="Equation.3">
                  <p:embed/>
                  <p:pic>
                    <p:nvPicPr>
                      <p:cNvPr id="66591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66592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66593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2.Design DFSM for the Language</a:t>
            </a:r>
          </a:p>
          <a:p>
            <a:r>
              <a:rPr lang="en-US" sz="2000" dirty="0"/>
              <a:t>L ={ w │string w contains substring 001 over ∑ = {0,1} }</a:t>
            </a:r>
          </a:p>
          <a:p>
            <a:r>
              <a:rPr lang="en-US" sz="2000" dirty="0"/>
              <a:t>Read as “Language L consist of set of all strings w (of 0’s &amp; 1’s only) such that each string contain substring 001”</a:t>
            </a:r>
          </a:p>
          <a:p>
            <a:r>
              <a:rPr lang="en-US" sz="2000" dirty="0"/>
              <a:t>Valid strings: </a:t>
            </a:r>
            <a:r>
              <a:rPr lang="en-US" sz="2000" u="sng" dirty="0"/>
              <a:t>001</a:t>
            </a:r>
            <a:r>
              <a:rPr lang="en-US" sz="2000" dirty="0"/>
              <a:t>, 11</a:t>
            </a:r>
            <a:r>
              <a:rPr lang="en-US" sz="2000" u="sng" dirty="0"/>
              <a:t>001</a:t>
            </a:r>
            <a:r>
              <a:rPr lang="en-US" sz="2000" dirty="0"/>
              <a:t>10, 00</a:t>
            </a:r>
            <a:r>
              <a:rPr lang="en-US" sz="2000" u="sng" dirty="0"/>
              <a:t>001</a:t>
            </a:r>
            <a:r>
              <a:rPr lang="en-US" sz="2000" dirty="0"/>
              <a:t>11, </a:t>
            </a:r>
            <a:r>
              <a:rPr lang="en-US" sz="2000" u="sng" dirty="0"/>
              <a:t>001</a:t>
            </a:r>
            <a:r>
              <a:rPr lang="en-US" sz="2000" dirty="0"/>
              <a:t>11</a:t>
            </a:r>
            <a:r>
              <a:rPr lang="en-US" sz="2000" u="sng" dirty="0"/>
              <a:t>001</a:t>
            </a:r>
            <a:r>
              <a:rPr lang="en-US" sz="2000" dirty="0"/>
              <a:t>00</a:t>
            </a:r>
            <a:r>
              <a:rPr lang="en-US" sz="2000" u="sng" dirty="0"/>
              <a:t>001,…..</a:t>
            </a:r>
          </a:p>
          <a:p>
            <a:r>
              <a:rPr lang="en-US" sz="2000" dirty="0"/>
              <a:t>Invalid  strings: 11100, 101, 1100, 000, 111, ……. </a:t>
            </a:r>
          </a:p>
          <a:p>
            <a:r>
              <a:rPr lang="en-US" sz="2000" dirty="0"/>
              <a:t>Now Design DFSM which contains n number of states such that after reading Valid strings(string that contain 001), make them to enter </a:t>
            </a:r>
            <a:r>
              <a:rPr lang="en-US" sz="2000" u="sng" dirty="0"/>
              <a:t>Final state</a:t>
            </a:r>
            <a:r>
              <a:rPr lang="en-US" sz="2000" dirty="0"/>
              <a:t>. After reading Invalid strings ,make them to enter </a:t>
            </a:r>
            <a:r>
              <a:rPr lang="en-US" sz="2000" u="sng" dirty="0"/>
              <a:t>Non-Final state</a:t>
            </a:r>
          </a:p>
          <a:p>
            <a:r>
              <a:rPr lang="en-US" sz="2000" dirty="0"/>
              <a:t>Begin with creating start state q</a:t>
            </a:r>
            <a:r>
              <a:rPr lang="en-US" sz="1000" dirty="0"/>
              <a:t>0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324600" y="51054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q</a:t>
            </a:r>
            <a:r>
              <a:rPr lang="en-US" sz="1600" dirty="0"/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791200" y="55626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C657-0D23-4383-ADB1-0957E24DA615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87742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	L =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w |  string w consist of 0’s and 1’s that contains </a:t>
            </a:r>
          </a:p>
          <a:p>
            <a:r>
              <a:rPr lang="en-US" dirty="0">
                <a:solidFill>
                  <a:schemeClr val="tx1"/>
                </a:solidFill>
              </a:rPr>
              <a:t>     substring  001}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279360" imgH="368280" progId="Equation.3">
                  <p:embed/>
                </p:oleObj>
              </mc:Choice>
              <mc:Fallback>
                <p:oleObj name="Equation" r:id="rId3" imgW="279360" imgH="368280" progId="Equation.3">
                  <p:embed/>
                  <p:pic>
                    <p:nvPicPr>
                      <p:cNvPr id="174083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520560" imgH="368280" progId="Equation.3">
                  <p:embed/>
                </p:oleObj>
              </mc:Choice>
              <mc:Fallback>
                <p:oleObj name="Equation" r:id="rId5" imgW="520560" imgH="368280" progId="Equation.3">
                  <p:embed/>
                  <p:pic>
                    <p:nvPicPr>
                      <p:cNvPr id="174084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698400" imgH="368280" progId="Equation.3">
                  <p:embed/>
                </p:oleObj>
              </mc:Choice>
              <mc:Fallback>
                <p:oleObj name="Equation" r:id="rId7" imgW="698400" imgH="368280" progId="Equation.3">
                  <p:embed/>
                  <p:pic>
                    <p:nvPicPr>
                      <p:cNvPr id="174085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7239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Freeform 19"/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Freeform 20"/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Freeform 21"/>
          <p:cNvSpPr>
            <a:spLocks/>
          </p:cNvSpPr>
          <p:nvPr/>
        </p:nvSpPr>
        <p:spPr bwMode="auto">
          <a:xfrm>
            <a:off x="1905000" y="5181600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92"/>
              </a:cxn>
              <a:cxn ang="0">
                <a:pos x="528" y="0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Freeform 22"/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/>
            <a:ahLst/>
            <a:cxnLst>
              <a:cxn ang="0">
                <a:pos x="528" y="248"/>
              </a:cxn>
              <a:cxn ang="0">
                <a:pos x="288" y="8"/>
              </a:cxn>
              <a:cxn ang="0">
                <a:pos x="0" y="200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3810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5791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177480" imgH="355320" progId="Equation.3">
                  <p:embed/>
                </p:oleObj>
              </mc:Choice>
              <mc:Fallback>
                <p:oleObj name="Equation" r:id="rId9" imgW="177480" imgH="355320" progId="Equation.3">
                  <p:embed/>
                  <p:pic>
                    <p:nvPicPr>
                      <p:cNvPr id="174086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362200" y="5562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279360" imgH="368280" progId="Equation.3">
                  <p:embed/>
                </p:oleObj>
              </mc:Choice>
              <mc:Fallback>
                <p:oleObj name="Equation" r:id="rId11" imgW="279360" imgH="368280" progId="Equation.3">
                  <p:embed/>
                  <p:pic>
                    <p:nvPicPr>
                      <p:cNvPr id="174087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77480" imgH="355320" progId="Equation.3">
                  <p:embed/>
                </p:oleObj>
              </mc:Choice>
              <mc:Fallback>
                <p:oleObj name="Equation" r:id="rId12" imgW="177480" imgH="355320" progId="Equation.3">
                  <p:embed/>
                  <p:pic>
                    <p:nvPicPr>
                      <p:cNvPr id="174088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6400800" y="4648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77480" imgH="355320" progId="Equation.3">
                  <p:embed/>
                </p:oleObj>
              </mc:Choice>
              <mc:Fallback>
                <p:oleObj name="Equation" r:id="rId13" imgW="177480" imgH="355320" progId="Equation.3">
                  <p:embed/>
                  <p:pic>
                    <p:nvPicPr>
                      <p:cNvPr id="174089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4267200" y="46482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4" imgW="279360" imgH="368280" progId="Equation.3">
                  <p:embed/>
                </p:oleObj>
              </mc:Choice>
              <mc:Fallback>
                <p:oleObj name="Equation" r:id="rId14" imgW="279360" imgH="368280" progId="Equation.3">
                  <p:embed/>
                  <p:pic>
                    <p:nvPicPr>
                      <p:cNvPr id="17409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5" imgW="279360" imgH="368280" progId="Equation.3">
                  <p:embed/>
                </p:oleObj>
              </mc:Choice>
              <mc:Fallback>
                <p:oleObj name="Equation" r:id="rId15" imgW="279360" imgH="368280" progId="Equation.3">
                  <p:embed/>
                  <p:pic>
                    <p:nvPicPr>
                      <p:cNvPr id="17409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6" imgW="520560" imgH="431640" progId="Equation.3">
                  <p:embed/>
                </p:oleObj>
              </mc:Choice>
              <mc:Fallback>
                <p:oleObj name="Equation" r:id="rId16" imgW="520560" imgH="431640" progId="Equation.3">
                  <p:embed/>
                  <p:pic>
                    <p:nvPicPr>
                      <p:cNvPr id="174092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50C9-95CF-4583-9854-E78E9DF42DD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Finite Automata  (FSM)-Input  tape stores input string w=</a:t>
            </a:r>
            <a:r>
              <a:rPr lang="en-US" sz="2400" dirty="0" err="1"/>
              <a:t>abcdef</a:t>
            </a:r>
            <a:endParaRPr lang="en-US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362200" y="14478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7559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“Accept”</a:t>
            </a:r>
          </a:p>
          <a:p>
            <a:r>
              <a:rPr lang="en-US" dirty="0"/>
              <a:t>        or</a:t>
            </a:r>
          </a:p>
          <a:p>
            <a:r>
              <a:rPr lang="en-US" dirty="0"/>
              <a:t>     “Reject”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3006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 Finite State </a:t>
            </a:r>
          </a:p>
          <a:p>
            <a:r>
              <a:rPr lang="en-US" dirty="0"/>
              <a:t>  Machine(FSM)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419600" y="42672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9718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3 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962400" y="30480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6200000" flipH="1">
            <a:off x="4343400" y="3886200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 flipV="1">
            <a:off x="3886200" y="4953000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1752600" y="44958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4</a:t>
            </a:r>
          </a:p>
        </p:txBody>
      </p:sp>
      <p:cxnSp>
        <p:nvCxnSpPr>
          <p:cNvPr id="39" name="Straight Arrow Connector 38"/>
          <p:cNvCxnSpPr>
            <a:stCxn id="26" idx="2"/>
            <a:endCxn id="37" idx="5"/>
          </p:cNvCxnSpPr>
          <p:nvPr/>
        </p:nvCxnSpPr>
        <p:spPr bwMode="auto">
          <a:xfrm rot="10800000">
            <a:off x="2533090" y="5276290"/>
            <a:ext cx="438711" cy="210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1809750" y="4133850"/>
            <a:ext cx="6096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22486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1905000" y="2667000"/>
            <a:ext cx="19050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27820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822" idx="2"/>
            <a:endCxn id="34822" idx="2"/>
          </p:cNvCxnSpPr>
          <p:nvPr/>
        </p:nvCxnSpPr>
        <p:spPr bwMode="auto">
          <a:xfrm rot="5400000">
            <a:off x="3505200" y="2027238"/>
            <a:ext cx="15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33916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4077494" y="2323306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1790700" y="2324100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4000500" y="285750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Donut 41"/>
          <p:cNvSpPr/>
          <p:nvPr/>
        </p:nvSpPr>
        <p:spPr bwMode="auto">
          <a:xfrm>
            <a:off x="1752600" y="3048000"/>
            <a:ext cx="914400" cy="9144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3.Design DFSM for the Language</a:t>
            </a:r>
          </a:p>
          <a:p>
            <a:pPr algn="just"/>
            <a:r>
              <a:rPr lang="en-US" dirty="0"/>
              <a:t>L ={ w │string w do not contain substring 001 over ∑ = {0,1} }</a:t>
            </a:r>
          </a:p>
          <a:p>
            <a:pPr algn="just"/>
            <a:r>
              <a:rPr lang="en-US" dirty="0"/>
              <a:t>Read as “Language L consist of set of all strings w (of 0’s &amp; 1’s only) such that each string w do not contain substring 001”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Valid  strings: 11100, 101, 1100, 000, 111, ……. </a:t>
            </a:r>
          </a:p>
          <a:p>
            <a:r>
              <a:rPr lang="en-US" sz="2400" dirty="0"/>
              <a:t>(strings that do not contain substring 001)</a:t>
            </a:r>
          </a:p>
          <a:p>
            <a:r>
              <a:rPr lang="en-US" sz="2400" dirty="0"/>
              <a:t>In-Valid strings: </a:t>
            </a:r>
            <a:r>
              <a:rPr lang="en-US" sz="2400" u="sng" dirty="0"/>
              <a:t>001</a:t>
            </a:r>
            <a:r>
              <a:rPr lang="en-US" sz="2400" dirty="0"/>
              <a:t>, 11</a:t>
            </a:r>
            <a:r>
              <a:rPr lang="en-US" sz="2400" u="sng" dirty="0"/>
              <a:t>001</a:t>
            </a:r>
            <a:r>
              <a:rPr lang="en-US" sz="2400" dirty="0"/>
              <a:t>10, 00</a:t>
            </a:r>
            <a:r>
              <a:rPr lang="en-US" sz="2400" u="sng" dirty="0"/>
              <a:t>001</a:t>
            </a:r>
            <a:r>
              <a:rPr lang="en-US" sz="2400" dirty="0"/>
              <a:t>11, </a:t>
            </a:r>
            <a:r>
              <a:rPr lang="en-US" sz="2400" u="sng" dirty="0"/>
              <a:t>001</a:t>
            </a:r>
            <a:r>
              <a:rPr lang="en-US" sz="2400" dirty="0"/>
              <a:t>11</a:t>
            </a:r>
            <a:r>
              <a:rPr lang="en-US" sz="2400" u="sng" dirty="0"/>
              <a:t>001</a:t>
            </a:r>
            <a:r>
              <a:rPr lang="en-US" sz="2400" dirty="0"/>
              <a:t>00</a:t>
            </a:r>
            <a:r>
              <a:rPr lang="en-US" sz="2400" u="sng" dirty="0"/>
              <a:t>001,…..</a:t>
            </a:r>
          </a:p>
          <a:p>
            <a:r>
              <a:rPr lang="en-US" sz="2400" u="sng" dirty="0"/>
              <a:t>(</a:t>
            </a:r>
            <a:r>
              <a:rPr lang="en-US" sz="2400" dirty="0"/>
              <a:t>strings that contain substring 001)</a:t>
            </a:r>
          </a:p>
          <a:p>
            <a:r>
              <a:rPr lang="en-US" sz="2400" dirty="0"/>
              <a:t>Step1: Now Design DFSM which accepts </a:t>
            </a:r>
            <a:r>
              <a:rPr lang="en-US" sz="2400" u="sng" dirty="0"/>
              <a:t>all strings that contain substring 001(</a:t>
            </a:r>
            <a:r>
              <a:rPr lang="en-US" sz="2400" u="sng" dirty="0" err="1"/>
              <a:t>previos</a:t>
            </a:r>
            <a:r>
              <a:rPr lang="en-US" sz="2400" u="sng" dirty="0"/>
              <a:t> solved problem)</a:t>
            </a:r>
          </a:p>
          <a:p>
            <a:r>
              <a:rPr lang="en-US" sz="2400" dirty="0"/>
              <a:t>Step 2: Change </a:t>
            </a:r>
            <a:r>
              <a:rPr lang="en-US" sz="2400" u="sng" dirty="0"/>
              <a:t>Final states</a:t>
            </a:r>
            <a:r>
              <a:rPr lang="en-US" sz="2400" dirty="0"/>
              <a:t> to </a:t>
            </a:r>
            <a:r>
              <a:rPr lang="en-US" sz="2400" u="sng" dirty="0"/>
              <a:t>Non Final states</a:t>
            </a:r>
            <a:r>
              <a:rPr lang="en-US" sz="2400" dirty="0"/>
              <a:t> &amp;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A22E-5A17-4259-8323-D70C62B3A999}" type="slidenum">
              <a:rPr lang="en-US"/>
              <a:pPr/>
              <a:t>52</a:t>
            </a:fld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75104" name="Object 0"/>
          <p:cNvGraphicFramePr>
            <a:graphicFrameLocks noChangeAspect="1"/>
          </p:cNvGraphicFramePr>
          <p:nvPr/>
        </p:nvGraphicFramePr>
        <p:xfrm>
          <a:off x="9906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914400" imgH="444240" progId="Equation.3">
                  <p:embed/>
                </p:oleObj>
              </mc:Choice>
              <mc:Fallback>
                <p:oleObj name="Equation" r:id="rId3" imgW="914400" imgH="444240" progId="Equation.3">
                  <p:embed/>
                  <p:pic>
                    <p:nvPicPr>
                      <p:cNvPr id="17510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40958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all binary strings without</a:t>
            </a:r>
          </a:p>
          <a:p>
            <a:r>
              <a:rPr lang="en-US" dirty="0">
                <a:solidFill>
                  <a:schemeClr val="tx1"/>
                </a:solidFill>
              </a:rPr>
              <a:t>     substring 001         }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487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Freeform 9"/>
          <p:cNvSpPr>
            <a:spLocks/>
          </p:cNvSpPr>
          <p:nvPr/>
        </p:nvSpPr>
        <p:spPr bwMode="auto">
          <a:xfrm>
            <a:off x="7391400" y="36576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279360" imgH="342720" progId="Equation.3">
                  <p:embed/>
                </p:oleObj>
              </mc:Choice>
              <mc:Fallback>
                <p:oleObj name="Equation" r:id="rId5" imgW="279360" imgH="342720" progId="Equation.3">
                  <p:embed/>
                  <p:pic>
                    <p:nvPicPr>
                      <p:cNvPr id="175106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279360" imgH="368280" progId="Equation.3">
                  <p:embed/>
                </p:oleObj>
              </mc:Choice>
              <mc:Fallback>
                <p:oleObj name="Equation" r:id="rId7" imgW="279360" imgH="368280" progId="Equation.3">
                  <p:embed/>
                  <p:pic>
                    <p:nvPicPr>
                      <p:cNvPr id="175107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520560" imgH="368280" progId="Equation.3">
                  <p:embed/>
                </p:oleObj>
              </mc:Choice>
              <mc:Fallback>
                <p:oleObj name="Equation" r:id="rId9" imgW="520560" imgH="368280" progId="Equation.3">
                  <p:embed/>
                  <p:pic>
                    <p:nvPicPr>
                      <p:cNvPr id="175108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698400" imgH="368280" progId="Equation.3">
                  <p:embed/>
                </p:oleObj>
              </mc:Choice>
              <mc:Fallback>
                <p:oleObj name="Equation" r:id="rId11" imgW="698400" imgH="368280" progId="Equation.3">
                  <p:embed/>
                  <p:pic>
                    <p:nvPicPr>
                      <p:cNvPr id="175109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2895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106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Freeform 19"/>
          <p:cNvSpPr>
            <a:spLocks/>
          </p:cNvSpPr>
          <p:nvPr/>
        </p:nvSpPr>
        <p:spPr bwMode="auto">
          <a:xfrm>
            <a:off x="1143000" y="34290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Freeform 20"/>
          <p:cNvSpPr>
            <a:spLocks/>
          </p:cNvSpPr>
          <p:nvPr/>
        </p:nvSpPr>
        <p:spPr bwMode="auto">
          <a:xfrm>
            <a:off x="4953000" y="34290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Freeform 21"/>
          <p:cNvSpPr>
            <a:spLocks/>
          </p:cNvSpPr>
          <p:nvPr/>
        </p:nvSpPr>
        <p:spPr bwMode="auto">
          <a:xfrm>
            <a:off x="2133600" y="5334000"/>
            <a:ext cx="8382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92"/>
              </a:cxn>
              <a:cxn ang="0">
                <a:pos x="528" y="0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Freeform 22"/>
          <p:cNvSpPr>
            <a:spLocks/>
          </p:cNvSpPr>
          <p:nvPr/>
        </p:nvSpPr>
        <p:spPr bwMode="auto">
          <a:xfrm>
            <a:off x="2133600" y="4330700"/>
            <a:ext cx="838200" cy="393700"/>
          </a:xfrm>
          <a:custGeom>
            <a:avLst/>
            <a:gdLst/>
            <a:ahLst/>
            <a:cxnLst>
              <a:cxn ang="0">
                <a:pos x="528" y="248"/>
              </a:cxn>
              <a:cxn ang="0">
                <a:pos x="288" y="8"/>
              </a:cxn>
              <a:cxn ang="0">
                <a:pos x="0" y="200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>
            <a:off x="4038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>
            <a:off x="6019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447800" y="3048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177480" imgH="355320" progId="Equation.3">
                  <p:embed/>
                </p:oleObj>
              </mc:Choice>
              <mc:Fallback>
                <p:oleObj name="Equation" r:id="rId13" imgW="177480" imgH="355320" progId="Equation.3">
                  <p:embed/>
                  <p:pic>
                    <p:nvPicPr>
                      <p:cNvPr id="17511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362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279360" imgH="368280" progId="Equation.3">
                  <p:embed/>
                </p:oleObj>
              </mc:Choice>
              <mc:Fallback>
                <p:oleObj name="Equation" r:id="rId15" imgW="279360" imgH="368280" progId="Equation.3">
                  <p:embed/>
                  <p:pic>
                    <p:nvPicPr>
                      <p:cNvPr id="175111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6" imgW="177480" imgH="355320" progId="Equation.3">
                  <p:embed/>
                </p:oleObj>
              </mc:Choice>
              <mc:Fallback>
                <p:oleObj name="Equation" r:id="rId16" imgW="177480" imgH="355320" progId="Equation.3">
                  <p:embed/>
                  <p:pic>
                    <p:nvPicPr>
                      <p:cNvPr id="175112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6705600" y="4572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177480" imgH="355320" progId="Equation.3">
                  <p:embed/>
                </p:oleObj>
              </mc:Choice>
              <mc:Fallback>
                <p:oleObj name="Equation" r:id="rId17" imgW="177480" imgH="355320" progId="Equation.3">
                  <p:embed/>
                  <p:pic>
                    <p:nvPicPr>
                      <p:cNvPr id="175113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762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4267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8" imgW="279360" imgH="368280" progId="Equation.3">
                  <p:embed/>
                </p:oleObj>
              </mc:Choice>
              <mc:Fallback>
                <p:oleObj name="Equation" r:id="rId18" imgW="279360" imgH="368280" progId="Equation.3">
                  <p:embed/>
                  <p:pic>
                    <p:nvPicPr>
                      <p:cNvPr id="175114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5181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9" imgW="279360" imgH="368280" progId="Equation.3">
                  <p:embed/>
                </p:oleObj>
              </mc:Choice>
              <mc:Fallback>
                <p:oleObj name="Equation" r:id="rId19" imgW="279360" imgH="368280" progId="Equation.3">
                  <p:embed/>
                  <p:pic>
                    <p:nvPicPr>
                      <p:cNvPr id="175115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7543800" y="32004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0" imgW="520560" imgH="431640" progId="Equation.3">
                  <p:embed/>
                </p:oleObj>
              </mc:Choice>
              <mc:Fallback>
                <p:oleObj name="Equation" r:id="rId20" imgW="520560" imgH="431640" progId="Equation.3">
                  <p:embed/>
                  <p:pic>
                    <p:nvPicPr>
                      <p:cNvPr id="175116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520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4.Design DFSM for the Language</a:t>
            </a:r>
          </a:p>
          <a:p>
            <a:pPr>
              <a:buNone/>
            </a:pPr>
            <a:r>
              <a:rPr lang="en-US" dirty="0"/>
              <a:t>  L ={  w │</a:t>
            </a:r>
            <a:r>
              <a:rPr lang="en-US" dirty="0" err="1"/>
              <a:t>awa</a:t>
            </a:r>
            <a:r>
              <a:rPr lang="en-US" dirty="0"/>
              <a:t>: w € {</a:t>
            </a:r>
            <a:r>
              <a:rPr lang="en-US" dirty="0" err="1"/>
              <a:t>a,b</a:t>
            </a:r>
            <a:r>
              <a:rPr lang="en-US" dirty="0"/>
              <a:t>} }</a:t>
            </a:r>
          </a:p>
          <a:p>
            <a:pPr>
              <a:buNone/>
            </a:pPr>
            <a:r>
              <a:rPr lang="en-US" dirty="0"/>
              <a:t>Read as” Language consist of set of all strings (of only </a:t>
            </a:r>
            <a:r>
              <a:rPr lang="en-US" dirty="0" err="1"/>
              <a:t>a’s</a:t>
            </a:r>
            <a:r>
              <a:rPr lang="en-US" dirty="0"/>
              <a:t> &amp; </a:t>
            </a:r>
            <a:r>
              <a:rPr lang="en-US" dirty="0" err="1"/>
              <a:t>b’s</a:t>
            </a:r>
            <a:r>
              <a:rPr lang="en-US" dirty="0"/>
              <a:t>) which begin and end with </a:t>
            </a:r>
            <a:r>
              <a:rPr lang="en-US" dirty="0" err="1"/>
              <a:t>sybmol</a:t>
            </a:r>
            <a:r>
              <a:rPr lang="en-US" dirty="0"/>
              <a:t> ‘a’ }</a:t>
            </a:r>
          </a:p>
          <a:p>
            <a:pPr>
              <a:buNone/>
            </a:pPr>
            <a:r>
              <a:rPr lang="en-US" dirty="0"/>
              <a:t>Valid strings: </a:t>
            </a:r>
            <a:r>
              <a:rPr lang="en-US" dirty="0" err="1"/>
              <a:t>aa,aaa</a:t>
            </a:r>
            <a:r>
              <a:rPr lang="en-US" dirty="0"/>
              <a:t>, </a:t>
            </a:r>
            <a:r>
              <a:rPr lang="en-US" dirty="0" err="1"/>
              <a:t>abba,aababa</a:t>
            </a:r>
            <a:r>
              <a:rPr lang="en-US" dirty="0"/>
              <a:t>,……..</a:t>
            </a:r>
          </a:p>
          <a:p>
            <a:pPr>
              <a:buNone/>
            </a:pPr>
            <a:r>
              <a:rPr lang="en-US" dirty="0"/>
              <a:t>Invalid strings: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babab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aaab</a:t>
            </a:r>
            <a:r>
              <a:rPr lang="en-US" dirty="0"/>
              <a:t>,…….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124200" cy="457200"/>
          </a:xfrm>
        </p:spPr>
        <p:txBody>
          <a:bodyPr/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CCC-42EF-4A6C-9F2C-3BB92D75CD04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295400" y="1143000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714320" imgH="241200" progId="Equation.3">
                  <p:embed/>
                </p:oleObj>
              </mc:Choice>
              <mc:Fallback>
                <p:oleObj name="Equation" r:id="rId3" imgW="1714320" imgH="241200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5715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 rot="10903456">
            <a:off x="3048000" y="56388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Freeform 30"/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240"/>
              </a:cxn>
              <a:cxn ang="0">
                <a:pos x="1008" y="48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Freeform 31"/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/>
            <a:ahLst/>
            <a:cxnLst>
              <a:cxn ang="0">
                <a:pos x="1008" y="192"/>
              </a:cxn>
              <a:cxn ang="0">
                <a:pos x="528" y="0"/>
              </a:cxn>
              <a:cxn ang="0">
                <a:pos x="0" y="192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66" name="Object 34"/>
          <p:cNvGraphicFramePr>
            <a:graphicFrameLocks noChangeAspect="1"/>
          </p:cNvGraphicFramePr>
          <p:nvPr/>
        </p:nvGraphicFramePr>
        <p:xfrm>
          <a:off x="41910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69666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7" name="Object 35"/>
          <p:cNvGraphicFramePr>
            <a:graphicFrameLocks noChangeAspect="1"/>
          </p:cNvGraphicFramePr>
          <p:nvPr/>
        </p:nvGraphicFramePr>
        <p:xfrm>
          <a:off x="3429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279360" imgH="380880" progId="Equation.3">
                  <p:embed/>
                </p:oleObj>
              </mc:Choice>
              <mc:Fallback>
                <p:oleObj name="Equation" r:id="rId7" imgW="279360" imgH="380880" progId="Equation.3">
                  <p:embed/>
                  <p:pic>
                    <p:nvPicPr>
                      <p:cNvPr id="69667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9" name="Object 37"/>
          <p:cNvGraphicFramePr>
            <a:graphicFrameLocks noChangeAspect="1"/>
          </p:cNvGraphicFramePr>
          <p:nvPr/>
        </p:nvGraphicFramePr>
        <p:xfrm>
          <a:off x="63246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69669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0" name="Object 38"/>
          <p:cNvGraphicFramePr>
            <a:graphicFrameLocks noChangeAspect="1"/>
          </p:cNvGraphicFramePr>
          <p:nvPr/>
        </p:nvGraphicFramePr>
        <p:xfrm>
          <a:off x="6324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79360" imgH="380880" progId="Equation.3">
                  <p:embed/>
                </p:oleObj>
              </mc:Choice>
              <mc:Fallback>
                <p:oleObj name="Equation" r:id="rId10" imgW="279360" imgH="380880" progId="Equation.3">
                  <p:embed/>
                  <p:pic>
                    <p:nvPicPr>
                      <p:cNvPr id="6967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5181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79360" imgH="380880" progId="Equation.3">
                  <p:embed/>
                </p:oleObj>
              </mc:Choice>
              <mc:Fallback>
                <p:oleObj name="Equation" r:id="rId11" imgW="279360" imgH="380880" progId="Equation.3">
                  <p:embed/>
                  <p:pic>
                    <p:nvPicPr>
                      <p:cNvPr id="69671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/>
          <p:cNvGraphicFramePr>
            <a:graphicFrameLocks noChangeAspect="1"/>
          </p:cNvGraphicFramePr>
          <p:nvPr/>
        </p:nvGraphicFramePr>
        <p:xfrm>
          <a:off x="76200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69672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3" name="Object 41"/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69673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4" name="Object 42"/>
          <p:cNvGraphicFramePr>
            <a:graphicFrameLocks noChangeAspect="1"/>
          </p:cNvGraphicFramePr>
          <p:nvPr/>
        </p:nvGraphicFramePr>
        <p:xfrm>
          <a:off x="5194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5" imgW="393480" imgH="469800" progId="Equation.3">
                  <p:embed/>
                </p:oleObj>
              </mc:Choice>
              <mc:Fallback>
                <p:oleObj name="Equation" r:id="rId15" imgW="393480" imgH="469800" progId="Equation.3">
                  <p:embed/>
                  <p:pic>
                    <p:nvPicPr>
                      <p:cNvPr id="69674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5" name="Object 43"/>
          <p:cNvGraphicFramePr>
            <a:graphicFrameLocks noChangeAspect="1"/>
          </p:cNvGraphicFramePr>
          <p:nvPr/>
        </p:nvGraphicFramePr>
        <p:xfrm>
          <a:off x="7480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7" imgW="393480" imgH="469800" progId="Equation.3">
                  <p:embed/>
                </p:oleObj>
              </mc:Choice>
              <mc:Fallback>
                <p:oleObj name="Equation" r:id="rId17" imgW="393480" imgH="469800" progId="Equation.3">
                  <p:embed/>
                  <p:pic>
                    <p:nvPicPr>
                      <p:cNvPr id="69675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6" name="Object 44"/>
          <p:cNvGraphicFramePr>
            <a:graphicFrameLocks noChangeAspect="1"/>
          </p:cNvGraphicFramePr>
          <p:nvPr/>
        </p:nvGraphicFramePr>
        <p:xfrm>
          <a:off x="3200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9" imgW="419040" imgH="469800" progId="Equation.3">
                  <p:embed/>
                </p:oleObj>
              </mc:Choice>
              <mc:Fallback>
                <p:oleObj name="Equation" r:id="rId19" imgW="419040" imgH="469800" progId="Equation.3">
                  <p:embed/>
                  <p:pic>
                    <p:nvPicPr>
                      <p:cNvPr id="69676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Finite Automata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Before we develop real software or hardware , first we design a theoretical model(Finite Automata/ FSM).</a:t>
            </a:r>
          </a:p>
          <a:p>
            <a:pPr algn="just"/>
            <a:r>
              <a:rPr lang="en-US" sz="2800" dirty="0"/>
              <a:t>We test this model by providing inputs and see whether correct output is obtained</a:t>
            </a:r>
          </a:p>
          <a:p>
            <a:pPr algn="just"/>
            <a:r>
              <a:rPr lang="en-US" sz="2800" dirty="0"/>
              <a:t>Next we use FA model and proceed to develop the corresponding  software or Hardware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B5F63A-B5D8-4A2B-8567-47992F75E504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FC51B-510B-4200-9A02-C388304EAD81}" type="slidenum">
              <a:rPr lang="en-US"/>
              <a:pPr/>
              <a:t>7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Explanation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dirty="0"/>
              <a:t>Finite Automata consist of  finite collections of </a:t>
            </a:r>
            <a:r>
              <a:rPr lang="en-US" u="sng" dirty="0"/>
              <a:t>states</a:t>
            </a:r>
            <a:r>
              <a:rPr lang="en-US" dirty="0"/>
              <a:t> with </a:t>
            </a:r>
            <a:r>
              <a:rPr lang="en-US" u="sng" dirty="0"/>
              <a:t>transition rules </a:t>
            </a:r>
            <a:r>
              <a:rPr lang="en-US" dirty="0"/>
              <a:t>that take automaton  from one state to another.</a:t>
            </a:r>
          </a:p>
          <a:p>
            <a:pPr algn="just"/>
            <a:r>
              <a:rPr lang="en-US" dirty="0"/>
              <a:t>Designing Finite Automata is a first step towards developing Software or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9D15-B152-42F0-A9B2-A6FFBC253B1C}" type="slidenum">
              <a:rPr lang="en-US"/>
              <a:pPr/>
              <a:t>8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FA accepting all strings </a:t>
            </a:r>
            <a:r>
              <a:rPr lang="en-US" sz="2400"/>
              <a:t>that</a:t>
            </a:r>
            <a:r>
              <a:rPr lang="en-US" sz="2800"/>
              <a:t> begin </a:t>
            </a:r>
            <a:r>
              <a:rPr lang="en-US" sz="2800" dirty="0"/>
              <a:t>with </a:t>
            </a:r>
            <a:r>
              <a:rPr lang="en-US" sz="2800" dirty="0" err="1"/>
              <a:t>ab</a:t>
            </a:r>
            <a:r>
              <a:rPr lang="en-US" sz="2800" dirty="0"/>
              <a:t>          </a:t>
            </a:r>
            <a:r>
              <a:rPr lang="en-US" sz="2800" dirty="0" err="1"/>
              <a:t>a,b</a:t>
            </a:r>
            <a:r>
              <a:rPr lang="en-US" sz="2800" dirty="0"/>
              <a:t>          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180800" imgH="558720" progId="Equation.3">
                  <p:embed/>
                </p:oleObj>
              </mc:Choice>
              <mc:Fallback>
                <p:oleObj name="Equation" r:id="rId3" imgW="1180800" imgH="55872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7424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= { w | w consist of </a:t>
            </a:r>
            <a:r>
              <a:rPr lang="en-US" dirty="0" err="1">
                <a:solidFill>
                  <a:schemeClr val="tx1"/>
                </a:solidFill>
              </a:rPr>
              <a:t>a’s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b’s</a:t>
            </a:r>
            <a:r>
              <a:rPr lang="en-US" dirty="0">
                <a:solidFill>
                  <a:schemeClr val="tx1"/>
                </a:solidFill>
              </a:rPr>
              <a:t> that begin with </a:t>
            </a:r>
            <a:r>
              <a:rPr lang="en-US" dirty="0" err="1">
                <a:solidFill>
                  <a:schemeClr val="tx1"/>
                </a:solidFill>
              </a:rPr>
              <a:t>ab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/>
            <a:ahLst/>
            <a:cxnLst>
              <a:cxn ang="0">
                <a:pos x="160" y="680"/>
              </a:cxn>
              <a:cxn ang="0">
                <a:pos x="16" y="200"/>
              </a:cxn>
              <a:cxn ang="0">
                <a:pos x="256" y="8"/>
              </a:cxn>
              <a:cxn ang="0">
                <a:pos x="496" y="152"/>
              </a:cxn>
              <a:cxn ang="0">
                <a:pos x="352" y="632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6657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79360" imgH="380880" progId="Equation.3">
                  <p:embed/>
                </p:oleObj>
              </mc:Choice>
              <mc:Fallback>
                <p:oleObj name="Equation" r:id="rId7" imgW="279360" imgH="380880" progId="Equation.3">
                  <p:embed/>
                  <p:pic>
                    <p:nvPicPr>
                      <p:cNvPr id="6657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6658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342720" imgH="469800" progId="Equation.3">
                  <p:embed/>
                </p:oleObj>
              </mc:Choice>
              <mc:Fallback>
                <p:oleObj name="Equation" r:id="rId11" imgW="342720" imgH="469800" progId="Equation.3">
                  <p:embed/>
                  <p:pic>
                    <p:nvPicPr>
                      <p:cNvPr id="6658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393480" imgH="469800" progId="Equation.3">
                  <p:embed/>
                </p:oleObj>
              </mc:Choice>
              <mc:Fallback>
                <p:oleObj name="Equation" r:id="rId13" imgW="393480" imgH="469800" progId="Equation.3">
                  <p:embed/>
                  <p:pic>
                    <p:nvPicPr>
                      <p:cNvPr id="6658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336" y="16"/>
              </a:cxn>
              <a:cxn ang="0">
                <a:pos x="528" y="256"/>
              </a:cxn>
              <a:cxn ang="0">
                <a:pos x="336" y="496"/>
              </a:cxn>
              <a:cxn ang="0">
                <a:pos x="0" y="352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5" imgW="672840" imgH="444240" progId="Equation.3">
                  <p:embed/>
                </p:oleObj>
              </mc:Choice>
              <mc:Fallback>
                <p:oleObj name="Equation" r:id="rId15" imgW="672840" imgH="444240" progId="Equation.3">
                  <p:embed/>
                  <p:pic>
                    <p:nvPicPr>
                      <p:cNvPr id="6658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7" imgW="393480" imgH="469800" progId="Equation.3">
                  <p:embed/>
                </p:oleObj>
              </mc:Choice>
              <mc:Fallback>
                <p:oleObj name="Equation" r:id="rId17" imgW="393480" imgH="469800" progId="Equation.3">
                  <p:embed/>
                  <p:pic>
                    <p:nvPicPr>
                      <p:cNvPr id="66591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66592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279360" imgH="380880" progId="Equation.3">
                  <p:embed/>
                </p:oleObj>
              </mc:Choice>
              <mc:Fallback>
                <p:oleObj name="Equation" r:id="rId20" imgW="279360" imgH="380880" progId="Equation.3">
                  <p:embed/>
                  <p:pic>
                    <p:nvPicPr>
                      <p:cNvPr id="66593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strings:</a:t>
            </a:r>
          </a:p>
          <a:p>
            <a:r>
              <a:rPr lang="en-US" dirty="0" err="1"/>
              <a:t>aba</a:t>
            </a:r>
            <a:r>
              <a:rPr lang="en-US" dirty="0"/>
              <a:t>, 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abbba</a:t>
            </a:r>
            <a:r>
              <a:rPr lang="en-US" dirty="0"/>
              <a:t>, </a:t>
            </a:r>
            <a:r>
              <a:rPr lang="en-US" dirty="0" err="1"/>
              <a:t>abaab</a:t>
            </a:r>
            <a:r>
              <a:rPr lang="en-US" dirty="0"/>
              <a:t>, </a:t>
            </a:r>
            <a:r>
              <a:rPr lang="en-US" dirty="0" err="1"/>
              <a:t>ababba</a:t>
            </a:r>
            <a:r>
              <a:rPr lang="en-US" dirty="0"/>
              <a:t>,….</a:t>
            </a:r>
          </a:p>
          <a:p>
            <a:r>
              <a:rPr lang="en-US" dirty="0"/>
              <a:t>Invalid strings:</a:t>
            </a:r>
          </a:p>
          <a:p>
            <a:r>
              <a:rPr lang="en-US" dirty="0" err="1"/>
              <a:t>bab</a:t>
            </a:r>
            <a:r>
              <a:rPr lang="en-US" dirty="0"/>
              <a:t>, </a:t>
            </a:r>
            <a:r>
              <a:rPr lang="en-US" dirty="0" err="1"/>
              <a:t>bbab,aabab</a:t>
            </a:r>
            <a:r>
              <a:rPr lang="en-US" dirty="0"/>
              <a:t>, </a:t>
            </a:r>
            <a:r>
              <a:rPr lang="en-US" dirty="0" err="1"/>
              <a:t>aab,bbabba</a:t>
            </a:r>
            <a:r>
              <a:rPr lang="en-US" dirty="0"/>
              <a:t>,……</a:t>
            </a:r>
          </a:p>
          <a:p>
            <a:r>
              <a:rPr lang="en-US" dirty="0"/>
              <a:t>FA reaches Final state &amp; Non-Final state after reading valid strings and invalid strings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046BC-43A4-43B7-A38D-A8F7408811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2975</Words>
  <Application>Microsoft Office PowerPoint</Application>
  <PresentationFormat>On-screen Show (4:3)</PresentationFormat>
  <Paragraphs>432</Paragraphs>
  <Slides>54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Theory of Computing(CSE 315)</vt:lpstr>
      <vt:lpstr>Theory of Computing(CSE 315)</vt:lpstr>
      <vt:lpstr> Theory of Computing(TOC) CSE 315</vt:lpstr>
      <vt:lpstr>Introduction to Automata Theory</vt:lpstr>
      <vt:lpstr> Finite Automata  (FSM)-Input  tape stores input string w=abcdef</vt:lpstr>
      <vt:lpstr>Introduction to Finite Automata</vt:lpstr>
      <vt:lpstr>Informal Explanation</vt:lpstr>
      <vt:lpstr>PowerPoint Presentation</vt:lpstr>
      <vt:lpstr>PowerPoint Presentation</vt:lpstr>
      <vt:lpstr>Introduction to Finite Automata</vt:lpstr>
      <vt:lpstr>Introduction to Finite Automata</vt:lpstr>
      <vt:lpstr>Introduction to Finite Automata</vt:lpstr>
      <vt:lpstr>Representing Finite Automata</vt:lpstr>
      <vt:lpstr>Representing Finite Automata</vt:lpstr>
      <vt:lpstr>PowerPoint Presentation</vt:lpstr>
      <vt:lpstr>Representing Finite Automata</vt:lpstr>
      <vt:lpstr>Example: Finite State Machine Recognizing Strings Ending in “ing”</vt:lpstr>
      <vt:lpstr>Automata to Code</vt:lpstr>
      <vt:lpstr>Example: Automata to Code</vt:lpstr>
      <vt:lpstr>Applications  of  Theory of Computing </vt:lpstr>
      <vt:lpstr>Application of Automata Theory</vt:lpstr>
      <vt:lpstr>Example: Protocol for Sending Data</vt:lpstr>
      <vt:lpstr>Central concepts of Automata Theory</vt:lpstr>
      <vt:lpstr>Central concepts of Automata Theory</vt:lpstr>
      <vt:lpstr>Central concepts of Automata Theory</vt:lpstr>
      <vt:lpstr>Central concepts of Automata Theory</vt:lpstr>
      <vt:lpstr>Central concepts of Automata Theory</vt:lpstr>
      <vt:lpstr>Central concepts of Automata Theory</vt:lpstr>
      <vt:lpstr>Central Concepts of Automata Theory</vt:lpstr>
      <vt:lpstr>PowerPoint Presentation</vt:lpstr>
      <vt:lpstr>Central concepts of Automata Theory</vt:lpstr>
      <vt:lpstr>Central concepts of Automata Theory</vt:lpstr>
      <vt:lpstr>Central concepts of Automata Theory</vt:lpstr>
      <vt:lpstr>Different ways  to describe a Language </vt:lpstr>
      <vt:lpstr>Different ways  to describe a Language </vt:lpstr>
      <vt:lpstr>Expression notation</vt:lpstr>
      <vt:lpstr>Types of Finite Automata(FSM)</vt:lpstr>
      <vt:lpstr>Deterministic Finite Automata  (DFA)-Input  tape stores input string w=abcdef</vt:lpstr>
      <vt:lpstr>FA/FSM for given example</vt:lpstr>
      <vt:lpstr>How FSM processes input string ?</vt:lpstr>
      <vt:lpstr>How FSM processes input string ?</vt:lpstr>
      <vt:lpstr>FA/FSM for given example</vt:lpstr>
      <vt:lpstr>Deterministic Finite Automata(DFA/DFSM)</vt:lpstr>
      <vt:lpstr>FSM   A = (Q, , , q0,F)</vt:lpstr>
      <vt:lpstr>Characteristics of DFSM </vt:lpstr>
      <vt:lpstr>Problems </vt:lpstr>
      <vt:lpstr>PowerPoint Presentation</vt:lpstr>
      <vt:lpstr>Problems</vt:lpstr>
      <vt:lpstr>PowerPoint Presentation</vt:lpstr>
      <vt:lpstr>Problems</vt:lpstr>
      <vt:lpstr>Problem</vt:lpstr>
      <vt:lpstr>PowerPoint Presentation</vt:lpstr>
      <vt:lpstr>Problem</vt:lpstr>
      <vt:lpstr>PowerPoint Presentation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Unknown User</cp:lastModifiedBy>
  <cp:revision>280</cp:revision>
  <dcterms:created xsi:type="dcterms:W3CDTF">2002-03-23T20:14:09Z</dcterms:created>
  <dcterms:modified xsi:type="dcterms:W3CDTF">2021-04-26T07:33:58Z</dcterms:modified>
</cp:coreProperties>
</file>