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67"/>
      <p:bold r:id="rId68"/>
      <p:italic r:id="rId69"/>
      <p:boldItalic r:id="rId70"/>
    </p:embeddedFont>
    <p:embeddedFont>
      <p:font typeface="Roboto" panose="020B060402020202020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Comment fait on pour gérer l’identité d’un utilisateur dans des micro services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Pour répondre a cette question, je vais d’abord vous parler d’OAuth2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No Authentication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Pas de gestion d’accès ou de gestion de droit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Delegation de l’accès a quelqu’un pour faire quelque chose pour moi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Ressource Owner (RO) the user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Client (Application mobile par exemple, parfois le backend de l’application)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Authorization Server (AS) oAuth Server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Resource Server (RS) Le service qu’on va appeler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Ressource Owner (RO) the user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Client (Application mobile par exemple, parfois le backend de l’application)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Authorization Server (AS) oAuth Server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Resource Server (RS) Le service qu’on va appeler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Ressource Owner (RO) the user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Client (Application mobile par exemple, parfois le backend de l’application)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Authorization Server (AS) oAuth Server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Resource Server (RS) Le service qu’on va appeler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Ressource Owner (RO) the user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Client (Application mobile par exemple, parfois le backend de l’application)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Authorization Server (AS) oAuth Server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Resource Server (RS) Le service qu’on va appeler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Ressource Owner (RO) the user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Client (Application mobile par exemple, parfois le backend de l’application)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Authorization Server (AS) oAuth Server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Resource Server (RS) Le service qu’on va appeler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Ressource Owner (RO) the user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Client (Application mobile par exemple, parfois le backend de l’application)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Authorization Server (AS) oAuth Server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Resource Server (RS) Le service qu’on va appeler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Ubeeqo application de carsharing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Si je suis ici aujourd’hui, c’est parce que Ubeeqo utilise une architecture en microservices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 client appelle l’Authorization Server</a:t>
            </a:r>
            <a:br>
              <a:rPr lang="en"/>
            </a:br>
            <a:endParaRPr lang="en"/>
          </a:p>
          <a:p>
            <a:pPr lvl="0" rtl="0">
              <a:spcBef>
                <a:spcPts val="0"/>
              </a:spcBef>
              <a:buNone/>
            </a:pPr>
            <a:r>
              <a:rPr lang="en"/>
              <a:t>L’Authorization Server demande alors au Ressource Owner de s’identifier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L’autorisation server fournit au client une preuve d’identité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 client fait des requêtes auprès du resource server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 ressource serveur demande a l'authorization server si le token est valide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 ressource server répond au client la data demandée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Ressource Owner a délégué l’accés de ses données au client</a:t>
            </a:r>
            <a:br>
              <a:rPr lang="en"/>
            </a:br>
            <a:r>
              <a:rPr lang="en"/>
              <a:t>L’Authorization Server a fourni une preuve d’identité que le client a pu utiliser pour requeter le Ressource Server ou l’API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Qu’est-ce que cette “preuve d’identité”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Les différents tokens que l’on trouve en OAauth2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Access token c’est une session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On se log sur un site, ça ouvre une session et pendant une période donnée, on n’a pas besoin de se re-logguer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Au bout d’un certain temps, cette session expire et l’access token deviens invalide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 refresh token ça peut s’apparenter a un mot de passe, ce n’est évidement pas votre mot de passe. C’est un secret.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On s’en sert pour créer une nouvelle session, avoir un nouveau access token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Aussi, l’intéret de ce systeme c’est que si l’utilisateur souhaite révoquer l’accès du client, on a simplement a invalider son refresh token, l’access token sera invalidé rapidement de manière automatique et le client ne pourra plus en générer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On peut ranger ces tokens dans une catégorie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token, c’est du partage par référence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242729"/>
              </a:buClr>
              <a:buSzPct val="100000"/>
              <a:buChar char="-"/>
            </a:pPr>
            <a:r>
              <a:rPr lang="en" sz="1200">
                <a:solidFill>
                  <a:srgbClr val="242729"/>
                </a:solidFill>
              </a:rPr>
              <a:t>Avant d’avancer sur notre sujet, je veux bien noter que OAuth2 et OpenID Connect sont deux choses différentes</a:t>
            </a:r>
          </a:p>
          <a:p>
            <a: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242729"/>
              </a:buClr>
              <a:buSzPct val="100000"/>
              <a:buChar char="-"/>
            </a:pPr>
            <a:r>
              <a:rPr lang="en" sz="1200">
                <a:solidFill>
                  <a:srgbClr val="242729"/>
                </a:solidFill>
              </a:rPr>
              <a:t>OAauth2 -&gt; Delegation, autorisation -&gt; C’est de savoir ce que vous etes autorisés à faire.</a:t>
            </a:r>
          </a:p>
          <a:p>
            <a: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242729"/>
              </a:buClr>
              <a:buSzPct val="100000"/>
              <a:buChar char="-"/>
            </a:pP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</a:rPr>
              <a:t>Open ID Connect -&gt; Le but c’est que l’ont soit sur que l’interlocuteur avec qui vous échangez des données est bien celui que vous croyez.</a:t>
            </a:r>
          </a:p>
          <a:p>
            <a: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242729"/>
              </a:buClr>
              <a:buSzPct val="100000"/>
              <a:buChar char="-"/>
            </a:pP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</a:rPr>
              <a:t>C’est une couche d’identification sur OAuth2</a:t>
            </a:r>
          </a:p>
          <a:p>
            <a: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242729"/>
              </a:buClr>
              <a:buSzPct val="100000"/>
              <a:buChar char="-"/>
            </a:pPr>
            <a:r>
              <a:rPr lang="en" sz="1200">
                <a:solidFill>
                  <a:srgbClr val="242729"/>
                </a:solidFill>
                <a:highlight>
                  <a:srgbClr val="FFFFFF"/>
                </a:highlight>
              </a:rPr>
              <a:t>Open ID connect permet de combler certaines faiblesses de l’OAuth2, ce sont bien deux éléments distincts mais que l’on fait fonctionner ensemble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Passé au client sous forme d’un header ou d’une query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compact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Cout de calcul faible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Élément stocké coté client -&gt; Vulnérable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Partir du principe que ça pourrait être compromis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Élément stocké côté client -&gt; Vulnérable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Toujours vérifier la signature du JWT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>
                <a:solidFill>
                  <a:schemeClr val="dk1"/>
                </a:solidFill>
              </a:rPr>
              <a:t>HTTPS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Ne pas stocker de données sensibles. Si vous avez besoin de transmettre des données sensibles, d’autres systèmes permettent de le faire.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Un JWT qu’on signe, que l’on transmet en HTTPS, on met rien de sensible dedans, il n’est pas critique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Ressource Owner (RO) the user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Client (Application mobile par exemple, parfois le backend de l’application)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Authorization Server (AS) oAuth Server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Resource Server (RS) Le service qu’on va appeler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Que se passe-til quand le client veut accéder a des ressources qui se trouvent sur le resource server 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ClientID -&gt; Identifiant de l’application qui veut accéder a mes données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Callback URL -&gt; L’URL qui sera utilisée pour rediriger l’utilisateur a la fin du processus d’authentification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Vous avez décidé de faire des micro services.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Vous transitionnez d’un monolithe vers une architecture en microservices, bravo.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J’espère que vous avez suivi les précédentes présentations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200"/>
              <a:t>On va vous donner les clefs, progressivement et plus en détail pour réussir cette transition, notamment sur la gestion de l’identité de l’utilisateur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Comme des permissions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Decrivent les autorisations que donnent le Ressource Owner (l’utilisateur) au Client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L’utilisateur peut modifier les autorisations données au client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L’utilisateur ne se login pas sur le client ou l’application, mais bien sur l’authorization server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 RO est identifié sur le AS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 AS renvoie au client sur l’url de callback spécifiée plus tôt un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Ce code n’est pas compréhensible par le client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Code a usage unique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Durée de vie extremement limitée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 ressource server contacte l’autorization server</a:t>
            </a:r>
            <a:r>
              <a:rPr lang="en" sz="1400">
                <a:solidFill>
                  <a:schemeClr val="lt1"/>
                </a:solidFill>
              </a:rPr>
              <a:t>Authorization Server (AS)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 client stock le JWT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Authorization: Bearer AccessToken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Architecture avec 1 service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Système traditionnel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Plusieurs sous composants dans un gros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Quelques inconvénients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On doit toujours redéployer toute la stack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Quand l’équipe et le code grossit, il devient compliqué de travailler sur un monolith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L’authorization server c’est une brique technique assez complexe.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Vous pouvez décider de passer par un service tiers, comme Facebook par exemple pour faire office d’authorization server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Vous l’avez surement déjà fait, peut être sans le savoir, mais vous pouvez utiliser l’Authorization Server d’un autre service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vous pouvez également déléguer une partie de la logique OAuth2 a un tiers. comme facebook par exemple 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Pour mon exemple j’ai choisi Deezer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Tout le monde connaît Deezer, on écoute de la musique avec, je vais pas vous faire une review de l’application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L’application Deezer envoie a Facebook: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Un clientID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Un scope ( a quoi deezer veur acceder)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Une callback URI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Facebook redirige l’utilisateur sur sa page d’autorisation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 est bien chez Facebook (voir la barre url)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Je me log chez facebook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J’approuve les permissions demandées, le scope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Facebook redirige alors le navigateur de mon téléphone sur l'adresse de callback de deezer avec un code dans l’URL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L’application Deezer communique ce code au backend Deezer, le backend deeezer contact facebook pour vérifier l’authenticité de la preuve d’identé, le code, fourni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partir de la, Deezer doit stocker mon access et mon refresh, renvoie un token a l’application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Pas de formulaire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Pas besoin d'être garant de l’identité de l’utilisateur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Pas besoin de faire un processus de vérification de l’identité de l’utilisateur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Un élément très important aussi, c’est qu’on a crée des relations de confiance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 ressource owner fait confiance a Authorization Server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 ressource server fait confiance également a l’Authorization Server qui se porte garant de l’identité du Resource Owner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Transforme le monolith en une série d’applications modulaires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Deployment indépendant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Code séparé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Maintenant que vous connaissez tous ces éléments, on va parler de la manière dont on les mets en oeuvre a Ubeeqo pour gérer l’identité de nos utilisateurs a travers les microservices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Je me permets de préciser que c’est l’implémentation que nous avons choisi de mettre en place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Ca ne veut pas dire que c’est la seule, ou que les autres sont mauvaises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UUID -&gt; </a:t>
            </a:r>
            <a:r>
              <a:rPr lang="en">
                <a:solidFill>
                  <a:srgbClr val="222222"/>
                </a:solidFill>
              </a:rPr>
              <a:t>Universally Unique IDentifier</a:t>
            </a:r>
            <a:br>
              <a:rPr lang="en">
                <a:solidFill>
                  <a:srgbClr val="222222"/>
                </a:solidFill>
              </a:rPr>
            </a:br>
            <a:r>
              <a:rPr lang="en">
                <a:solidFill>
                  <a:srgbClr val="222222"/>
                </a:solidFill>
              </a:rPr>
              <a:t>Chaine de caractère, répond a RFC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Identifiant de l’utilisateur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UUID -&gt; </a:t>
            </a:r>
            <a:r>
              <a:rPr lang="en">
                <a:solidFill>
                  <a:srgbClr val="222222"/>
                </a:solidFill>
              </a:rPr>
              <a:t>Universally Unique IDentifier</a:t>
            </a:r>
            <a:br>
              <a:rPr lang="en">
                <a:solidFill>
                  <a:srgbClr val="222222"/>
                </a:solidFill>
              </a:rPr>
            </a:br>
            <a:r>
              <a:rPr lang="en">
                <a:solidFill>
                  <a:srgbClr val="222222"/>
                </a:solidFill>
              </a:rPr>
              <a:t>Chaine de caractère, répond a RFC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Principal sert à identifier un acteur au travers de l’application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Contexte de la requète</a:t>
            </a:r>
            <a:br>
              <a:rPr lang="en">
                <a:solidFill>
                  <a:schemeClr val="dk1"/>
                </a:solidFill>
              </a:rPr>
            </a:br>
            <a:endParaRPr lang="en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TID: Transaction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Microservices sur un réseau fermé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Shared secret entre les microservices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Vous avez pris connaissance des problématiques liées à une architecture en microservice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Notamment celles qui concernent l’authentification et la délégation d’accès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Merci de votre attention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Un client c’est un utilisateur qui utilise une application mobile par exemple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Le client fait une requète vers le monolith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Un composant au début de la requête gère l’identité de l’utilisateur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Il vérifie si l’utilisateur est connecté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En pratique, on va populer la session ou la requete entrante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Propage cette information aux sous composants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Les composants suivants utilisent cette donnée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 on prend la meme logique et qu’on l’applique aux microservices, ça donne ça   [NEXT SLIDE]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Chacun des microservices devrait alors avoir un composant qui gère les requêtes entrantes, qui gère les identités, qui fait appel a la base de données ou sont stockés les utilisateurs…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Dans un système comme celui la on a beaucoup de redondances, c’est une mauvaise manière de régler le probleme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1218375"/>
            <a:ext cx="9144000" cy="27069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11700" y="3042386"/>
            <a:ext cx="8520600" cy="459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pic>
        <p:nvPicPr>
          <p:cNvPr id="12" name="Shape 12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8" y="846989"/>
            <a:ext cx="3438629" cy="22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-125" y="4811445"/>
            <a:ext cx="9144000" cy="33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297532" y="4778224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Shape 15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4" y="4682687"/>
            <a:ext cx="863929" cy="5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7802550" y="4838164"/>
            <a:ext cx="12921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25" y="0"/>
            <a:ext cx="9144000" cy="4811400"/>
          </a:xfrm>
          <a:prstGeom prst="rect">
            <a:avLst/>
          </a:prstGeom>
          <a:solidFill>
            <a:srgbClr val="000000">
              <a:alpha val="6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1" name="Shape 21"/>
          <p:cNvSpPr/>
          <p:nvPr/>
        </p:nvSpPr>
        <p:spPr>
          <a:xfrm>
            <a:off x="-125" y="4811445"/>
            <a:ext cx="9144000" cy="33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2"/>
          </p:nvPr>
        </p:nvSpPr>
        <p:spPr>
          <a:xfrm>
            <a:off x="4297532" y="4778224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" name="Shape 23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4" y="4682687"/>
            <a:ext cx="863929" cy="5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7802550" y="4838164"/>
            <a:ext cx="12921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125" y="0"/>
            <a:ext cx="9144000" cy="4811400"/>
          </a:xfrm>
          <a:prstGeom prst="rect">
            <a:avLst/>
          </a:prstGeom>
          <a:solidFill>
            <a:srgbClr val="073763">
              <a:alpha val="8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9" name="Shape 29"/>
          <p:cNvSpPr/>
          <p:nvPr/>
        </p:nvSpPr>
        <p:spPr>
          <a:xfrm>
            <a:off x="-125" y="4811445"/>
            <a:ext cx="9144000" cy="33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2"/>
          </p:nvPr>
        </p:nvSpPr>
        <p:spPr>
          <a:xfrm>
            <a:off x="4297532" y="4778224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" name="Shape 31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4" y="4682687"/>
            <a:ext cx="863929" cy="5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x="7802550" y="4838164"/>
            <a:ext cx="12921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125" y="0"/>
            <a:ext cx="9144000" cy="4811400"/>
          </a:xfrm>
          <a:prstGeom prst="rect">
            <a:avLst/>
          </a:prstGeom>
          <a:solidFill>
            <a:srgbClr val="0C343D">
              <a:alpha val="8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7" name="Shape 37"/>
          <p:cNvSpPr/>
          <p:nvPr/>
        </p:nvSpPr>
        <p:spPr>
          <a:xfrm>
            <a:off x="-125" y="4811445"/>
            <a:ext cx="9144000" cy="33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2"/>
          </p:nvPr>
        </p:nvSpPr>
        <p:spPr>
          <a:xfrm>
            <a:off x="4297532" y="4778224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" name="Shape 39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4" y="4682687"/>
            <a:ext cx="863929" cy="5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7802550" y="4838164"/>
            <a:ext cx="12921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125" y="0"/>
            <a:ext cx="9144000" cy="4811400"/>
          </a:xfrm>
          <a:prstGeom prst="rect">
            <a:avLst/>
          </a:prstGeom>
          <a:solidFill>
            <a:srgbClr val="7F6000">
              <a:alpha val="8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5" name="Shape 45"/>
          <p:cNvSpPr/>
          <p:nvPr/>
        </p:nvSpPr>
        <p:spPr>
          <a:xfrm>
            <a:off x="-125" y="4811445"/>
            <a:ext cx="9144000" cy="33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4297532" y="4778224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" name="Shape 47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4" y="4682687"/>
            <a:ext cx="863929" cy="5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7802550" y="4838164"/>
            <a:ext cx="12921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 1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125" y="0"/>
            <a:ext cx="9144000" cy="4811400"/>
          </a:xfrm>
          <a:prstGeom prst="rect">
            <a:avLst/>
          </a:prstGeom>
          <a:solidFill>
            <a:srgbClr val="20124D">
              <a:alpha val="8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3" name="Shape 53"/>
          <p:cNvSpPr/>
          <p:nvPr/>
        </p:nvSpPr>
        <p:spPr>
          <a:xfrm>
            <a:off x="-125" y="4811445"/>
            <a:ext cx="9144000" cy="33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2"/>
          </p:nvPr>
        </p:nvSpPr>
        <p:spPr>
          <a:xfrm>
            <a:off x="4297532" y="4778224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Shape 55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4" y="4682687"/>
            <a:ext cx="863929" cy="5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7802550" y="4838164"/>
            <a:ext cx="12921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 1 1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25" y="0"/>
            <a:ext cx="9144000" cy="4811400"/>
          </a:xfrm>
          <a:prstGeom prst="rect">
            <a:avLst/>
          </a:prstGeom>
          <a:solidFill>
            <a:srgbClr val="4C1130">
              <a:alpha val="8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1" name="Shape 61"/>
          <p:cNvSpPr/>
          <p:nvPr/>
        </p:nvSpPr>
        <p:spPr>
          <a:xfrm>
            <a:off x="-125" y="4811445"/>
            <a:ext cx="9144000" cy="33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2"/>
          </p:nvPr>
        </p:nvSpPr>
        <p:spPr>
          <a:xfrm>
            <a:off x="4297532" y="4778224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Shape 63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4" y="4682687"/>
            <a:ext cx="863929" cy="5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7802550" y="4838164"/>
            <a:ext cx="12921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 1 1 1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125" y="0"/>
            <a:ext cx="9144000" cy="4811400"/>
          </a:xfrm>
          <a:prstGeom prst="rect">
            <a:avLst/>
          </a:prstGeom>
          <a:solidFill>
            <a:srgbClr val="5B0F00">
              <a:alpha val="8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9" name="Shape 69"/>
          <p:cNvSpPr/>
          <p:nvPr/>
        </p:nvSpPr>
        <p:spPr>
          <a:xfrm>
            <a:off x="-125" y="4811445"/>
            <a:ext cx="9144000" cy="33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2"/>
          </p:nvPr>
        </p:nvSpPr>
        <p:spPr>
          <a:xfrm>
            <a:off x="4297532" y="4778224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Shape 71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4" y="4682687"/>
            <a:ext cx="863929" cy="5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7802550" y="4838164"/>
            <a:ext cx="12921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-tête de section 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Sans-titre-1.jpg"/>
          <p:cNvPicPr preferRelativeResize="0"/>
          <p:nvPr/>
        </p:nvPicPr>
        <p:blipFill rotWithShape="1">
          <a:blip r:embed="rId2">
            <a:alphaModFix/>
          </a:blip>
          <a:srcRect t="4502" b="83989"/>
          <a:stretch/>
        </p:blipFill>
        <p:spPr>
          <a:xfrm>
            <a:off x="0" y="0"/>
            <a:ext cx="9144001" cy="66966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100" y="71292"/>
            <a:ext cx="9011700" cy="515700"/>
          </a:xfrm>
          <a:prstGeom prst="rect">
            <a:avLst/>
          </a:prstGeom>
          <a:solidFill>
            <a:srgbClr val="000000">
              <a:alpha val="67450"/>
            </a:srgbClr>
          </a:solidFill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SzPct val="100000"/>
              <a:defRPr sz="3600"/>
            </a:lvl2pPr>
            <a:lvl3pPr lvl="2" rtl="0">
              <a:lnSpc>
                <a:spcPct val="100000"/>
              </a:lnSpc>
              <a:spcBef>
                <a:spcPts val="0"/>
              </a:spcBef>
              <a:buSzPct val="100000"/>
              <a:defRPr sz="3600"/>
            </a:lvl3pPr>
            <a:lvl4pPr lvl="3" rtl="0">
              <a:lnSpc>
                <a:spcPct val="100000"/>
              </a:lnSpc>
              <a:spcBef>
                <a:spcPts val="0"/>
              </a:spcBef>
              <a:buSzPct val="100000"/>
              <a:defRPr sz="3600"/>
            </a:lvl4pPr>
            <a:lvl5pPr lvl="4" rtl="0">
              <a:lnSpc>
                <a:spcPct val="100000"/>
              </a:lnSpc>
              <a:spcBef>
                <a:spcPts val="0"/>
              </a:spcBef>
              <a:buSzPct val="100000"/>
              <a:defRPr sz="3600"/>
            </a:lvl5pPr>
            <a:lvl6pPr lvl="5" rtl="0">
              <a:lnSpc>
                <a:spcPct val="100000"/>
              </a:lnSpc>
              <a:spcBef>
                <a:spcPts val="0"/>
              </a:spcBef>
              <a:buSzPct val="100000"/>
              <a:defRPr sz="3600"/>
            </a:lvl6pPr>
            <a:lvl7pPr lvl="6" rtl="0">
              <a:lnSpc>
                <a:spcPct val="100000"/>
              </a:lnSpc>
              <a:spcBef>
                <a:spcPts val="0"/>
              </a:spcBef>
              <a:buSzPct val="100000"/>
              <a:defRPr sz="3600"/>
            </a:lvl7pPr>
            <a:lvl8pPr lvl="7" rtl="0">
              <a:lnSpc>
                <a:spcPct val="100000"/>
              </a:lnSpc>
              <a:spcBef>
                <a:spcPts val="0"/>
              </a:spcBef>
              <a:buSzPct val="100000"/>
              <a:defRPr sz="3600"/>
            </a:lvl8pPr>
            <a:lvl9pPr lvl="8" rtl="0">
              <a:lnSpc>
                <a:spcPct val="100000"/>
              </a:lnSpc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7" name="Shape 77"/>
          <p:cNvSpPr/>
          <p:nvPr/>
        </p:nvSpPr>
        <p:spPr>
          <a:xfrm>
            <a:off x="-125" y="4811445"/>
            <a:ext cx="9144000" cy="33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2"/>
          </p:nvPr>
        </p:nvSpPr>
        <p:spPr>
          <a:xfrm>
            <a:off x="4297532" y="4778224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Shape 79" descr="logo-inovia-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84" y="4682687"/>
            <a:ext cx="863929" cy="5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7802550" y="4838164"/>
            <a:ext cx="12921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2016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60000" y="808559"/>
            <a:ext cx="8836200" cy="387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Font typeface="Roboto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481746"/>
            <a:ext cx="8520600" cy="130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OAuth2, OpenID Connect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microservices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Houston, we have a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OAuth2 + OpenID Connect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(simplified)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No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is a delegation protocol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810224" y="2414250"/>
            <a:ext cx="26712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810224" y="2414250"/>
            <a:ext cx="26712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810224" y="2414250"/>
            <a:ext cx="26712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24" y="219268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1040216" y="3252462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3950" y="219267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810224" y="2414250"/>
            <a:ext cx="26712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Who Am I 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Antonin Ribeaud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React(Native) @ Inovia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 flipH="1">
            <a:off x="2572950" y="2099050"/>
            <a:ext cx="3645000" cy="10191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24" y="219268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1040216" y="3252462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3950" y="219267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810224" y="2414250"/>
            <a:ext cx="26712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Shape 279"/>
          <p:cNvCxnSpPr>
            <a:endCxn id="280" idx="3"/>
          </p:cNvCxnSpPr>
          <p:nvPr/>
        </p:nvCxnSpPr>
        <p:spPr>
          <a:xfrm flipH="1">
            <a:off x="2349400" y="2009602"/>
            <a:ext cx="3858600" cy="685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24" y="219268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1040216" y="3252462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3950" y="219267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810224" y="2414250"/>
            <a:ext cx="26712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Shape 291"/>
          <p:cNvCxnSpPr>
            <a:stCxn id="292" idx="3"/>
          </p:cNvCxnSpPr>
          <p:nvPr/>
        </p:nvCxnSpPr>
        <p:spPr>
          <a:xfrm>
            <a:off x="2593450" y="2771815"/>
            <a:ext cx="3852300" cy="9501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24" y="219268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1040216" y="3252462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950" y="2192677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110" y="1537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716775" y="112000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10" y="1537464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/>
          <p:nvPr/>
        </p:nvCxnSpPr>
        <p:spPr>
          <a:xfrm rot="10800000">
            <a:off x="7145825" y="2623300"/>
            <a:ext cx="0" cy="393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7" name="Shape 307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6044374" y="2647112"/>
            <a:ext cx="8427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24" y="219268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1040216" y="3252462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3950" y="219267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5716775" y="112000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Shape 319"/>
          <p:cNvCxnSpPr/>
          <p:nvPr/>
        </p:nvCxnSpPr>
        <p:spPr>
          <a:xfrm rot="10800000">
            <a:off x="2663785" y="2922965"/>
            <a:ext cx="3510600" cy="635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0" name="Shape 320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2118600" y="272000"/>
            <a:ext cx="49068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716775" y="112000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10" y="153746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24" y="219268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1040216" y="3252462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3950" y="2192677"/>
            <a:ext cx="1005450" cy="10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Delegated access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Tokens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(simplified)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221675" y="433800"/>
            <a:ext cx="4287900" cy="82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Access tokens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634425" y="433800"/>
            <a:ext cx="4287900" cy="82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Refresh tokens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175" y="1570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450" y="15707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Sharing by reference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No meaning outside of the network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Sharing by value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Contains all necessary information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!== OpenID Connect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WS-Security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JWT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SAML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Macaroons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Custom...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JWT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header.payload.signature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62" y="210824"/>
            <a:ext cx="8359675" cy="447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So, is a JWT secure 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Nope.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Mitigating attacks against a JWT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OAuth2 + OpenID Connect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2201250" y="233175"/>
            <a:ext cx="49512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5910125" y="241425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417" name="Shape 4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Shape 418"/>
          <p:cNvCxnSpPr/>
          <p:nvPr/>
        </p:nvCxnSpPr>
        <p:spPr>
          <a:xfrm rot="10800000" flipH="1">
            <a:off x="2626475" y="2099025"/>
            <a:ext cx="3591600" cy="15621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9" name="Shape 419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711300" y="1840925"/>
            <a:ext cx="1251000" cy="7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scope,          clientId,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callbackUrl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2201250" y="233175"/>
            <a:ext cx="49512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5910125" y="241425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Microservices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Scope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Email, profile, etc...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437" name="Shape 4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Shape 438"/>
          <p:cNvCxnSpPr/>
          <p:nvPr/>
        </p:nvCxnSpPr>
        <p:spPr>
          <a:xfrm rot="10800000" flipH="1">
            <a:off x="2626475" y="2099025"/>
            <a:ext cx="3591600" cy="15621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9" name="Shape 439"/>
          <p:cNvCxnSpPr/>
          <p:nvPr/>
        </p:nvCxnSpPr>
        <p:spPr>
          <a:xfrm flipH="1">
            <a:off x="3481525" y="1830575"/>
            <a:ext cx="2706600" cy="589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0" name="Shape 440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2169150" y="233175"/>
            <a:ext cx="48057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2550" y="1980965"/>
            <a:ext cx="719099" cy="74516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5910125" y="241425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50" y="391524"/>
            <a:ext cx="8354450" cy="3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000" y="933499"/>
            <a:ext cx="3491799" cy="361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Shape 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5910125" y="241425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460" name="Shape 4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Shape 461"/>
          <p:cNvCxnSpPr/>
          <p:nvPr/>
        </p:nvCxnSpPr>
        <p:spPr>
          <a:xfrm flipH="1">
            <a:off x="2606525" y="2009650"/>
            <a:ext cx="3601500" cy="1631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304775" y="2205575"/>
            <a:ext cx="20472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{authorization code}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2172125" y="272000"/>
            <a:ext cx="50190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Shape 475"/>
          <p:cNvCxnSpPr/>
          <p:nvPr/>
        </p:nvCxnSpPr>
        <p:spPr>
          <a:xfrm rot="10800000" flipH="1">
            <a:off x="2593450" y="3722025"/>
            <a:ext cx="3852300" cy="1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6" name="Shape 476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620099" y="3319175"/>
            <a:ext cx="1766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{authorization code}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2172125" y="272000"/>
            <a:ext cx="50190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5910125" y="241425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488" name="Shape 4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Shape 489"/>
          <p:cNvCxnSpPr>
            <a:endCxn id="490" idx="2"/>
          </p:cNvCxnSpPr>
          <p:nvPr/>
        </p:nvCxnSpPr>
        <p:spPr>
          <a:xfrm rot="10800000" flipH="1">
            <a:off x="6966535" y="2511940"/>
            <a:ext cx="81300" cy="461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1" name="Shape 491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5124525" y="2647112"/>
            <a:ext cx="19232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  <a:r>
              <a:rPr lang="en">
                <a:solidFill>
                  <a:schemeClr val="lt1"/>
                </a:solidFill>
              </a:rPr>
              <a:t>authorization code</a:t>
            </a: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2172125" y="272000"/>
            <a:ext cx="50190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Shape 504"/>
          <p:cNvCxnSpPr/>
          <p:nvPr/>
        </p:nvCxnSpPr>
        <p:spPr>
          <a:xfrm flipH="1">
            <a:off x="7105185" y="2487402"/>
            <a:ext cx="81300" cy="461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5" name="Shape 505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5120874" y="2157238"/>
            <a:ext cx="1897500" cy="11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JWT: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access token,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refresh token,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2172125" y="272000"/>
            <a:ext cx="50190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517" name="Shape 5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Shape 518"/>
          <p:cNvCxnSpPr/>
          <p:nvPr/>
        </p:nvCxnSpPr>
        <p:spPr>
          <a:xfrm flipH="1">
            <a:off x="2517385" y="3558665"/>
            <a:ext cx="3657000" cy="22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9" name="Shape 519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4056274" y="2270913"/>
            <a:ext cx="1897500" cy="11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JWT: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access token,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refresh token,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2172125" y="272000"/>
            <a:ext cx="50190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pic>
        <p:nvPicPr>
          <p:cNvPr id="522" name="Shape 5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5910125" y="241425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532" name="Shape 5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3" name="Shape 533"/>
          <p:cNvCxnSpPr/>
          <p:nvPr/>
        </p:nvCxnSpPr>
        <p:spPr>
          <a:xfrm rot="10800000">
            <a:off x="2517275" y="3581000"/>
            <a:ext cx="3639300" cy="19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4" name="Shape 534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cxnSp>
        <p:nvCxnSpPr>
          <p:cNvPr id="535" name="Shape 535"/>
          <p:cNvCxnSpPr/>
          <p:nvPr/>
        </p:nvCxnSpPr>
        <p:spPr>
          <a:xfrm>
            <a:off x="2635300" y="3816675"/>
            <a:ext cx="3543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2172125" y="272000"/>
            <a:ext cx="50190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5910125" y="241425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Shape 5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547" name="Shape 5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8" name="Shape 548"/>
          <p:cNvCxnSpPr/>
          <p:nvPr/>
        </p:nvCxnSpPr>
        <p:spPr>
          <a:xfrm flipH="1">
            <a:off x="2494660" y="3661177"/>
            <a:ext cx="3657000" cy="22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9" name="Shape 549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3986524" y="3199780"/>
            <a:ext cx="875700" cy="4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{secret}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2172125" y="272000"/>
            <a:ext cx="50190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7507625" y="3372457"/>
            <a:ext cx="1581600" cy="7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+"/>
            </a:pPr>
            <a:r>
              <a:rPr lang="en">
                <a:solidFill>
                  <a:srgbClr val="FFFFFF"/>
                </a:solidFill>
              </a:rPr>
              <a:t>Hashmap (Key-Value store)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5910125" y="241425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076950" y="368675"/>
            <a:ext cx="29901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Monolith</a:t>
            </a:r>
          </a:p>
        </p:txBody>
      </p:sp>
      <p:sp>
        <p:nvSpPr>
          <p:cNvPr id="111" name="Shape 111"/>
          <p:cNvSpPr/>
          <p:nvPr/>
        </p:nvSpPr>
        <p:spPr>
          <a:xfrm>
            <a:off x="2358150" y="1698600"/>
            <a:ext cx="4427700" cy="273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986900" y="2027775"/>
            <a:ext cx="906600" cy="715800"/>
          </a:xfrm>
          <a:prstGeom prst="trapezoid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019475" y="1956275"/>
            <a:ext cx="1192800" cy="792000"/>
          </a:xfrm>
          <a:prstGeom prst="parallelogram">
            <a:avLst>
              <a:gd name="adj" fmla="val 25000"/>
            </a:avLst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958250" y="3168175"/>
            <a:ext cx="963900" cy="9543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987425" y="3277450"/>
            <a:ext cx="963900" cy="715800"/>
          </a:xfrm>
          <a:prstGeom prst="triangle">
            <a:avLst>
              <a:gd name="adj" fmla="val 50000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50" y="1333474"/>
            <a:ext cx="1005450" cy="10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100" y="3097272"/>
            <a:ext cx="1005450" cy="100542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748337" y="2341425"/>
            <a:ext cx="20898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1388816" y="4157050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563" name="Shape 5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650" y="3097265"/>
            <a:ext cx="1005450" cy="10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4" name="Shape 564"/>
          <p:cNvCxnSpPr/>
          <p:nvPr/>
        </p:nvCxnSpPr>
        <p:spPr>
          <a:xfrm rot="10800000">
            <a:off x="2517275" y="3581000"/>
            <a:ext cx="3639300" cy="19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5" name="Shape 565"/>
          <p:cNvSpPr txBox="1"/>
          <p:nvPr/>
        </p:nvSpPr>
        <p:spPr>
          <a:xfrm>
            <a:off x="5953775" y="41570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cxnSp>
        <p:nvCxnSpPr>
          <p:cNvPr id="566" name="Shape 566"/>
          <p:cNvCxnSpPr/>
          <p:nvPr/>
        </p:nvCxnSpPr>
        <p:spPr>
          <a:xfrm>
            <a:off x="2635300" y="3816675"/>
            <a:ext cx="3543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2172125" y="272000"/>
            <a:ext cx="50190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OAuth2 has 4 actors</a:t>
            </a:r>
          </a:p>
        </p:txBody>
      </p:sp>
      <p:pic>
        <p:nvPicPr>
          <p:cNvPr id="568" name="Shape 5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110" y="133346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 txBox="1"/>
          <p:nvPr/>
        </p:nvSpPr>
        <p:spPr>
          <a:xfrm>
            <a:off x="5910125" y="2414250"/>
            <a:ext cx="2858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7507625" y="3372457"/>
            <a:ext cx="1581600" cy="7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+"/>
            </a:pPr>
            <a:r>
              <a:rPr lang="en">
                <a:solidFill>
                  <a:srgbClr val="FFFFFF"/>
                </a:solidFill>
              </a:rPr>
              <a:t>Hashmap (Key-Value store)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50" y="109825"/>
            <a:ext cx="2578550" cy="45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50" y="182875"/>
            <a:ext cx="2507625" cy="44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Shape 5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104" y="982542"/>
            <a:ext cx="685489" cy="68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6657" y="3311301"/>
            <a:ext cx="685489" cy="68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Shape 5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6652" y="982547"/>
            <a:ext cx="685489" cy="68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2104" y="3311309"/>
            <a:ext cx="685489" cy="685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Shape 590"/>
          <p:cNvCxnSpPr/>
          <p:nvPr/>
        </p:nvCxnSpPr>
        <p:spPr>
          <a:xfrm rot="10800000" flipH="1">
            <a:off x="4496025" y="1752000"/>
            <a:ext cx="2735100" cy="1644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1" name="Shape 591"/>
          <p:cNvSpPr txBox="1"/>
          <p:nvPr/>
        </p:nvSpPr>
        <p:spPr>
          <a:xfrm>
            <a:off x="5190675" y="1282875"/>
            <a:ext cx="1345800" cy="14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scope,          clientId,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callbackUrl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5" y="106935"/>
            <a:ext cx="2583999" cy="459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75" y="73275"/>
            <a:ext cx="2583999" cy="459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Delegated access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No password sharing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Revocation of access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Trust 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 rot="-461">
            <a:off x="1028699" y="369785"/>
            <a:ext cx="6717900" cy="1899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17" name="Shape 6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725" y="27277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Shape 6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35" y="57931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 txBox="1"/>
          <p:nvPr/>
        </p:nvSpPr>
        <p:spPr>
          <a:xfrm>
            <a:off x="5519401" y="1714125"/>
            <a:ext cx="23370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(AS)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5519400" y="37875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pic>
        <p:nvPicPr>
          <p:cNvPr id="621" name="Shape 6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300" y="57932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 txBox="1"/>
          <p:nvPr/>
        </p:nvSpPr>
        <p:spPr>
          <a:xfrm>
            <a:off x="1782466" y="4102537"/>
            <a:ext cx="719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623" name="Shape 6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9300" y="2985565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 txBox="1"/>
          <p:nvPr/>
        </p:nvSpPr>
        <p:spPr>
          <a:xfrm>
            <a:off x="1111825" y="1714125"/>
            <a:ext cx="20604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 rot="-461">
            <a:off x="1028699" y="369785"/>
            <a:ext cx="6717900" cy="1899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30" name="Shape 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725" y="2727772"/>
            <a:ext cx="1005450" cy="100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35" y="57931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 txBox="1"/>
          <p:nvPr/>
        </p:nvSpPr>
        <p:spPr>
          <a:xfrm>
            <a:off x="5519401" y="1714125"/>
            <a:ext cx="23370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(AS)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5519400" y="3787550"/>
            <a:ext cx="2384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pic>
        <p:nvPicPr>
          <p:cNvPr id="634" name="Shape 6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300" y="579324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 txBox="1"/>
          <p:nvPr/>
        </p:nvSpPr>
        <p:spPr>
          <a:xfrm>
            <a:off x="1782466" y="4102537"/>
            <a:ext cx="719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636" name="Shape 6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9300" y="2985565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/>
          <p:nvPr/>
        </p:nvSpPr>
        <p:spPr>
          <a:xfrm rot="-5400503">
            <a:off x="4593478" y="1275175"/>
            <a:ext cx="4096800" cy="240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1111825" y="1714125"/>
            <a:ext cx="20604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Resource Owner (RO)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780825" y="1485275"/>
            <a:ext cx="1670100" cy="123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780825" y="3075500"/>
            <a:ext cx="1670100" cy="123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605150" y="3075500"/>
            <a:ext cx="1670100" cy="123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880300" y="368675"/>
            <a:ext cx="33834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Microservices</a:t>
            </a:r>
          </a:p>
        </p:txBody>
      </p:sp>
      <p:sp>
        <p:nvSpPr>
          <p:cNvPr id="124" name="Shape 124"/>
          <p:cNvSpPr/>
          <p:nvPr/>
        </p:nvSpPr>
        <p:spPr>
          <a:xfrm>
            <a:off x="2605150" y="1508987"/>
            <a:ext cx="1670100" cy="123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986900" y="1768337"/>
            <a:ext cx="906600" cy="715800"/>
          </a:xfrm>
          <a:prstGeom prst="trapezoid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019475" y="1743175"/>
            <a:ext cx="1192800" cy="792000"/>
          </a:xfrm>
          <a:prstGeom prst="parallelogram">
            <a:avLst>
              <a:gd name="adj" fmla="val 25000"/>
            </a:avLst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958250" y="3215600"/>
            <a:ext cx="963900" cy="9543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082775" y="3215599"/>
            <a:ext cx="1066200" cy="792000"/>
          </a:xfrm>
          <a:prstGeom prst="triangle">
            <a:avLst>
              <a:gd name="adj" fmla="val 50000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User identity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 microservices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306" y="996405"/>
            <a:ext cx="956490" cy="9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x="3000897" y="543275"/>
            <a:ext cx="2820299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  <p:cxnSp>
        <p:nvCxnSpPr>
          <p:cNvPr id="650" name="Shape 650"/>
          <p:cNvCxnSpPr/>
          <p:nvPr/>
        </p:nvCxnSpPr>
        <p:spPr>
          <a:xfrm>
            <a:off x="2117100" y="3141725"/>
            <a:ext cx="1499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1" name="Shape 651"/>
          <p:cNvSpPr txBox="1"/>
          <p:nvPr/>
        </p:nvSpPr>
        <p:spPr>
          <a:xfrm>
            <a:off x="2307100" y="2822800"/>
            <a:ext cx="1031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 txBox="1"/>
          <p:nvPr/>
        </p:nvSpPr>
        <p:spPr>
          <a:xfrm>
            <a:off x="2143600" y="2599037"/>
            <a:ext cx="13584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{accessToken}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(reference)</a:t>
            </a:r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393" y="2599042"/>
            <a:ext cx="956490" cy="9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Shape 654"/>
          <p:cNvCxnSpPr/>
          <p:nvPr/>
        </p:nvCxnSpPr>
        <p:spPr>
          <a:xfrm rot="10800000">
            <a:off x="4227400" y="2106325"/>
            <a:ext cx="0" cy="339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5" name="Shape 655"/>
          <p:cNvCxnSpPr/>
          <p:nvPr/>
        </p:nvCxnSpPr>
        <p:spPr>
          <a:xfrm>
            <a:off x="4498825" y="2116512"/>
            <a:ext cx="0" cy="318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56" name="Shape 6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25" y="211653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 txBox="1"/>
          <p:nvPr/>
        </p:nvSpPr>
        <p:spPr>
          <a:xfrm>
            <a:off x="769916" y="3176312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658" name="Shape 6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650" y="211652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 txBox="1"/>
          <p:nvPr/>
        </p:nvSpPr>
        <p:spPr>
          <a:xfrm>
            <a:off x="4408424" y="2075825"/>
            <a:ext cx="8292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UUID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2975399" y="3608375"/>
            <a:ext cx="28203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API Gateway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Shape 6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306" y="996405"/>
            <a:ext cx="956490" cy="9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 txBox="1"/>
          <p:nvPr/>
        </p:nvSpPr>
        <p:spPr>
          <a:xfrm>
            <a:off x="3000897" y="543275"/>
            <a:ext cx="2820299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Authorization Server (AS - IDP)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2975399" y="3608375"/>
            <a:ext cx="28203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API Gateway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Resource server (RS - API)</a:t>
            </a:r>
          </a:p>
        </p:txBody>
      </p:sp>
      <p:sp>
        <p:nvSpPr>
          <p:cNvPr id="668" name="Shape 668"/>
          <p:cNvSpPr/>
          <p:nvPr/>
        </p:nvSpPr>
        <p:spPr>
          <a:xfrm>
            <a:off x="7676775" y="2264030"/>
            <a:ext cx="1132500" cy="83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7676825" y="1365715"/>
            <a:ext cx="1132500" cy="83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7935668" y="1541567"/>
            <a:ext cx="614700" cy="485399"/>
          </a:xfrm>
          <a:prstGeom prst="trapezoid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7916192" y="2359024"/>
            <a:ext cx="653400" cy="6471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2" name="Shape 672"/>
          <p:cNvCxnSpPr/>
          <p:nvPr/>
        </p:nvCxnSpPr>
        <p:spPr>
          <a:xfrm>
            <a:off x="2117100" y="3141725"/>
            <a:ext cx="1499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3" name="Shape 673"/>
          <p:cNvSpPr txBox="1"/>
          <p:nvPr/>
        </p:nvSpPr>
        <p:spPr>
          <a:xfrm>
            <a:off x="2307100" y="2822800"/>
            <a:ext cx="1031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 txBox="1"/>
          <p:nvPr/>
        </p:nvSpPr>
        <p:spPr>
          <a:xfrm>
            <a:off x="2143600" y="2599037"/>
            <a:ext cx="13584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{accessToken}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(reference)</a:t>
            </a:r>
          </a:p>
        </p:txBody>
      </p:sp>
      <p:cxnSp>
        <p:nvCxnSpPr>
          <p:cNvPr id="675" name="Shape 675"/>
          <p:cNvCxnSpPr/>
          <p:nvPr/>
        </p:nvCxnSpPr>
        <p:spPr>
          <a:xfrm>
            <a:off x="5245275" y="3101025"/>
            <a:ext cx="20220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6" name="Shape 676"/>
          <p:cNvSpPr txBox="1"/>
          <p:nvPr/>
        </p:nvSpPr>
        <p:spPr>
          <a:xfrm>
            <a:off x="5683850" y="2788187"/>
            <a:ext cx="1031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 txBox="1"/>
          <p:nvPr/>
        </p:nvSpPr>
        <p:spPr>
          <a:xfrm>
            <a:off x="5559887" y="2026975"/>
            <a:ext cx="1794600" cy="100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UUID (Principal),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TID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pic>
        <p:nvPicPr>
          <p:cNvPr id="678" name="Shape 6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393" y="2599042"/>
            <a:ext cx="956490" cy="9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Shape 679"/>
          <p:cNvCxnSpPr/>
          <p:nvPr/>
        </p:nvCxnSpPr>
        <p:spPr>
          <a:xfrm rot="10800000">
            <a:off x="4227400" y="2106325"/>
            <a:ext cx="0" cy="339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0" name="Shape 680"/>
          <p:cNvCxnSpPr/>
          <p:nvPr/>
        </p:nvCxnSpPr>
        <p:spPr>
          <a:xfrm>
            <a:off x="4498825" y="2116512"/>
            <a:ext cx="0" cy="318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81" name="Shape 6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25" y="211653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69916" y="3176312"/>
            <a:ext cx="7190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650" y="2116527"/>
            <a:ext cx="1005450" cy="10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 txBox="1"/>
          <p:nvPr/>
        </p:nvSpPr>
        <p:spPr>
          <a:xfrm>
            <a:off x="4408424" y="2075825"/>
            <a:ext cx="8292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UUID</a:t>
            </a:r>
          </a:p>
        </p:txBody>
      </p:sp>
      <p:sp>
        <p:nvSpPr>
          <p:cNvPr id="685" name="Shape 685"/>
          <p:cNvSpPr/>
          <p:nvPr/>
        </p:nvSpPr>
        <p:spPr>
          <a:xfrm>
            <a:off x="7689275" y="3162325"/>
            <a:ext cx="1107600" cy="81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7889517" y="3255233"/>
            <a:ext cx="707100" cy="525299"/>
          </a:xfrm>
          <a:prstGeom prst="triangle">
            <a:avLst>
              <a:gd name="adj" fmla="val 50000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3396675" y="2006237"/>
            <a:ext cx="5994000" cy="15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Using standards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Secure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150" y="1969675"/>
            <a:ext cx="413975" cy="4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150" y="2532700"/>
            <a:ext cx="413975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311700" y="2481746"/>
            <a:ext cx="8520600" cy="130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Inovia.fr // @inoviateam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Ubeeqo.com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Antonin Ribeaud // github.com/Antonhansel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187375"/>
            <a:ext cx="8520600" cy="443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User identity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241450" y="44150"/>
            <a:ext cx="46611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Securing a Monolith</a:t>
            </a:r>
          </a:p>
        </p:txBody>
      </p:sp>
      <p:sp>
        <p:nvSpPr>
          <p:cNvPr id="139" name="Shape 139"/>
          <p:cNvSpPr/>
          <p:nvPr/>
        </p:nvSpPr>
        <p:spPr>
          <a:xfrm>
            <a:off x="3489975" y="1544375"/>
            <a:ext cx="4427700" cy="273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753725" y="1883150"/>
            <a:ext cx="906600" cy="715800"/>
          </a:xfrm>
          <a:prstGeom prst="trapezoid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151300" y="1802050"/>
            <a:ext cx="1192800" cy="792000"/>
          </a:xfrm>
          <a:prstGeom prst="parallelogram">
            <a:avLst>
              <a:gd name="adj" fmla="val 25000"/>
            </a:avLst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725075" y="3023550"/>
            <a:ext cx="963900" cy="9543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1099041" y="3543900"/>
            <a:ext cx="7053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25" y="2262149"/>
            <a:ext cx="1303150" cy="130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 rot="10800000" flipH="1">
            <a:off x="2103275" y="2904424"/>
            <a:ext cx="1192200" cy="9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stCxn id="147" idx="3"/>
          </p:cNvCxnSpPr>
          <p:nvPr/>
        </p:nvCxnSpPr>
        <p:spPr>
          <a:xfrm rot="10800000" flipH="1">
            <a:off x="4380175" y="2673300"/>
            <a:ext cx="805800" cy="2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>
            <a:stCxn id="147" idx="3"/>
          </p:cNvCxnSpPr>
          <p:nvPr/>
        </p:nvCxnSpPr>
        <p:spPr>
          <a:xfrm>
            <a:off x="4380175" y="2888100"/>
            <a:ext cx="2195100" cy="19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7" name="Shape 147"/>
          <p:cNvSpPr/>
          <p:nvPr/>
        </p:nvSpPr>
        <p:spPr>
          <a:xfrm>
            <a:off x="3874375" y="2024700"/>
            <a:ext cx="505800" cy="1726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117350" y="2973600"/>
            <a:ext cx="1192200" cy="885300"/>
          </a:xfrm>
          <a:prstGeom prst="triangle">
            <a:avLst>
              <a:gd name="adj" fmla="val 50000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659587" y="1745562"/>
            <a:ext cx="1670100" cy="123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907150" y="368675"/>
            <a:ext cx="7393200" cy="123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Securing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Microservices</a:t>
            </a:r>
          </a:p>
        </p:txBody>
      </p:sp>
      <p:sp>
        <p:nvSpPr>
          <p:cNvPr id="156" name="Shape 156"/>
          <p:cNvSpPr/>
          <p:nvPr/>
        </p:nvSpPr>
        <p:spPr>
          <a:xfrm>
            <a:off x="425575" y="1740450"/>
            <a:ext cx="1670100" cy="123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213125" y="2071197"/>
            <a:ext cx="654900" cy="583200"/>
          </a:xfrm>
          <a:prstGeom prst="trapezoid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447137" y="2019300"/>
            <a:ext cx="654900" cy="687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148353" y="3713200"/>
            <a:ext cx="654900" cy="704100"/>
          </a:xfrm>
          <a:prstGeom prst="can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0" name="Shape 160"/>
          <p:cNvCxnSpPr>
            <a:stCxn id="156" idx="2"/>
          </p:cNvCxnSpPr>
          <p:nvPr/>
        </p:nvCxnSpPr>
        <p:spPr>
          <a:xfrm>
            <a:off x="1260625" y="2974950"/>
            <a:ext cx="2340000" cy="897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3729100" y="4363975"/>
            <a:ext cx="1749300" cy="33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User repository</a:t>
            </a:r>
          </a:p>
        </p:txBody>
      </p:sp>
      <p:sp>
        <p:nvSpPr>
          <p:cNvPr id="162" name="Shape 162"/>
          <p:cNvSpPr/>
          <p:nvPr/>
        </p:nvSpPr>
        <p:spPr>
          <a:xfrm>
            <a:off x="622874" y="1923750"/>
            <a:ext cx="257100" cy="878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856886" y="1923750"/>
            <a:ext cx="257100" cy="878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952612" y="1745562"/>
            <a:ext cx="1670100" cy="123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740162" y="2024400"/>
            <a:ext cx="654900" cy="687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149911" y="1928850"/>
            <a:ext cx="257100" cy="8781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048325" y="1713300"/>
            <a:ext cx="1670100" cy="123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7835875" y="2044047"/>
            <a:ext cx="654900" cy="583200"/>
          </a:xfrm>
          <a:prstGeom prst="trapezoid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245624" y="1896600"/>
            <a:ext cx="257100" cy="8781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0" name="Shape 170"/>
          <p:cNvCxnSpPr/>
          <p:nvPr/>
        </p:nvCxnSpPr>
        <p:spPr>
          <a:xfrm>
            <a:off x="3252175" y="2974950"/>
            <a:ext cx="762900" cy="561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1" name="Shape 171"/>
          <p:cNvCxnSpPr/>
          <p:nvPr/>
        </p:nvCxnSpPr>
        <p:spPr>
          <a:xfrm flipH="1">
            <a:off x="4766200" y="2974950"/>
            <a:ext cx="640800" cy="534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2" name="Shape 172"/>
          <p:cNvCxnSpPr>
            <a:stCxn id="167" idx="2"/>
          </p:cNvCxnSpPr>
          <p:nvPr/>
        </p:nvCxnSpPr>
        <p:spPr>
          <a:xfrm flipH="1">
            <a:off x="5154875" y="2947800"/>
            <a:ext cx="2728500" cy="860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2168</Words>
  <Application>Microsoft Office PowerPoint</Application>
  <PresentationFormat>On-screen Show (16:9)</PresentationFormat>
  <Paragraphs>352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Verdana</vt:lpstr>
      <vt:lpstr>Arial</vt:lpstr>
      <vt:lpstr>Roboto</vt:lpstr>
      <vt:lpstr>simple-light-2</vt:lpstr>
      <vt:lpstr>OAuth2, OpenID Connect &amp; microservices</vt:lpstr>
      <vt:lpstr>Who Am I ?  Antonin Ribeaud React(Native) @ Inovia</vt:lpstr>
      <vt:lpstr>OAuth2 !== OpenID Connect</vt:lpstr>
      <vt:lpstr>Microservices</vt:lpstr>
      <vt:lpstr>Monolith</vt:lpstr>
      <vt:lpstr>Microservices</vt:lpstr>
      <vt:lpstr>User identity</vt:lpstr>
      <vt:lpstr>Securing a Monolith</vt:lpstr>
      <vt:lpstr>Securing  Microservices</vt:lpstr>
      <vt:lpstr>Houston, we have a problem</vt:lpstr>
      <vt:lpstr>OAuth2 + OpenID Connect (simplified)</vt:lpstr>
      <vt:lpstr>No Authentication</vt:lpstr>
      <vt:lpstr>OAuth2 is a delegation protocol</vt:lpstr>
      <vt:lpstr>OAuth2 has 4 actors</vt:lpstr>
      <vt:lpstr>OAuth2 has 4 actors</vt:lpstr>
      <vt:lpstr>OAuth2 has 4 actors</vt:lpstr>
      <vt:lpstr>OAuth2 has 4 actors</vt:lpstr>
      <vt:lpstr>OAuth2 has 4 actors</vt:lpstr>
      <vt:lpstr>OAuth2 has 4 actors</vt:lpstr>
      <vt:lpstr>OAuth2 has 4 actors</vt:lpstr>
      <vt:lpstr>OAuth2 has 4 actors</vt:lpstr>
      <vt:lpstr>OAuth2 has 4 actors</vt:lpstr>
      <vt:lpstr>OAuth2 has 4 actors</vt:lpstr>
      <vt:lpstr>OAuth2 has 4 actors</vt:lpstr>
      <vt:lpstr>Delegated access</vt:lpstr>
      <vt:lpstr>Tokens (simplified)</vt:lpstr>
      <vt:lpstr>Access tokens</vt:lpstr>
      <vt:lpstr> Sharing by reference  No meaning outside of the network </vt:lpstr>
      <vt:lpstr> Sharing by value  Contains all necessary information </vt:lpstr>
      <vt:lpstr>WS-Security JWT SAML Macaroons Custom...</vt:lpstr>
      <vt:lpstr>JWT</vt:lpstr>
      <vt:lpstr>header.payload.signature</vt:lpstr>
      <vt:lpstr>PowerPoint Presentation</vt:lpstr>
      <vt:lpstr>So, is a JWT secure ?</vt:lpstr>
      <vt:lpstr>Nope.</vt:lpstr>
      <vt:lpstr>Mitigating attacks against a JWT</vt:lpstr>
      <vt:lpstr>OAuth2 + OpenID Connect</vt:lpstr>
      <vt:lpstr>OAuth2 has 4 actors</vt:lpstr>
      <vt:lpstr>OAuth2 has 4 actors</vt:lpstr>
      <vt:lpstr>Scope  Email, profile, etc...</vt:lpstr>
      <vt:lpstr>OAuth2 has 4 actors</vt:lpstr>
      <vt:lpstr>PowerPoint Presentation</vt:lpstr>
      <vt:lpstr>OAuth2 has 4 actors</vt:lpstr>
      <vt:lpstr>OAuth2 has 4 actors</vt:lpstr>
      <vt:lpstr>OAuth2 has 4 actors</vt:lpstr>
      <vt:lpstr>OAuth2 has 4 actors</vt:lpstr>
      <vt:lpstr>OAuth2 has 4 actors</vt:lpstr>
      <vt:lpstr>OAuth2 has 4 actors</vt:lpstr>
      <vt:lpstr>OAuth2 has 4 actors</vt:lpstr>
      <vt:lpstr>OAuth2 has 4 actors</vt:lpstr>
      <vt:lpstr>Example</vt:lpstr>
      <vt:lpstr>PowerPoint Presentation</vt:lpstr>
      <vt:lpstr>PowerPoint Presentation</vt:lpstr>
      <vt:lpstr>PowerPoint Presentation</vt:lpstr>
      <vt:lpstr>PowerPoint Presentation</vt:lpstr>
      <vt:lpstr>Delegated access No password sharing Revocation of access ...</vt:lpstr>
      <vt:lpstr>Trust !</vt:lpstr>
      <vt:lpstr>PowerPoint Presentation</vt:lpstr>
      <vt:lpstr>PowerPoint Presentation</vt:lpstr>
      <vt:lpstr>User identity in microservices</vt:lpstr>
      <vt:lpstr>PowerPoint Presentation</vt:lpstr>
      <vt:lpstr>PowerPoint Presentation</vt:lpstr>
      <vt:lpstr>Using standards Secure </vt:lpstr>
      <vt:lpstr>Inovia.fr // @inoviateam Ubeeqo.com Antonin Ribeaud // github.com/Antonhansel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OAuth2, OpenID Connect &amp; microservices</dc:title>
  <dc:creator>Khan, Viquar (Synchrony Financial)</dc:creator>
  <cp:lastModifiedBy>Khan, Viquar (Synchrony Financial)</cp:lastModifiedBy>
  <cp:revision>2</cp:revision>
  <dcterms:modified xsi:type="dcterms:W3CDTF">2017-06-28T04:26:26Z</dcterms:modified>
</cp:coreProperties>
</file>