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306" r:id="rId3"/>
    <p:sldId id="258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7" r:id="rId14"/>
    <p:sldId id="305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7" r:id="rId23"/>
    <p:sldId id="336" r:id="rId24"/>
    <p:sldId id="338" r:id="rId25"/>
    <p:sldId id="319" r:id="rId26"/>
    <p:sldId id="320" r:id="rId27"/>
    <p:sldId id="339" r:id="rId28"/>
    <p:sldId id="340" r:id="rId29"/>
    <p:sldId id="341" r:id="rId30"/>
    <p:sldId id="342" r:id="rId31"/>
    <p:sldId id="343" r:id="rId32"/>
    <p:sldId id="345" r:id="rId33"/>
    <p:sldId id="346" r:id="rId34"/>
    <p:sldId id="344" r:id="rId35"/>
    <p:sldId id="30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 varScale="1">
        <p:scale>
          <a:sx n="80" d="100"/>
          <a:sy n="80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8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Avoiding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Megadisasters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935129"/>
            <a:ext cx="6858000" cy="16557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17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Pre-production go-live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 months of effort</a:t>
            </a:r>
          </a:p>
          <a:p>
            <a:endParaRPr lang="en-US" dirty="0"/>
          </a:p>
          <a:p>
            <a:r>
              <a:rPr lang="en-US" dirty="0"/>
              <a:t>Hundreds of developers</a:t>
            </a:r>
          </a:p>
          <a:p>
            <a:endParaRPr lang="en-US" dirty="0"/>
          </a:p>
          <a:p>
            <a:r>
              <a:rPr lang="en-US" dirty="0"/>
              <a:t>Bell’s top hardware</a:t>
            </a:r>
          </a:p>
          <a:p>
            <a:endParaRPr lang="en-US" dirty="0"/>
          </a:p>
          <a:p>
            <a:r>
              <a:rPr lang="en-US" dirty="0"/>
              <a:t>… and nothing happened</a:t>
            </a:r>
          </a:p>
        </p:txBody>
      </p:sp>
    </p:spTree>
    <p:extLst>
      <p:ext uri="{BB962C8B-B14F-4D97-AF65-F5344CB8AC3E}">
        <p14:creationId xmlns:p14="http://schemas.microsoft.com/office/powerpoint/2010/main" val="350045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165" y="156796"/>
            <a:ext cx="8741019" cy="65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1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hell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628" y="1825625"/>
            <a:ext cx="45487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0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API call SLA – 150ms, 99.9% uptime</a:t>
            </a:r>
          </a:p>
          <a:p>
            <a:endParaRPr lang="en-US" dirty="0"/>
          </a:p>
          <a:p>
            <a:r>
              <a:rPr lang="en-US" dirty="0"/>
              <a:t>200 * 150ms = 30sec</a:t>
            </a:r>
          </a:p>
          <a:p>
            <a:endParaRPr lang="en-US" dirty="0"/>
          </a:p>
          <a:p>
            <a:r>
              <a:rPr lang="en-US" dirty="0"/>
              <a:t>99.9% uptime * 200 calls = 0% availability</a:t>
            </a:r>
          </a:p>
          <a:p>
            <a:endParaRPr lang="en-US" dirty="0"/>
          </a:p>
          <a:p>
            <a:r>
              <a:rPr lang="en-US" dirty="0"/>
              <a:t>Doomed from the start</a:t>
            </a:r>
          </a:p>
        </p:txBody>
      </p:sp>
    </p:spTree>
    <p:extLst>
      <p:ext uri="{BB962C8B-B14F-4D97-AF65-F5344CB8AC3E}">
        <p14:creationId xmlns:p14="http://schemas.microsoft.com/office/powerpoint/2010/main" val="93128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You own your SLA or your SLA owns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Not to Do It (MS Style)</a:t>
            </a:r>
          </a:p>
        </p:txBody>
      </p:sp>
      <p:pic>
        <p:nvPicPr>
          <p:cNvPr id="1026" name="Picture 2" descr="Three-tier monolithic applic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681" y="3391609"/>
            <a:ext cx="4572638" cy="12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4434" y="5811864"/>
            <a:ext cx="897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https://azure.microsoft.com/en-us/blog/microservices-an-application-revolution-powered-by-the-cloud/</a:t>
            </a:r>
          </a:p>
        </p:txBody>
      </p:sp>
    </p:spTree>
    <p:extLst>
      <p:ext uri="{BB962C8B-B14F-4D97-AF65-F5344CB8AC3E}">
        <p14:creationId xmlns:p14="http://schemas.microsoft.com/office/powerpoint/2010/main" val="141176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Not to Do It (MS Style)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434" y="5811864"/>
            <a:ext cx="897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https://azure.microsoft.com/en-us/blog/microservices-an-application-revolution-powered-by-the-cloud/</a:t>
            </a:r>
          </a:p>
        </p:txBody>
      </p:sp>
      <p:pic>
        <p:nvPicPr>
          <p:cNvPr id="2050" name="Picture 2" descr="Three-tier monolithic application with cach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469" y="2777160"/>
            <a:ext cx="5811061" cy="244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17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Not to Do It (MS Style)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434" y="6013342"/>
            <a:ext cx="897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https://azure.microsoft.com/en-us/blog/microservices-an-application-revolution-powered-by-the-cloud/</a:t>
            </a:r>
          </a:p>
        </p:txBody>
      </p:sp>
      <p:pic>
        <p:nvPicPr>
          <p:cNvPr id="3074" name="Picture 2" descr="Breaking the monolith in microservi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681" y="2229396"/>
            <a:ext cx="4572638" cy="354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3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/>
              <a:t>Microservices</a:t>
            </a:r>
            <a:r>
              <a:rPr lang="en-US" dirty="0"/>
              <a:t> !=</a:t>
            </a:r>
            <a:br>
              <a:rPr lang="en-US" dirty="0"/>
            </a:br>
            <a:r>
              <a:rPr lang="en-US" dirty="0"/>
              <a:t>N-Tier + Docker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n-tier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 Layer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Access Layer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8910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Computers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08" y="2349746"/>
            <a:ext cx="4953000" cy="3371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6915" y="2074985"/>
            <a:ext cx="109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9038" y="33586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Catalog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4354" y="464233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9900" y="607841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6915" y="601132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Shipping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20958" y="225965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20553" y="369988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Catalog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9199" y="535226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709926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DDD-style n-tier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904372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Responsibility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Cart/Checkout</a:t>
            </a:r>
          </a:p>
        </p:txBody>
      </p:sp>
    </p:spTree>
    <p:extLst>
      <p:ext uri="{BB962C8B-B14F-4D97-AF65-F5344CB8AC3E}">
        <p14:creationId xmlns:p14="http://schemas.microsoft.com/office/powerpoint/2010/main" val="247307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Service? Software that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51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…owned, built and run by an organization</a:t>
            </a:r>
          </a:p>
          <a:p>
            <a:r>
              <a:rPr lang="en-US" dirty="0"/>
              <a:t>…is responsible for holding, processing and/or distributing particular kinds of information within the scope of a system</a:t>
            </a:r>
          </a:p>
          <a:p>
            <a:r>
              <a:rPr lang="en-US" dirty="0"/>
              <a:t>…can be built, deployed, and run independently, meeting defined operational objectives</a:t>
            </a:r>
          </a:p>
          <a:p>
            <a:r>
              <a:rPr lang="en-US" dirty="0"/>
              <a:t>…communicates with consumers and other services, presenting information using conventions and/or contract assurances</a:t>
            </a:r>
          </a:p>
          <a:p>
            <a:r>
              <a:rPr lang="en-US" dirty="0"/>
              <a:t>… protects itself against unwanted access, and its information against loss</a:t>
            </a:r>
          </a:p>
          <a:p>
            <a:r>
              <a:rPr lang="en-US" dirty="0"/>
              <a:t>…handles failure conditions such that failures cannot lead to information corruption</a:t>
            </a:r>
          </a:p>
        </p:txBody>
      </p:sp>
    </p:spTree>
    <p:extLst>
      <p:ext uri="{BB962C8B-B14F-4D97-AF65-F5344CB8AC3E}">
        <p14:creationId xmlns:p14="http://schemas.microsoft.com/office/powerpoint/2010/main" val="393139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Microservice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and focused on doing one thing well</a:t>
            </a:r>
          </a:p>
          <a:p>
            <a:endParaRPr lang="en-US" dirty="0"/>
          </a:p>
          <a:p>
            <a:r>
              <a:rPr lang="en-US" dirty="0"/>
              <a:t>Autonomous</a:t>
            </a:r>
          </a:p>
          <a:p>
            <a:endParaRPr lang="en-US" dirty="0"/>
          </a:p>
          <a:p>
            <a:r>
              <a:rPr lang="en-US" dirty="0"/>
              <a:t>Town planning metaphor</a:t>
            </a:r>
          </a:p>
        </p:txBody>
      </p:sp>
    </p:spTree>
    <p:extLst>
      <p:ext uri="{BB962C8B-B14F-4D97-AF65-F5344CB8AC3E}">
        <p14:creationId xmlns:p14="http://schemas.microsoft.com/office/powerpoint/2010/main" val="2418069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Bounded Context?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Delineates the applicability of a particular model</a:t>
            </a:r>
          </a:p>
          <a:p>
            <a:r>
              <a:rPr lang="en-US" dirty="0"/>
              <a:t>Logically unified model inside the context</a:t>
            </a:r>
          </a:p>
          <a:p>
            <a:r>
              <a:rPr lang="en-US" dirty="0"/>
              <a:t>Encapsulates internal operations</a:t>
            </a:r>
          </a:p>
          <a:p>
            <a:r>
              <a:rPr lang="en-US" dirty="0"/>
              <a:t>Defines explicit contracts for external communication</a:t>
            </a:r>
          </a:p>
          <a:p>
            <a:endParaRPr lang="en-US" dirty="0"/>
          </a:p>
          <a:p>
            <a:r>
              <a:rPr lang="en-US" dirty="0"/>
              <a:t>Cell metaphor</a:t>
            </a:r>
          </a:p>
        </p:txBody>
      </p:sp>
    </p:spTree>
    <p:extLst>
      <p:ext uri="{BB962C8B-B14F-4D97-AF65-F5344CB8AC3E}">
        <p14:creationId xmlns:p14="http://schemas.microsoft.com/office/powerpoint/2010/main" val="882265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“Immutability changes everything” – Pat </a:t>
            </a:r>
            <a:r>
              <a:rPr lang="en-US" dirty="0" err="1"/>
              <a:t>Helland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39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Grounding in reality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90" y="2220911"/>
            <a:ext cx="2270771" cy="2958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006" y="2123460"/>
            <a:ext cx="2636275" cy="1726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376" y="3288304"/>
            <a:ext cx="2590763" cy="18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20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Bell.com Search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7338" y="1690688"/>
            <a:ext cx="1248507" cy="7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753" y="2919046"/>
            <a:ext cx="1248507" cy="7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8206" y="4313728"/>
            <a:ext cx="1248507" cy="7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Localization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2246" y="5465518"/>
            <a:ext cx="1248507" cy="7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cxnSp>
        <p:nvCxnSpPr>
          <p:cNvPr id="14" name="Elbow Connector 13"/>
          <p:cNvCxnSpPr>
            <a:stCxn id="7" idx="1"/>
            <a:endCxn id="25" idx="3"/>
          </p:cNvCxnSpPr>
          <p:nvPr/>
        </p:nvCxnSpPr>
        <p:spPr>
          <a:xfrm rot="10800000" flipV="1">
            <a:off x="2939906" y="2068756"/>
            <a:ext cx="5527433" cy="1606425"/>
          </a:xfrm>
          <a:prstGeom prst="bentConnector3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1"/>
            <a:endCxn id="25" idx="3"/>
          </p:cNvCxnSpPr>
          <p:nvPr/>
        </p:nvCxnSpPr>
        <p:spPr>
          <a:xfrm rot="10800000" flipV="1">
            <a:off x="2939905" y="3297114"/>
            <a:ext cx="5890848" cy="378067"/>
          </a:xfrm>
          <a:prstGeom prst="bentConnector3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1"/>
          </p:cNvCxnSpPr>
          <p:nvPr/>
        </p:nvCxnSpPr>
        <p:spPr>
          <a:xfrm rot="10800000">
            <a:off x="2820692" y="3675183"/>
            <a:ext cx="5567514" cy="1016614"/>
          </a:xfrm>
          <a:prstGeom prst="bentConnector3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1"/>
            <a:endCxn id="25" idx="3"/>
          </p:cNvCxnSpPr>
          <p:nvPr/>
        </p:nvCxnSpPr>
        <p:spPr>
          <a:xfrm rot="10800000">
            <a:off x="2939906" y="3675183"/>
            <a:ext cx="4642341" cy="2168405"/>
          </a:xfrm>
          <a:prstGeom prst="bentConnector3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91398" y="3297113"/>
            <a:ext cx="1248507" cy="756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search.bell.com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71866" y="3153176"/>
            <a:ext cx="22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71866" y="3809788"/>
            <a:ext cx="22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1000</a:t>
            </a:r>
          </a:p>
        </p:txBody>
      </p:sp>
    </p:spTree>
    <p:extLst>
      <p:ext uri="{BB962C8B-B14F-4D97-AF65-F5344CB8AC3E}">
        <p14:creationId xmlns:p14="http://schemas.microsoft.com/office/powerpoint/2010/main" val="455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Responsibility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Cart/Checkout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9442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803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owns the shape of the data</a:t>
            </a:r>
          </a:p>
          <a:p>
            <a:endParaRPr lang="en-US" dirty="0"/>
          </a:p>
          <a:p>
            <a:r>
              <a:rPr lang="en-US" dirty="0"/>
              <a:t>Search owns the SLA of response</a:t>
            </a:r>
          </a:p>
          <a:p>
            <a:endParaRPr lang="en-US" dirty="0"/>
          </a:p>
          <a:p>
            <a:r>
              <a:rPr lang="en-US" dirty="0"/>
              <a:t>Search owns the relevance</a:t>
            </a:r>
          </a:p>
          <a:p>
            <a:endParaRPr lang="en-US" dirty="0"/>
          </a:p>
          <a:p>
            <a:r>
              <a:rPr lang="en-US" dirty="0"/>
              <a:t>But none of the data!</a:t>
            </a:r>
          </a:p>
        </p:txBody>
      </p:sp>
    </p:spTree>
    <p:extLst>
      <p:ext uri="{BB962C8B-B14F-4D97-AF65-F5344CB8AC3E}">
        <p14:creationId xmlns:p14="http://schemas.microsoft.com/office/powerpoint/2010/main" val="413561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76" y="1532237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Complex configuration</a:t>
            </a:r>
          </a:p>
          <a:p>
            <a:endParaRPr lang="en-US" dirty="0"/>
          </a:p>
          <a:p>
            <a:r>
              <a:rPr lang="en-US" dirty="0"/>
              <a:t>Standard </a:t>
            </a:r>
            <a:r>
              <a:rPr lang="en-US" dirty="0" err="1"/>
              <a:t>configs</a:t>
            </a:r>
            <a:endParaRPr lang="en-US" dirty="0"/>
          </a:p>
          <a:p>
            <a:endParaRPr lang="en-US" dirty="0"/>
          </a:p>
          <a:p>
            <a:r>
              <a:rPr lang="en-US" dirty="0"/>
              <a:t>Known quantity</a:t>
            </a:r>
          </a:p>
          <a:p>
            <a:endParaRPr lang="en-US" dirty="0"/>
          </a:p>
          <a:p>
            <a:r>
              <a:rPr lang="en-US" dirty="0"/>
              <a:t>1/day update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95394" y="3488914"/>
            <a:ext cx="1749972" cy="10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9454055" y="3488914"/>
            <a:ext cx="1749972" cy="10247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8245366" y="4001294"/>
            <a:ext cx="1208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66234" y="3560438"/>
            <a:ext cx="9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SOAP</a:t>
            </a:r>
          </a:p>
        </p:txBody>
      </p:sp>
      <p:sp>
        <p:nvSpPr>
          <p:cNvPr id="12" name="Can 11"/>
          <p:cNvSpPr/>
          <p:nvPr/>
        </p:nvSpPr>
        <p:spPr>
          <a:xfrm>
            <a:off x="7014291" y="4966200"/>
            <a:ext cx="712177" cy="88637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DocDB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12" idx="1"/>
          </p:cNvCxnSpPr>
          <p:nvPr/>
        </p:nvCxnSpPr>
        <p:spPr>
          <a:xfrm>
            <a:off x="7370380" y="4513673"/>
            <a:ext cx="0" cy="4525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669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Depends on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Depends on region</a:t>
            </a:r>
          </a:p>
          <a:p>
            <a:endParaRPr lang="en-US" dirty="0"/>
          </a:p>
          <a:p>
            <a:r>
              <a:rPr lang="en-US" dirty="0"/>
              <a:t>Depends on catalog</a:t>
            </a:r>
          </a:p>
          <a:p>
            <a:endParaRPr lang="en-US" dirty="0"/>
          </a:p>
          <a:p>
            <a:r>
              <a:rPr lang="en-US" dirty="0"/>
              <a:t>Served with catalog</a:t>
            </a:r>
          </a:p>
          <a:p>
            <a:endParaRPr lang="en-US" dirty="0"/>
          </a:p>
          <a:p>
            <a:r>
              <a:rPr lang="en-US" dirty="0"/>
              <a:t>Sever connection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495394" y="3488914"/>
            <a:ext cx="1749972" cy="10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9454055" y="3488914"/>
            <a:ext cx="1749972" cy="10247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8245366" y="4001294"/>
            <a:ext cx="120868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&quot;No&quot; Symbol 2"/>
          <p:cNvSpPr/>
          <p:nvPr/>
        </p:nvSpPr>
        <p:spPr>
          <a:xfrm>
            <a:off x="8015452" y="3181486"/>
            <a:ext cx="1668517" cy="1639614"/>
          </a:xfrm>
          <a:prstGeom prst="noSmoking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02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Rarely changes</a:t>
            </a:r>
          </a:p>
          <a:p>
            <a:endParaRPr lang="en-US" dirty="0"/>
          </a:p>
          <a:p>
            <a:r>
              <a:rPr lang="en-US" dirty="0"/>
              <a:t>Serves many internal clients</a:t>
            </a:r>
          </a:p>
          <a:p>
            <a:endParaRPr lang="en-US" dirty="0"/>
          </a:p>
          <a:p>
            <a:r>
              <a:rPr lang="en-US" dirty="0"/>
              <a:t>Existing integration method</a:t>
            </a:r>
          </a:p>
          <a:p>
            <a:endParaRPr lang="en-US" dirty="0"/>
          </a:p>
          <a:p>
            <a:r>
              <a:rPr lang="en-US" dirty="0"/>
              <a:t>Consume files 1/day</a:t>
            </a:r>
          </a:p>
        </p:txBody>
      </p:sp>
      <p:sp>
        <p:nvSpPr>
          <p:cNvPr id="6" name="Rectangle 5"/>
          <p:cNvSpPr/>
          <p:nvPr/>
        </p:nvSpPr>
        <p:spPr>
          <a:xfrm>
            <a:off x="6495394" y="3488914"/>
            <a:ext cx="1749972" cy="10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9454055" y="3488914"/>
            <a:ext cx="1749972" cy="10247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Localization</a:t>
            </a:r>
          </a:p>
        </p:txBody>
      </p:sp>
      <p:sp>
        <p:nvSpPr>
          <p:cNvPr id="12" name="Can 11"/>
          <p:cNvSpPr/>
          <p:nvPr/>
        </p:nvSpPr>
        <p:spPr>
          <a:xfrm>
            <a:off x="7014291" y="4966200"/>
            <a:ext cx="712177" cy="88637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DocDB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12" idx="1"/>
          </p:cNvCxnSpPr>
          <p:nvPr/>
        </p:nvCxnSpPr>
        <p:spPr>
          <a:xfrm>
            <a:off x="7370380" y="4513673"/>
            <a:ext cx="0" cy="4525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339959" y="1690688"/>
            <a:ext cx="1014248" cy="989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7" name="Elbow Connector 6"/>
          <p:cNvCxnSpPr>
            <a:stCxn id="8" idx="0"/>
            <a:endCxn id="14" idx="3"/>
          </p:cNvCxnSpPr>
          <p:nvPr/>
        </p:nvCxnSpPr>
        <p:spPr>
          <a:xfrm rot="16200000" flipV="1">
            <a:off x="9189874" y="2349747"/>
            <a:ext cx="1303501" cy="97483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0"/>
            <a:endCxn id="14" idx="1"/>
          </p:cNvCxnSpPr>
          <p:nvPr/>
        </p:nvCxnSpPr>
        <p:spPr>
          <a:xfrm rot="5400000" flipH="1" flipV="1">
            <a:off x="7203419" y="2352375"/>
            <a:ext cx="1303501" cy="96957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55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Changes frequently</a:t>
            </a:r>
          </a:p>
          <a:p>
            <a:endParaRPr lang="en-US" dirty="0"/>
          </a:p>
          <a:p>
            <a:r>
              <a:rPr lang="en-US" dirty="0"/>
              <a:t>Important to react quickly</a:t>
            </a:r>
          </a:p>
          <a:p>
            <a:endParaRPr lang="en-US" dirty="0"/>
          </a:p>
          <a:p>
            <a:r>
              <a:rPr lang="en-US" dirty="0"/>
              <a:t>Triggers inside DB</a:t>
            </a:r>
          </a:p>
          <a:p>
            <a:endParaRPr lang="en-US" dirty="0"/>
          </a:p>
          <a:p>
            <a:r>
              <a:rPr lang="en-US" dirty="0"/>
              <a:t>Messaging to update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95394" y="3488914"/>
            <a:ext cx="1749972" cy="102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9454055" y="3488914"/>
            <a:ext cx="1749972" cy="10247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Localization</a:t>
            </a:r>
          </a:p>
        </p:txBody>
      </p:sp>
      <p:sp>
        <p:nvSpPr>
          <p:cNvPr id="12" name="Can 11"/>
          <p:cNvSpPr/>
          <p:nvPr/>
        </p:nvSpPr>
        <p:spPr>
          <a:xfrm>
            <a:off x="7014291" y="4966200"/>
            <a:ext cx="712177" cy="88637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DocDB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12" idx="1"/>
          </p:cNvCxnSpPr>
          <p:nvPr/>
        </p:nvCxnSpPr>
        <p:spPr>
          <a:xfrm>
            <a:off x="7370380" y="4513673"/>
            <a:ext cx="0" cy="4525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9972952" y="4966199"/>
            <a:ext cx="712177" cy="88637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6" name="Straight Arrow Connector 15"/>
          <p:cNvCxnSpPr>
            <a:stCxn id="8" idx="2"/>
            <a:endCxn id="11" idx="1"/>
          </p:cNvCxnSpPr>
          <p:nvPr/>
        </p:nvCxnSpPr>
        <p:spPr>
          <a:xfrm>
            <a:off x="10329041" y="4513673"/>
            <a:ext cx="0" cy="4525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>
            <p:custDataLst>
              <p:tags r:id="rId1"/>
            </p:custDataLst>
          </p:nvPr>
        </p:nvGrpSpPr>
        <p:grpSpPr>
          <a:xfrm>
            <a:off x="8540637" y="4585199"/>
            <a:ext cx="618146" cy="381000"/>
            <a:chOff x="838200" y="3886200"/>
            <a:chExt cx="914400" cy="609600"/>
          </a:xfrm>
        </p:grpSpPr>
        <p:sp>
          <p:nvSpPr>
            <p:cNvPr id="18" name="Rectangle 1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Elbow Connector 9"/>
          <p:cNvCxnSpPr>
            <a:stCxn id="11" idx="2"/>
            <a:endCxn id="19" idx="3"/>
          </p:cNvCxnSpPr>
          <p:nvPr/>
        </p:nvCxnSpPr>
        <p:spPr>
          <a:xfrm rot="10800000">
            <a:off x="8849710" y="4966199"/>
            <a:ext cx="1123242" cy="44319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0" idx="3"/>
            <a:endCxn id="6" idx="3"/>
          </p:cNvCxnSpPr>
          <p:nvPr/>
        </p:nvCxnSpPr>
        <p:spPr>
          <a:xfrm rot="16200000" flipV="1">
            <a:off x="8255586" y="3991075"/>
            <a:ext cx="583905" cy="60434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661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Bell.com Search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7338" y="1690688"/>
            <a:ext cx="1248507" cy="756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753" y="2919046"/>
            <a:ext cx="1248507" cy="756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8206" y="4313728"/>
            <a:ext cx="1248507" cy="756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Localization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2246" y="5465518"/>
            <a:ext cx="1248507" cy="756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05038" y="3297115"/>
            <a:ext cx="1248507" cy="7561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Denormalizer</a:t>
            </a:r>
            <a:endParaRPr lang="en-US" sz="1100" dirty="0"/>
          </a:p>
        </p:txBody>
      </p:sp>
      <p:cxnSp>
        <p:nvCxnSpPr>
          <p:cNvPr id="14" name="Elbow Connector 13"/>
          <p:cNvCxnSpPr>
            <a:stCxn id="7" idx="1"/>
            <a:endCxn id="12" idx="3"/>
          </p:cNvCxnSpPr>
          <p:nvPr/>
        </p:nvCxnSpPr>
        <p:spPr>
          <a:xfrm rot="10800000" flipV="1">
            <a:off x="6553546" y="2068756"/>
            <a:ext cx="1913793" cy="160642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1"/>
            <a:endCxn id="12" idx="3"/>
          </p:cNvCxnSpPr>
          <p:nvPr/>
        </p:nvCxnSpPr>
        <p:spPr>
          <a:xfrm rot="10800000" flipV="1">
            <a:off x="6553545" y="3297114"/>
            <a:ext cx="2277208" cy="37806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1"/>
            <a:endCxn id="12" idx="3"/>
          </p:cNvCxnSpPr>
          <p:nvPr/>
        </p:nvCxnSpPr>
        <p:spPr>
          <a:xfrm rot="10800000">
            <a:off x="6553546" y="3675185"/>
            <a:ext cx="1834661" cy="101661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1"/>
            <a:endCxn id="12" idx="3"/>
          </p:cNvCxnSpPr>
          <p:nvPr/>
        </p:nvCxnSpPr>
        <p:spPr>
          <a:xfrm rot="10800000">
            <a:off x="6553546" y="3675185"/>
            <a:ext cx="1028701" cy="21684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20"/>
          <p:cNvSpPr/>
          <p:nvPr/>
        </p:nvSpPr>
        <p:spPr>
          <a:xfrm>
            <a:off x="3564159" y="3231993"/>
            <a:ext cx="712177" cy="8863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DocDB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2" idx="1"/>
            <a:endCxn id="21" idx="4"/>
          </p:cNvCxnSpPr>
          <p:nvPr/>
        </p:nvCxnSpPr>
        <p:spPr>
          <a:xfrm flipH="1" flipV="1">
            <a:off x="4276336" y="3675183"/>
            <a:ext cx="1028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91398" y="3297113"/>
            <a:ext cx="1248507" cy="756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search.bell.com</a:t>
            </a:r>
          </a:p>
        </p:txBody>
      </p:sp>
      <p:cxnSp>
        <p:nvCxnSpPr>
          <p:cNvPr id="27" name="Straight Arrow Connector 26"/>
          <p:cNvCxnSpPr>
            <a:stCxn id="25" idx="3"/>
            <a:endCxn id="21" idx="2"/>
          </p:cNvCxnSpPr>
          <p:nvPr/>
        </p:nvCxnSpPr>
        <p:spPr>
          <a:xfrm>
            <a:off x="2939905" y="3675182"/>
            <a:ext cx="62425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81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Avoiding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Megadisasters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jimmybogard.lostechies.com</a:t>
            </a:r>
          </a:p>
          <a:p>
            <a:r>
              <a:rPr lang="en-US"/>
              <a:t>11xEngineering.com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  <p:pic>
        <p:nvPicPr>
          <p:cNvPr id="8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96" y="3188072"/>
            <a:ext cx="2694086" cy="17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&quot;No&quot; Symbol 3"/>
          <p:cNvSpPr/>
          <p:nvPr/>
        </p:nvSpPr>
        <p:spPr>
          <a:xfrm>
            <a:off x="482296" y="2872909"/>
            <a:ext cx="2308485" cy="2368446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85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Bell.com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57" y="2962640"/>
            <a:ext cx="3057690" cy="2081581"/>
          </a:xfrm>
          <a:prstGeom prst="rect">
            <a:avLst/>
          </a:prstGeom>
        </p:spPr>
      </p:pic>
      <p:sp>
        <p:nvSpPr>
          <p:cNvPr id="4" name="Can 3"/>
          <p:cNvSpPr/>
          <p:nvPr/>
        </p:nvSpPr>
        <p:spPr>
          <a:xfrm>
            <a:off x="5424854" y="1943100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5424854" y="3159369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5424853" y="4375638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424852" y="5591907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3338" y="2092569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3338" y="3308838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3338" y="4525107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3337" y="5739728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cxnSp>
        <p:nvCxnSpPr>
          <p:cNvPr id="13" name="Straight Arrow Connector 12"/>
          <p:cNvCxnSpPr>
            <a:stCxn id="8" idx="3"/>
            <a:endCxn id="4" idx="2"/>
          </p:cNvCxnSpPr>
          <p:nvPr/>
        </p:nvCxnSpPr>
        <p:spPr>
          <a:xfrm>
            <a:off x="5011615" y="2365131"/>
            <a:ext cx="41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5" idx="2"/>
          </p:cNvCxnSpPr>
          <p:nvPr/>
        </p:nvCxnSpPr>
        <p:spPr>
          <a:xfrm>
            <a:off x="5011615" y="3581400"/>
            <a:ext cx="41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6" idx="2"/>
          </p:cNvCxnSpPr>
          <p:nvPr/>
        </p:nvCxnSpPr>
        <p:spPr>
          <a:xfrm>
            <a:off x="5011615" y="4797669"/>
            <a:ext cx="4132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7" idx="2"/>
          </p:cNvCxnSpPr>
          <p:nvPr/>
        </p:nvCxnSpPr>
        <p:spPr>
          <a:xfrm>
            <a:off x="5011614" y="6012290"/>
            <a:ext cx="413238" cy="1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1"/>
            <a:endCxn id="4" idx="4"/>
          </p:cNvCxnSpPr>
          <p:nvPr/>
        </p:nvCxnSpPr>
        <p:spPr>
          <a:xfrm flipH="1" flipV="1">
            <a:off x="6031523" y="2365131"/>
            <a:ext cx="1945134" cy="16383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1"/>
            <a:endCxn id="5" idx="4"/>
          </p:cNvCxnSpPr>
          <p:nvPr/>
        </p:nvCxnSpPr>
        <p:spPr>
          <a:xfrm flipH="1" flipV="1">
            <a:off x="6031523" y="3581400"/>
            <a:ext cx="1945134" cy="42203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1"/>
            <a:endCxn id="6" idx="4"/>
          </p:cNvCxnSpPr>
          <p:nvPr/>
        </p:nvCxnSpPr>
        <p:spPr>
          <a:xfrm flipH="1">
            <a:off x="6031522" y="4003431"/>
            <a:ext cx="1945135" cy="79423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1"/>
            <a:endCxn id="7" idx="4"/>
          </p:cNvCxnSpPr>
          <p:nvPr/>
        </p:nvCxnSpPr>
        <p:spPr>
          <a:xfrm flipH="1">
            <a:off x="6031521" y="4003431"/>
            <a:ext cx="1945136" cy="201050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0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Bell.com reality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57" y="2962640"/>
            <a:ext cx="3057690" cy="2081581"/>
          </a:xfrm>
          <a:prstGeom prst="rect">
            <a:avLst/>
          </a:prstGeom>
        </p:spPr>
      </p:pic>
      <p:sp>
        <p:nvSpPr>
          <p:cNvPr id="4" name="Can 3"/>
          <p:cNvSpPr/>
          <p:nvPr/>
        </p:nvSpPr>
        <p:spPr>
          <a:xfrm>
            <a:off x="5424854" y="1943100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5424854" y="3159369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5424853" y="4375638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424852" y="5591907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3338" y="2092569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3338" y="3308838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3338" y="4525107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3337" y="5739728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cxnSp>
        <p:nvCxnSpPr>
          <p:cNvPr id="13" name="Straight Arrow Connector 12"/>
          <p:cNvCxnSpPr>
            <a:stCxn id="8" idx="3"/>
            <a:endCxn id="4" idx="2"/>
          </p:cNvCxnSpPr>
          <p:nvPr/>
        </p:nvCxnSpPr>
        <p:spPr>
          <a:xfrm>
            <a:off x="5011615" y="2365131"/>
            <a:ext cx="41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5" idx="2"/>
          </p:cNvCxnSpPr>
          <p:nvPr/>
        </p:nvCxnSpPr>
        <p:spPr>
          <a:xfrm>
            <a:off x="5011615" y="3581400"/>
            <a:ext cx="41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6" idx="2"/>
          </p:cNvCxnSpPr>
          <p:nvPr/>
        </p:nvCxnSpPr>
        <p:spPr>
          <a:xfrm>
            <a:off x="5011615" y="4797669"/>
            <a:ext cx="4132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7" idx="2"/>
          </p:cNvCxnSpPr>
          <p:nvPr/>
        </p:nvCxnSpPr>
        <p:spPr>
          <a:xfrm>
            <a:off x="5011614" y="6012290"/>
            <a:ext cx="413238" cy="1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1"/>
            <a:endCxn id="4" idx="4"/>
          </p:cNvCxnSpPr>
          <p:nvPr/>
        </p:nvCxnSpPr>
        <p:spPr>
          <a:xfrm flipH="1" flipV="1">
            <a:off x="6031523" y="2365131"/>
            <a:ext cx="1945134" cy="16383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1"/>
            <a:endCxn id="5" idx="4"/>
          </p:cNvCxnSpPr>
          <p:nvPr/>
        </p:nvCxnSpPr>
        <p:spPr>
          <a:xfrm flipH="1" flipV="1">
            <a:off x="6031523" y="3581400"/>
            <a:ext cx="1945134" cy="42203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1"/>
            <a:endCxn id="6" idx="4"/>
          </p:cNvCxnSpPr>
          <p:nvPr/>
        </p:nvCxnSpPr>
        <p:spPr>
          <a:xfrm flipH="1">
            <a:off x="6031522" y="4003431"/>
            <a:ext cx="1945135" cy="79423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1"/>
            <a:endCxn id="7" idx="4"/>
          </p:cNvCxnSpPr>
          <p:nvPr/>
        </p:nvCxnSpPr>
        <p:spPr>
          <a:xfrm flipH="1">
            <a:off x="6031521" y="4003431"/>
            <a:ext cx="1945136" cy="201050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5011615" y="2365131"/>
            <a:ext cx="413237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6" idx="2"/>
          </p:cNvCxnSpPr>
          <p:nvPr/>
        </p:nvCxnSpPr>
        <p:spPr>
          <a:xfrm>
            <a:off x="5011615" y="2365131"/>
            <a:ext cx="413238" cy="243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5011615" y="2365131"/>
            <a:ext cx="413237" cy="3647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4" idx="2"/>
          </p:cNvCxnSpPr>
          <p:nvPr/>
        </p:nvCxnSpPr>
        <p:spPr>
          <a:xfrm flipV="1">
            <a:off x="5011615" y="2365131"/>
            <a:ext cx="413239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6" idx="2"/>
          </p:cNvCxnSpPr>
          <p:nvPr/>
        </p:nvCxnSpPr>
        <p:spPr>
          <a:xfrm>
            <a:off x="5011615" y="3581400"/>
            <a:ext cx="413238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7" idx="2"/>
          </p:cNvCxnSpPr>
          <p:nvPr/>
        </p:nvCxnSpPr>
        <p:spPr>
          <a:xfrm>
            <a:off x="5011615" y="3581400"/>
            <a:ext cx="413237" cy="243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4" idx="2"/>
          </p:cNvCxnSpPr>
          <p:nvPr/>
        </p:nvCxnSpPr>
        <p:spPr>
          <a:xfrm flipV="1">
            <a:off x="5011615" y="2365131"/>
            <a:ext cx="413239" cy="243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5" idx="2"/>
          </p:cNvCxnSpPr>
          <p:nvPr/>
        </p:nvCxnSpPr>
        <p:spPr>
          <a:xfrm flipV="1">
            <a:off x="5011615" y="3581400"/>
            <a:ext cx="413239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7" idx="2"/>
          </p:cNvCxnSpPr>
          <p:nvPr/>
        </p:nvCxnSpPr>
        <p:spPr>
          <a:xfrm>
            <a:off x="5011615" y="4797669"/>
            <a:ext cx="413237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4" idx="2"/>
          </p:cNvCxnSpPr>
          <p:nvPr/>
        </p:nvCxnSpPr>
        <p:spPr>
          <a:xfrm flipV="1">
            <a:off x="5011614" y="2365131"/>
            <a:ext cx="413240" cy="3647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5" idx="2"/>
          </p:cNvCxnSpPr>
          <p:nvPr/>
        </p:nvCxnSpPr>
        <p:spPr>
          <a:xfrm flipV="1">
            <a:off x="5011614" y="3581400"/>
            <a:ext cx="413240" cy="2430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3"/>
            <a:endCxn id="6" idx="2"/>
          </p:cNvCxnSpPr>
          <p:nvPr/>
        </p:nvCxnSpPr>
        <p:spPr>
          <a:xfrm flipV="1">
            <a:off x="5011614" y="4797669"/>
            <a:ext cx="413239" cy="12146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8" idx="0"/>
            <a:endCxn id="3" idx="0"/>
          </p:cNvCxnSpPr>
          <p:nvPr/>
        </p:nvCxnSpPr>
        <p:spPr>
          <a:xfrm rot="16200000" flipH="1">
            <a:off x="5873953" y="-668908"/>
            <a:ext cx="870071" cy="6393025"/>
          </a:xfrm>
          <a:prstGeom prst="bentConnector3">
            <a:avLst>
              <a:gd name="adj1" fmla="val -262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76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Bell.com reality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57" y="2962640"/>
            <a:ext cx="3057690" cy="2081581"/>
          </a:xfrm>
          <a:prstGeom prst="rect">
            <a:avLst/>
          </a:prstGeom>
        </p:spPr>
      </p:pic>
      <p:sp>
        <p:nvSpPr>
          <p:cNvPr id="4" name="Can 3"/>
          <p:cNvSpPr/>
          <p:nvPr/>
        </p:nvSpPr>
        <p:spPr>
          <a:xfrm>
            <a:off x="5424854" y="1943100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5424854" y="3159369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5424853" y="4375638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424852" y="5591907"/>
            <a:ext cx="606669" cy="844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3338" y="2092569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3338" y="3308838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3338" y="4525107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3337" y="5739728"/>
            <a:ext cx="3798277" cy="545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cxnSp>
        <p:nvCxnSpPr>
          <p:cNvPr id="13" name="Straight Arrow Connector 12"/>
          <p:cNvCxnSpPr>
            <a:stCxn id="8" idx="3"/>
            <a:endCxn id="4" idx="2"/>
          </p:cNvCxnSpPr>
          <p:nvPr/>
        </p:nvCxnSpPr>
        <p:spPr>
          <a:xfrm>
            <a:off x="5011615" y="2365131"/>
            <a:ext cx="41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5" idx="2"/>
          </p:cNvCxnSpPr>
          <p:nvPr/>
        </p:nvCxnSpPr>
        <p:spPr>
          <a:xfrm>
            <a:off x="5011615" y="3581400"/>
            <a:ext cx="413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6" idx="2"/>
          </p:cNvCxnSpPr>
          <p:nvPr/>
        </p:nvCxnSpPr>
        <p:spPr>
          <a:xfrm>
            <a:off x="5011615" y="4797669"/>
            <a:ext cx="4132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7" idx="2"/>
          </p:cNvCxnSpPr>
          <p:nvPr/>
        </p:nvCxnSpPr>
        <p:spPr>
          <a:xfrm>
            <a:off x="5011614" y="6012290"/>
            <a:ext cx="413238" cy="1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1"/>
            <a:endCxn id="4" idx="4"/>
          </p:cNvCxnSpPr>
          <p:nvPr/>
        </p:nvCxnSpPr>
        <p:spPr>
          <a:xfrm flipH="1" flipV="1">
            <a:off x="6031523" y="2365131"/>
            <a:ext cx="1945134" cy="16383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1"/>
            <a:endCxn id="5" idx="4"/>
          </p:cNvCxnSpPr>
          <p:nvPr/>
        </p:nvCxnSpPr>
        <p:spPr>
          <a:xfrm flipH="1" flipV="1">
            <a:off x="6031523" y="3581400"/>
            <a:ext cx="1945134" cy="42203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1"/>
            <a:endCxn id="6" idx="4"/>
          </p:cNvCxnSpPr>
          <p:nvPr/>
        </p:nvCxnSpPr>
        <p:spPr>
          <a:xfrm flipH="1">
            <a:off x="6031522" y="4003431"/>
            <a:ext cx="1945135" cy="79423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1"/>
            <a:endCxn id="7" idx="4"/>
          </p:cNvCxnSpPr>
          <p:nvPr/>
        </p:nvCxnSpPr>
        <p:spPr>
          <a:xfrm flipH="1">
            <a:off x="6031521" y="4003431"/>
            <a:ext cx="1945136" cy="201050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5011615" y="2365131"/>
            <a:ext cx="413237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6" idx="2"/>
          </p:cNvCxnSpPr>
          <p:nvPr/>
        </p:nvCxnSpPr>
        <p:spPr>
          <a:xfrm>
            <a:off x="5011615" y="2365131"/>
            <a:ext cx="413238" cy="243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5011615" y="2365131"/>
            <a:ext cx="413237" cy="3647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4" idx="2"/>
          </p:cNvCxnSpPr>
          <p:nvPr/>
        </p:nvCxnSpPr>
        <p:spPr>
          <a:xfrm flipV="1">
            <a:off x="5011615" y="2365131"/>
            <a:ext cx="413239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6" idx="2"/>
          </p:cNvCxnSpPr>
          <p:nvPr/>
        </p:nvCxnSpPr>
        <p:spPr>
          <a:xfrm>
            <a:off x="5011615" y="3581400"/>
            <a:ext cx="413238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7" idx="2"/>
          </p:cNvCxnSpPr>
          <p:nvPr/>
        </p:nvCxnSpPr>
        <p:spPr>
          <a:xfrm>
            <a:off x="5011615" y="3581400"/>
            <a:ext cx="413237" cy="243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4" idx="2"/>
          </p:cNvCxnSpPr>
          <p:nvPr/>
        </p:nvCxnSpPr>
        <p:spPr>
          <a:xfrm flipV="1">
            <a:off x="5011615" y="2365131"/>
            <a:ext cx="413239" cy="243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5" idx="2"/>
          </p:cNvCxnSpPr>
          <p:nvPr/>
        </p:nvCxnSpPr>
        <p:spPr>
          <a:xfrm flipV="1">
            <a:off x="5011615" y="3581400"/>
            <a:ext cx="413239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7" idx="2"/>
          </p:cNvCxnSpPr>
          <p:nvPr/>
        </p:nvCxnSpPr>
        <p:spPr>
          <a:xfrm>
            <a:off x="5011615" y="4797669"/>
            <a:ext cx="413237" cy="121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4" idx="2"/>
          </p:cNvCxnSpPr>
          <p:nvPr/>
        </p:nvCxnSpPr>
        <p:spPr>
          <a:xfrm flipV="1">
            <a:off x="5011614" y="2365131"/>
            <a:ext cx="413240" cy="3647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5" idx="2"/>
          </p:cNvCxnSpPr>
          <p:nvPr/>
        </p:nvCxnSpPr>
        <p:spPr>
          <a:xfrm flipV="1">
            <a:off x="5011614" y="3581400"/>
            <a:ext cx="413240" cy="2430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3"/>
            <a:endCxn id="6" idx="2"/>
          </p:cNvCxnSpPr>
          <p:nvPr/>
        </p:nvCxnSpPr>
        <p:spPr>
          <a:xfrm flipV="1">
            <a:off x="5011614" y="4797669"/>
            <a:ext cx="413239" cy="12146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8" idx="0"/>
            <a:endCxn id="3" idx="0"/>
          </p:cNvCxnSpPr>
          <p:nvPr/>
        </p:nvCxnSpPr>
        <p:spPr>
          <a:xfrm rot="16200000" flipH="1">
            <a:off x="5873953" y="-668908"/>
            <a:ext cx="870071" cy="6393025"/>
          </a:xfrm>
          <a:prstGeom prst="bentConnector3">
            <a:avLst>
              <a:gd name="adj1" fmla="val -262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723" y="3596110"/>
            <a:ext cx="1326291" cy="8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29" y="1970231"/>
            <a:ext cx="1326291" cy="8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28" y="3159641"/>
            <a:ext cx="1326291" cy="8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09" y="4451782"/>
            <a:ext cx="1326291" cy="8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28" y="5591907"/>
            <a:ext cx="1326291" cy="8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9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Bell.com by the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15 years in production</a:t>
            </a:r>
          </a:p>
          <a:p>
            <a:endParaRPr lang="en-US" dirty="0"/>
          </a:p>
          <a:p>
            <a:r>
              <a:rPr lang="en-US" dirty="0"/>
              <a:t>Worldwide orders</a:t>
            </a:r>
          </a:p>
          <a:p>
            <a:endParaRPr lang="en-US" dirty="0"/>
          </a:p>
          <a:p>
            <a:r>
              <a:rPr lang="en-US" dirty="0"/>
              <a:t>Billions of $ per year in revenue</a:t>
            </a:r>
          </a:p>
          <a:p>
            <a:endParaRPr lang="en-US" dirty="0"/>
          </a:p>
          <a:p>
            <a:r>
              <a:rPr lang="en-US" dirty="0"/>
              <a:t>Millions of orders per day</a:t>
            </a:r>
          </a:p>
          <a:p>
            <a:endParaRPr lang="en-US" dirty="0"/>
          </a:p>
          <a:p>
            <a:r>
              <a:rPr lang="en-US" dirty="0"/>
              <a:t>But no way forward</a:t>
            </a:r>
          </a:p>
        </p:txBody>
      </p:sp>
    </p:spTree>
    <p:extLst>
      <p:ext uri="{BB962C8B-B14F-4D97-AF65-F5344CB8AC3E}">
        <p14:creationId xmlns:p14="http://schemas.microsoft.com/office/powerpoint/2010/main" val="239202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Netflix-oriented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628" y="1825625"/>
            <a:ext cx="45487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1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data duplication</a:t>
            </a:r>
          </a:p>
          <a:p>
            <a:endParaRPr lang="en-US" dirty="0"/>
          </a:p>
          <a:p>
            <a:r>
              <a:rPr lang="en-US" dirty="0"/>
              <a:t>Isolation and autonomy</a:t>
            </a:r>
          </a:p>
          <a:p>
            <a:endParaRPr lang="en-US" dirty="0"/>
          </a:p>
          <a:p>
            <a:r>
              <a:rPr lang="en-US" dirty="0"/>
              <a:t>Web APIs for everything</a:t>
            </a:r>
          </a:p>
          <a:p>
            <a:endParaRPr lang="en-US" dirty="0"/>
          </a:p>
          <a:p>
            <a:r>
              <a:rPr lang="en-US" dirty="0"/>
              <a:t>“Bell on Bell”</a:t>
            </a:r>
          </a:p>
        </p:txBody>
      </p:sp>
    </p:spTree>
    <p:extLst>
      <p:ext uri="{BB962C8B-B14F-4D97-AF65-F5344CB8AC3E}">
        <p14:creationId xmlns:p14="http://schemas.microsoft.com/office/powerpoint/2010/main" val="21914268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16921</TotalTime>
  <Words>494</Words>
  <Application>Microsoft Office PowerPoint</Application>
  <PresentationFormat>Widescreen</PresentationFormat>
  <Paragraphs>202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Lucida Console</vt:lpstr>
      <vt:lpstr>Office Theme</vt:lpstr>
      <vt:lpstr>Avoiding Microservice Megadisasters</vt:lpstr>
      <vt:lpstr>Bell Computers</vt:lpstr>
      <vt:lpstr>PowerPoint Presentation</vt:lpstr>
      <vt:lpstr>Bell.com design</vt:lpstr>
      <vt:lpstr>Bell.com reality</vt:lpstr>
      <vt:lpstr>Bell.com reality</vt:lpstr>
      <vt:lpstr>Bell.com by the numbers</vt:lpstr>
      <vt:lpstr>Netflix-oriented architecture</vt:lpstr>
      <vt:lpstr>Core principles</vt:lpstr>
      <vt:lpstr>Pre-production go-live</vt:lpstr>
      <vt:lpstr>PowerPoint Presentation</vt:lpstr>
      <vt:lpstr>API hell</vt:lpstr>
      <vt:lpstr>Doing the math</vt:lpstr>
      <vt:lpstr>You own your SLA or your SLA owns you</vt:lpstr>
      <vt:lpstr>How Not to Do It (MS Style)</vt:lpstr>
      <vt:lpstr>How Not to Do It (MS Style)</vt:lpstr>
      <vt:lpstr>How Not to Do It (MS Style)</vt:lpstr>
      <vt:lpstr>Microservices != N-Tier + Docker</vt:lpstr>
      <vt:lpstr>Traditional n-tier</vt:lpstr>
      <vt:lpstr>DDD-style n-tier</vt:lpstr>
      <vt:lpstr>Areas of Responsibility</vt:lpstr>
      <vt:lpstr>What is a Service? Software that is…</vt:lpstr>
      <vt:lpstr>What is a Microservice?</vt:lpstr>
      <vt:lpstr>What is a Bounded Context?</vt:lpstr>
      <vt:lpstr>“Immutability changes everything” – Pat Helland</vt:lpstr>
      <vt:lpstr>Grounding in reality</vt:lpstr>
      <vt:lpstr>Original Bell.com Search</vt:lpstr>
      <vt:lpstr>Areas of Responsibility</vt:lpstr>
      <vt:lpstr>Data ownership</vt:lpstr>
      <vt:lpstr>Catalog</vt:lpstr>
      <vt:lpstr>Pricing</vt:lpstr>
      <vt:lpstr>Localization</vt:lpstr>
      <vt:lpstr>Content</vt:lpstr>
      <vt:lpstr>Bell.com Search</vt:lpstr>
      <vt:lpstr>Avoiding Microservice Megadisasters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Khan, Viquar</cp:lastModifiedBy>
  <cp:revision>105</cp:revision>
  <dcterms:created xsi:type="dcterms:W3CDTF">2014-12-03T11:14:03Z</dcterms:created>
  <dcterms:modified xsi:type="dcterms:W3CDTF">2017-01-22T17:39:30Z</dcterms:modified>
</cp:coreProperties>
</file>