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3"/>
  </p:notesMasterIdLst>
  <p:sldIdLst>
    <p:sldId id="332" r:id="rId2"/>
    <p:sldId id="257" r:id="rId3"/>
    <p:sldId id="258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5" r:id="rId35"/>
    <p:sldId id="296" r:id="rId36"/>
    <p:sldId id="292" r:id="rId37"/>
    <p:sldId id="293" r:id="rId38"/>
    <p:sldId id="294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1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83" autoAdjust="0"/>
  </p:normalViewPr>
  <p:slideViewPr>
    <p:cSldViewPr>
      <p:cViewPr varScale="1">
        <p:scale>
          <a:sx n="75" d="100"/>
          <a:sy n="75" d="100"/>
        </p:scale>
        <p:origin x="18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EDA40-F813-4F73-BC34-04B2A338090D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D0714-D5E0-4637-B540-1AAFEC13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4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Internet down, most/all</a:t>
            </a:r>
            <a:r>
              <a:rPr lang="en-US" baseline="0" dirty="0" smtClean="0"/>
              <a:t> operations require connection, slow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21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rebase upstream</a:t>
            </a:r>
            <a:r>
              <a:rPr lang="en-US" baseline="0" dirty="0" smtClean="0"/>
              <a:t> commits</a:t>
            </a:r>
          </a:p>
          <a:p>
            <a:r>
              <a:rPr lang="en-US" baseline="0" dirty="0" smtClean="0"/>
              <a:t>Rebase on pull</a:t>
            </a:r>
          </a:p>
          <a:p>
            <a:r>
              <a:rPr lang="en-US" baseline="0" dirty="0" smtClean="0"/>
              <a:t>Merge between 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1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Everything</a:t>
            </a:r>
            <a:r>
              <a:rPr lang="en-US" baseline="0" dirty="0" smtClean="0"/>
              <a:t> is local</a:t>
            </a:r>
          </a:p>
          <a:p>
            <a:r>
              <a:rPr lang="en-US" baseline="0" dirty="0" smtClean="0"/>
              <a:t>Branching is EXTEREMELY cheap</a:t>
            </a:r>
          </a:p>
          <a:p>
            <a:r>
              <a:rPr lang="en-US" baseline="0" dirty="0" smtClean="0"/>
              <a:t>Tool extremely flexible, can support a wide, wide variety of developer workflows</a:t>
            </a:r>
          </a:p>
          <a:p>
            <a:r>
              <a:rPr lang="en-US" baseline="0" dirty="0" smtClean="0"/>
              <a:t>Free!</a:t>
            </a:r>
          </a:p>
          <a:p>
            <a:r>
              <a:rPr lang="en-US" baseline="0" dirty="0" err="1" smtClean="0"/>
              <a:t>Github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Several models possible</a:t>
            </a:r>
            <a:r>
              <a:rPr lang="en-US" baseline="0" dirty="0" smtClean="0"/>
              <a:t> now – disconnected access, more advanced workflows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5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5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Snapshots,</a:t>
            </a:r>
            <a:r>
              <a:rPr lang="en-US" baseline="0" dirty="0" smtClean="0"/>
              <a:t> not deltas = FAST</a:t>
            </a:r>
          </a:p>
          <a:p>
            <a:r>
              <a:rPr lang="en-US" baseline="0" dirty="0" smtClean="0"/>
              <a:t>Not that big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58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Checkouts,</a:t>
            </a:r>
            <a:r>
              <a:rPr lang="en-US" baseline="0" dirty="0" smtClean="0"/>
              <a:t> merges, commits – local database =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58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commits include a SHA-1 Hash as a checksum</a:t>
            </a:r>
          </a:p>
          <a:p>
            <a:r>
              <a:rPr lang="en-US" baseline="0" dirty="0" smtClean="0"/>
              <a:t>All commits are referred to by that hash</a:t>
            </a:r>
          </a:p>
          <a:p>
            <a:r>
              <a:rPr lang="en-US" baseline="0" dirty="0" smtClean="0"/>
              <a:t>Any modifications will change the hash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58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58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branch in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is a file that contains the hash of the commit being pointed to. File name = branch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2057400"/>
            <a:ext cx="8686800" cy="3886200"/>
          </a:xfrm>
          <a:prstGeom prst="rect">
            <a:avLst/>
          </a:prstGeom>
          <a:solidFill>
            <a:schemeClr val="bg1">
              <a:alpha val="67000"/>
            </a:schemeClr>
          </a:solidFill>
          <a:ln w="889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2900"/>
            <a:ext cx="9144000" cy="139793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229600" cy="1943100"/>
          </a:xfrm>
          <a:solidFill>
            <a:schemeClr val="bg1">
              <a:alpha val="67000"/>
            </a:schemeClr>
          </a:solidFill>
          <a:effectLst/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57700"/>
            <a:ext cx="8229600" cy="1257300"/>
          </a:xfrm>
          <a:solidFill>
            <a:schemeClr val="bg1">
              <a:alpha val="67000"/>
            </a:schemeClr>
          </a:solidFill>
        </p:spPr>
        <p:txBody>
          <a:bodyPr wrap="square" anchor="ctr" anchorCtr="1">
            <a:normAutofit/>
          </a:bodyPr>
          <a:lstStyle>
            <a:lvl1pPr marL="0" indent="0" algn="ctr">
              <a:buNone/>
              <a:defRPr sz="2800" b="1" cap="all" baseline="0">
                <a:solidFill>
                  <a:srgbClr val="0069AA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4" y="575829"/>
            <a:ext cx="6035052" cy="93208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8600" y="6172200"/>
            <a:ext cx="4229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smtClean="0"/>
              <a:t>headspring.com</a:t>
            </a:r>
            <a:endParaRPr lang="en-US" b="0" dirty="0"/>
          </a:p>
        </p:txBody>
      </p:sp>
      <p:sp>
        <p:nvSpPr>
          <p:cNvPr id="18" name="Rectangle 17"/>
          <p:cNvSpPr/>
          <p:nvPr/>
        </p:nvSpPr>
        <p:spPr>
          <a:xfrm>
            <a:off x="4686300" y="6172200"/>
            <a:ext cx="4229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@headspring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5900"/>
            <a:ext cx="8686800" cy="4686300"/>
          </a:xfrm>
        </p:spPr>
        <p:txBody>
          <a:bodyPr lIns="118872" tIns="118872" rIns="118872" bIns="11887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85900"/>
            <a:ext cx="4267200" cy="4686300"/>
          </a:xfrm>
        </p:spPr>
        <p:txBody>
          <a:bodyPr lIns="118872" tIns="118872" rIns="118872" bIns="11887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267200" cy="4686300"/>
          </a:xfrm>
        </p:spPr>
        <p:txBody>
          <a:bodyPr lIns="118872" tIns="118872" rIns="118872" bIns="11887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85900"/>
            <a:ext cx="4268788" cy="688975"/>
          </a:xfrm>
        </p:spPr>
        <p:txBody>
          <a:bodyPr lIns="118872" tIns="0" rIns="118872" bIns="0" anchor="b"/>
          <a:lstStyle>
            <a:lvl1pPr marL="0" indent="0" algn="l">
              <a:buNone/>
              <a:defRPr sz="2400" b="1" cap="all" baseline="0">
                <a:solidFill>
                  <a:srgbClr val="0069AA"/>
                </a:solidFill>
                <a:latin typeface="Arial Narrow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4"/>
            <a:ext cx="4268788" cy="3997325"/>
          </a:xfrm>
        </p:spPr>
        <p:txBody>
          <a:bodyPr lIns="118872" tIns="118872" rIns="118872" bIns="11887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85900"/>
            <a:ext cx="4270375" cy="688975"/>
          </a:xfrm>
          <a:solidFill>
            <a:schemeClr val="bg1">
              <a:alpha val="85000"/>
            </a:schemeClr>
          </a:solidFill>
        </p:spPr>
        <p:txBody>
          <a:bodyPr vert="horz" lIns="118872" tIns="0" rIns="118872" bIns="0" rtlCol="0" anchor="b">
            <a:normAutofit/>
          </a:bodyPr>
          <a:lstStyle>
            <a:lvl1pPr marL="342900" indent="-342900">
              <a:buNone/>
              <a:defRPr lang="en-US" sz="2400" b="1" cap="all" baseline="0" smtClean="0">
                <a:solidFill>
                  <a:srgbClr val="0069AA"/>
                </a:solidFill>
                <a:latin typeface="Arial Narrow" pitchFamily="34" charset="0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70375" cy="3997325"/>
          </a:xfrm>
        </p:spPr>
        <p:txBody>
          <a:bodyPr lIns="118872" tIns="118872" rIns="118872" bIns="11887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362200"/>
            <a:ext cx="7772400" cy="15001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228600" tIns="0" rIns="22860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85900"/>
            <a:ext cx="8686800" cy="46863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vert="horz" lIns="228600" tIns="228600" rIns="228600" bIns="2286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26" y="6355767"/>
            <a:ext cx="2326774" cy="3593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://progit.org/book/" TargetMode="External"/><Relationship Id="rId2" Type="http://schemas.openxmlformats.org/officeDocument/2006/relationships/hyperlink" Target="http://progi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hreetrees.heroku.com/" TargetMode="External"/><Relationship Id="rId5" Type="http://schemas.openxmlformats.org/officeDocument/2006/relationships/hyperlink" Target="http://www.ndpsoftware.com/git-cheatsheet.html" TargetMode="External"/><Relationship Id="rId4" Type="http://schemas.openxmlformats.org/officeDocument/2006/relationships/hyperlink" Target="http://gitready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Demystified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304800" y="1219200"/>
            <a:ext cx="8686800" cy="50292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vert="horz" lIns="118872" tIns="118872" rIns="118872" bIns="11887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database</a:t>
            </a:r>
            <a:endParaRPr lang="en-US" dirty="0"/>
          </a:p>
        </p:txBody>
      </p:sp>
      <p:pic>
        <p:nvPicPr>
          <p:cNvPr id="21506" name="Picture 2" descr="http://progit.org/figures/ch1/18333fig0105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89459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4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304800" y="1219200"/>
            <a:ext cx="8686800" cy="50292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vert="horz" lIns="118872" tIns="118872" rIns="118872" bIns="11887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Nearly every operation local</a:t>
            </a:r>
            <a:endParaRPr lang="en-US" dirty="0"/>
          </a:p>
        </p:txBody>
      </p:sp>
      <p:pic>
        <p:nvPicPr>
          <p:cNvPr id="23554" name="Picture 2" descr="http://farm3.static.flickr.com/2375/2255968144_2a650e2e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38943"/>
            <a:ext cx="7208106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304800" y="990600"/>
            <a:ext cx="8686800" cy="52578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vert="horz" lIns="118872" tIns="118872" rIns="118872" bIns="11887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 with integrity</a:t>
            </a:r>
            <a:endParaRPr lang="en-US" dirty="0"/>
          </a:p>
        </p:txBody>
      </p:sp>
      <p:pic>
        <p:nvPicPr>
          <p:cNvPr id="26626" name="Picture 2" descr="http://farm1.static.flickr.com/22/39058915_483a9f2d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6294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7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304800" y="1066800"/>
            <a:ext cx="8686800" cy="51816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vert="horz" lIns="118872" tIns="118872" rIns="118872" bIns="11887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states</a:t>
            </a:r>
            <a:endParaRPr lang="en-US" dirty="0"/>
          </a:p>
        </p:txBody>
      </p:sp>
      <p:pic>
        <p:nvPicPr>
          <p:cNvPr id="28674" name="Picture 2" descr="http://progit.org/figures/ch1/18333fig0106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24711"/>
            <a:ext cx="5486400" cy="504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2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smtClean="0"/>
              <a:t>Installing </a:t>
            </a:r>
            <a:r>
              <a:rPr lang="en-US" sz="9600" dirty="0" err="1" smtClean="0"/>
              <a:t>Git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1537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066800"/>
            <a:ext cx="7772400" cy="4800599"/>
          </a:xfrm>
        </p:spPr>
        <p:txBody>
          <a:bodyPr>
            <a:noAutofit/>
          </a:bodyPr>
          <a:lstStyle/>
          <a:p>
            <a:r>
              <a:rPr lang="en-US" sz="9600" dirty="0" smtClean="0"/>
              <a:t>Good:</a:t>
            </a:r>
          </a:p>
          <a:p>
            <a:r>
              <a:rPr lang="en-US" sz="9600" dirty="0" err="1" smtClean="0"/>
              <a:t>msysgit</a:t>
            </a:r>
            <a:endParaRPr lang="en-US" sz="9600" dirty="0"/>
          </a:p>
        </p:txBody>
      </p:sp>
      <p:pic>
        <p:nvPicPr>
          <p:cNvPr id="29698" name="Picture 2" descr="C:\Users\Jimmy Bogard\Downloads\msysgit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0574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0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800599"/>
          </a:xfrm>
        </p:spPr>
        <p:txBody>
          <a:bodyPr>
            <a:noAutofit/>
          </a:bodyPr>
          <a:lstStyle/>
          <a:p>
            <a:r>
              <a:rPr lang="en-US" sz="9600" dirty="0" smtClean="0"/>
              <a:t>Better:</a:t>
            </a:r>
          </a:p>
          <a:p>
            <a:r>
              <a:rPr lang="en-US" sz="9600" dirty="0" err="1" smtClean="0"/>
              <a:t>gitextensions</a:t>
            </a:r>
            <a:endParaRPr lang="en-US" sz="9600" dirty="0"/>
          </a:p>
        </p:txBody>
      </p:sp>
      <p:pic>
        <p:nvPicPr>
          <p:cNvPr id="30724" name="Picture 4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81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1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7772400" cy="5029199"/>
          </a:xfrm>
        </p:spPr>
        <p:txBody>
          <a:bodyPr>
            <a:noAutofit/>
          </a:bodyPr>
          <a:lstStyle/>
          <a:p>
            <a:r>
              <a:rPr lang="en-US" sz="9600" dirty="0" smtClean="0"/>
              <a:t>Best:</a:t>
            </a:r>
          </a:p>
          <a:p>
            <a:r>
              <a:rPr lang="en-US" sz="9600" dirty="0" err="1"/>
              <a:t>g</a:t>
            </a:r>
            <a:r>
              <a:rPr lang="en-US" sz="9600" dirty="0" err="1" smtClean="0"/>
              <a:t>itextensions</a:t>
            </a:r>
            <a:r>
              <a:rPr lang="en-US" sz="9600" dirty="0" smtClean="0"/>
              <a:t> + p4merge</a:t>
            </a:r>
            <a:endParaRPr lang="en-US" sz="9600" dirty="0"/>
          </a:p>
        </p:txBody>
      </p:sp>
      <p:pic>
        <p:nvPicPr>
          <p:cNvPr id="30724" name="Picture 4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441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350818"/>
            <a:ext cx="152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5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endParaRPr lang="en-US" sz="96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8075613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0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538413"/>
            <a:ext cx="8458200" cy="1500187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72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7200" dirty="0" smtClean="0">
                <a:latin typeface="Consolas" pitchFamily="49" charset="0"/>
                <a:cs typeface="Consolas" pitchFamily="49" charset="0"/>
              </a:rPr>
              <a:t> &lt;verb&gt;</a:t>
            </a:r>
            <a:endParaRPr lang="en-US" sz="7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914400"/>
            <a:ext cx="7772400" cy="5029200"/>
          </a:xfrm>
        </p:spPr>
        <p:txBody>
          <a:bodyPr>
            <a:noAutofit/>
          </a:bodyPr>
          <a:lstStyle/>
          <a:p>
            <a:r>
              <a:rPr lang="en-US" sz="9600" dirty="0" smtClean="0"/>
              <a:t>Before we start…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591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839200" cy="4724399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60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6000" dirty="0" smtClean="0">
                <a:latin typeface="Consolas" pitchFamily="49" charset="0"/>
                <a:cs typeface="Consolas" pitchFamily="49" charset="0"/>
              </a:rPr>
              <a:t> help &lt;verb&gt;</a:t>
            </a:r>
          </a:p>
          <a:p>
            <a:pPr algn="l"/>
            <a:r>
              <a:rPr lang="en-US" sz="60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60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6000" dirty="0" smtClean="0">
                <a:latin typeface="Consolas" pitchFamily="49" charset="0"/>
                <a:cs typeface="Consolas" pitchFamily="49" charset="0"/>
              </a:rPr>
              <a:t> &lt;verb&gt; --help</a:t>
            </a:r>
            <a:endParaRPr lang="en-US" sz="6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err="1" smtClean="0"/>
              <a:t>Git</a:t>
            </a:r>
            <a:r>
              <a:rPr lang="en-US" sz="9600" dirty="0" smtClean="0"/>
              <a:t> Basics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894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Initializing a repository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2538413"/>
            <a:ext cx="8839200" cy="1500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36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 err="1">
                <a:latin typeface="Consolas" pitchFamily="49" charset="0"/>
                <a:cs typeface="Consolas" pitchFamily="49" charset="0"/>
              </a:rPr>
              <a:t>init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nsolas" pitchFamily="49" charset="0"/>
                <a:cs typeface="Consolas" pitchFamily="49" charset="0"/>
              </a:rPr>
              <a:t>Initialized empty </a:t>
            </a:r>
            <a:r>
              <a:rPr lang="en-US" sz="36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repository in c:/dev/gitfun/.git/</a:t>
            </a:r>
          </a:p>
        </p:txBody>
      </p:sp>
    </p:spTree>
    <p:extLst>
      <p:ext uri="{BB962C8B-B14F-4D97-AF65-F5344CB8AC3E}">
        <p14:creationId xmlns:p14="http://schemas.microsoft.com/office/powerpoint/2010/main" val="311384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Cloning an existing repository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2438400"/>
            <a:ext cx="8839200" cy="243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clone git://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github.com/jbogard/AutoMapper.git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752600"/>
            <a:ext cx="7772400" cy="3581399"/>
          </a:xfrm>
        </p:spPr>
        <p:txBody>
          <a:bodyPr>
            <a:noAutofit/>
          </a:bodyPr>
          <a:lstStyle/>
          <a:p>
            <a:r>
              <a:rPr lang="en-US" sz="9600" dirty="0" smtClean="0"/>
              <a:t>Recording changes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078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304800" y="1219200"/>
            <a:ext cx="8686800" cy="50292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vert="horz" lIns="118872" tIns="118872" rIns="118872" bIns="11887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pic>
        <p:nvPicPr>
          <p:cNvPr id="33794" name="Picture 2" descr="http://progit.org/figures/ch2/18333fig020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620000" cy="483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Checking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1447800"/>
            <a:ext cx="88392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# Initial commit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nothing to commit (create/copy files and use "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add" to track)</a:t>
            </a:r>
          </a:p>
        </p:txBody>
      </p:sp>
    </p:spTree>
    <p:extLst>
      <p:ext uri="{BB962C8B-B14F-4D97-AF65-F5344CB8AC3E}">
        <p14:creationId xmlns:p14="http://schemas.microsoft.com/office/powerpoint/2010/main" val="17915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Checking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76200" y="762000"/>
            <a:ext cx="88392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Initial commit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Untracked files: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add &lt;file&gt;..." to include in what will be committed)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      fun.txt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nothing added to commit but untracked files present (use 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add" to track)</a:t>
            </a:r>
          </a:p>
        </p:txBody>
      </p:sp>
    </p:spTree>
    <p:extLst>
      <p:ext uri="{BB962C8B-B14F-4D97-AF65-F5344CB8AC3E}">
        <p14:creationId xmlns:p14="http://schemas.microsoft.com/office/powerpoint/2010/main" val="38350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838200"/>
            <a:ext cx="88392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4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4400" dirty="0">
                <a:latin typeface="Consolas" pitchFamily="49" charset="0"/>
                <a:cs typeface="Consolas" pitchFamily="49" charset="0"/>
              </a:rPr>
              <a:t> add </a:t>
            </a: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fun.txt</a:t>
            </a:r>
          </a:p>
          <a:p>
            <a:pPr marL="0" indent="0">
              <a:buNone/>
            </a:pPr>
            <a:endParaRPr lang="en-US" sz="4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OR</a:t>
            </a:r>
          </a:p>
          <a:p>
            <a:pPr marL="0" indent="0">
              <a:buNone/>
            </a:pPr>
            <a:endParaRPr lang="en-US" sz="4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44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 add .</a:t>
            </a:r>
            <a:endParaRPr lang="en-US" sz="4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Tracking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Tracking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28600" y="914400"/>
            <a:ext cx="88392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Initial commit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Changes to be committed: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--cached &lt;file&gt;..." to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unstage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      new file:   fun.txt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4202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04800" y="533400"/>
            <a:ext cx="8763000" cy="5638800"/>
          </a:xfrm>
        </p:spPr>
        <p:txBody>
          <a:bodyPr>
            <a:noAutofit/>
          </a:bodyPr>
          <a:lstStyle/>
          <a:p>
            <a:endParaRPr lang="en-US" sz="9600" dirty="0"/>
          </a:p>
        </p:txBody>
      </p:sp>
      <p:pic>
        <p:nvPicPr>
          <p:cNvPr id="1026" name="Picture 2" descr="Sub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21" y="2904506"/>
            <a:ext cx="8423313" cy="11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15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Tracking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28600" y="914400"/>
            <a:ext cx="8839200" cy="5005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Changed but not updated: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add &lt;file&gt;..." to update what will be committed)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checkout -- &lt;file&gt;..." to discard changes in working directory)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      modified:   fun.txt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Untracked files: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add &lt;file&gt;..." to include in what will be committed)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      morefun.txt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no changes added to commit (use 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add" and/or 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commit -a")</a:t>
            </a:r>
          </a:p>
        </p:txBody>
      </p:sp>
    </p:spTree>
    <p:extLst>
      <p:ext uri="{BB962C8B-B14F-4D97-AF65-F5344CB8AC3E}">
        <p14:creationId xmlns:p14="http://schemas.microsoft.com/office/powerpoint/2010/main" val="272401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Tracking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914400"/>
            <a:ext cx="8839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add .</a:t>
            </a: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Changes to be committed: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reset HEAD &lt;file&gt;..." to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unstage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      modified:   fun.txt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      new file:   morefun.txt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6795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914400"/>
            <a:ext cx="8839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commit</a:t>
            </a:r>
          </a:p>
          <a:p>
            <a:pPr marL="0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OR</a:t>
            </a:r>
          </a:p>
          <a:p>
            <a:pPr marL="0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commit -m "Adding some more fun"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[master 96ea437] Adding some more fun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1 files changed, 1 insertions(+), 0 deletions(-)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create mode 100644 morefun.txt</a:t>
            </a:r>
          </a:p>
        </p:txBody>
      </p:sp>
    </p:spTree>
    <p:extLst>
      <p:ext uri="{BB962C8B-B14F-4D97-AF65-F5344CB8AC3E}">
        <p14:creationId xmlns:p14="http://schemas.microsoft.com/office/powerpoint/2010/main" val="17936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Ignoring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28600" y="914400"/>
            <a:ext cx="88392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$ notepad 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gitignore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172200" cy="420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6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Removing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838200"/>
            <a:ext cx="88392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Changed but not updated: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add/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rm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&lt;file&gt;..." to update what will be committed)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checkout -- &lt;file&gt;..." to discard changes in working directory)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      deleted:    morefun.txt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no changes added to commit (use "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add" and/or "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commit -a")</a:t>
            </a:r>
          </a:p>
        </p:txBody>
      </p:sp>
    </p:spTree>
    <p:extLst>
      <p:ext uri="{BB962C8B-B14F-4D97-AF65-F5344CB8AC3E}">
        <p14:creationId xmlns:p14="http://schemas.microsoft.com/office/powerpoint/2010/main" val="29766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Removing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838200"/>
            <a:ext cx="88392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morefun.txt</a:t>
            </a:r>
          </a:p>
          <a:p>
            <a:pPr marL="0" indent="0">
              <a:buNone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rm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'morefun.txt'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OR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add -A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Changes to be committed: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reset HEAD &lt;file&gt;..." to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unstage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      deleted:    morefun.txt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9733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28600" y="1066800"/>
            <a:ext cx="88392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log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commit 96ea437805c8f9913a6e590f40c1cb841f12f581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Author: Jimmy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Bogard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&lt;jimmy.bogard@gmail.com&gt;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Date:   Sat Jun 4 12:12:17 2011 -0500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Adding some more fun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commit 5245c8b51d083f9fd50d3447381bc4db4e7df1c0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Author: Jimmy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Bogard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&lt;jimmy.bogard@gmail.com&gt;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Date:   Sat Jun 4 11:50:01 2011 -0500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Adding some fun</a:t>
            </a:r>
          </a:p>
        </p:txBody>
      </p:sp>
    </p:spTree>
    <p:extLst>
      <p:ext uri="{BB962C8B-B14F-4D97-AF65-F5344CB8AC3E}">
        <p14:creationId xmlns:p14="http://schemas.microsoft.com/office/powerpoint/2010/main" val="36981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Extensions - browse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439964" cy="2363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53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Extensions - browse</a:t>
            </a:r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85850"/>
            <a:ext cx="6899817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smtClean="0"/>
              <a:t>Remotes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74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057400"/>
            <a:ext cx="8610600" cy="2971800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Consolas" pitchFamily="49" charset="0"/>
                <a:cs typeface="Consolas" pitchFamily="49" charset="0"/>
              </a:rPr>
              <a:t>C:\DontPanic</a:t>
            </a:r>
            <a:endParaRPr lang="en-US" sz="9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1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Showing remotes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1143000"/>
            <a:ext cx="8839200" cy="5081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clone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git@github.com:jbogard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AutoMapper.git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AutoMapper2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Cloning into AutoMapper2...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remote: Counting objects: 4037, done.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remote: Compressing objects: 100% (1530/1530), done.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remote: Total 4037 (delta 2624), reused 3826 (delta 2448)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Receiving objects: 100% (4037/4037), 30.27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MiB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575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KiB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/s, done.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Resolving deltas: 100% (2624/2624), done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cd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AutoMapper2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remote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12900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Fetching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2895600"/>
            <a:ext cx="8839200" cy="15001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4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4800" dirty="0">
                <a:latin typeface="Consolas" pitchFamily="49" charset="0"/>
                <a:cs typeface="Consolas" pitchFamily="49" charset="0"/>
              </a:rPr>
              <a:t> fetch origin</a:t>
            </a:r>
          </a:p>
        </p:txBody>
      </p:sp>
    </p:spTree>
    <p:extLst>
      <p:ext uri="{BB962C8B-B14F-4D97-AF65-F5344CB8AC3E}">
        <p14:creationId xmlns:p14="http://schemas.microsoft.com/office/powerpoint/2010/main" val="37210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Pushing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2895600"/>
            <a:ext cx="8839200" cy="15001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4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4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push origin master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3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95400"/>
            <a:ext cx="7772400" cy="4495799"/>
          </a:xfrm>
        </p:spPr>
        <p:txBody>
          <a:bodyPr>
            <a:noAutofit/>
          </a:bodyPr>
          <a:lstStyle/>
          <a:p>
            <a:r>
              <a:rPr lang="en-US" sz="9600" dirty="0" smtClean="0"/>
              <a:t>The Good Stuff (Branching)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861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381000" y="878774"/>
            <a:ext cx="8458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Anatomy of a commit</a:t>
            </a:r>
            <a:endParaRPr lang="en-US" dirty="0"/>
          </a:p>
        </p:txBody>
      </p:sp>
      <p:pic>
        <p:nvPicPr>
          <p:cNvPr id="37890" name="Picture 2" descr="http://progit.org/figures/ch3/18333fig030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53886"/>
            <a:ext cx="7391400" cy="499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7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52400" y="878774"/>
            <a:ext cx="89154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Commits</a:t>
            </a:r>
            <a:endParaRPr lang="en-US" dirty="0"/>
          </a:p>
        </p:txBody>
      </p:sp>
      <p:pic>
        <p:nvPicPr>
          <p:cNvPr id="45058" name="Picture 2" descr="http://progit.org/figures/ch3/18333fig030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90" y="1676400"/>
            <a:ext cx="8713453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2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381000" y="878774"/>
            <a:ext cx="86106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pic>
        <p:nvPicPr>
          <p:cNvPr id="47106" name="Picture 2" descr="http://progit.org/figures/ch3/18333fig03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419573" cy="422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2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657112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branch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2192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4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 branch testing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30" name="Picture 2" descr="http://progit.org/figures/ch3/18333fig0304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199"/>
            <a:ext cx="7467600" cy="374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4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381000" y="878774"/>
            <a:ext cx="8458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HEAD pointer</a:t>
            </a:r>
            <a:endParaRPr lang="en-US" dirty="0"/>
          </a:p>
        </p:txBody>
      </p:sp>
      <p:pic>
        <p:nvPicPr>
          <p:cNvPr id="49154" name="Picture 2" descr="http://progit.org/figures/ch3/18333fig0305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344262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9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5982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Switching branches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2192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4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 checkout testing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0178" name="Picture 2" descr="http://progit.org/figures/ch3/18333fig0306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5257800" cy="415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4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066800"/>
            <a:ext cx="7772400" cy="4648199"/>
          </a:xfrm>
        </p:spPr>
        <p:txBody>
          <a:bodyPr>
            <a:noAutofit/>
          </a:bodyPr>
          <a:lstStyle/>
          <a:p>
            <a:r>
              <a:rPr lang="en-US" sz="9600" dirty="0" smtClean="0"/>
              <a:t>Version Control Basics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5735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657112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Making a change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2192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commit -m "Made a change"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02" name="Picture 2" descr="http://progit.org/figures/ch3/18333fig0307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4" y="1996012"/>
            <a:ext cx="730139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4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Switching again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2192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4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 checkout master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2226" name="Picture 2" descr="http://progit.org/figures/ch3/18333fig0308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086600" cy="406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4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changes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commit -m "More changes"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3250" name="Picture 2" descr="http://progit.org/figures/ch3/18333fig0309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5943600" cy="454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8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7772400" cy="5029199"/>
          </a:xfrm>
        </p:spPr>
        <p:txBody>
          <a:bodyPr>
            <a:noAutofit/>
          </a:bodyPr>
          <a:lstStyle/>
          <a:p>
            <a:r>
              <a:rPr lang="en-US" sz="9600" dirty="0" smtClean="0"/>
              <a:t>Inside a branch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9507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838200"/>
            <a:ext cx="7772400" cy="5105399"/>
          </a:xfrm>
        </p:spPr>
        <p:txBody>
          <a:bodyPr>
            <a:noAutofit/>
          </a:bodyPr>
          <a:lstStyle/>
          <a:p>
            <a:r>
              <a:rPr lang="en-US" sz="9600" dirty="0" smtClean="0"/>
              <a:t>Basic branching and merging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970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52400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pic>
        <p:nvPicPr>
          <p:cNvPr id="55298" name="Picture 2" descr="http://progit.org/figures/ch3/18333fig0310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62" y="1676400"/>
            <a:ext cx="7890338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bug comes in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36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36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checkout -b iss53</a:t>
            </a:r>
          </a:p>
        </p:txBody>
      </p:sp>
      <p:pic>
        <p:nvPicPr>
          <p:cNvPr id="57346" name="Picture 2" descr="http://progit.org/figures/ch3/18333fig031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30748"/>
            <a:ext cx="4876800" cy="396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1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Applying a fix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36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36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commit -a -m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'fixing issue'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8370" name="Picture 2" descr="http://progit.org/figures/ch3/18333fig031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16893"/>
            <a:ext cx="7239000" cy="438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8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Hotfix needed ASAP!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36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36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checkout -b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'hotfix'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3600" dirty="0">
                <a:latin typeface="Consolas" pitchFamily="49" charset="0"/>
                <a:cs typeface="Consolas" pitchFamily="49" charset="0"/>
              </a:rPr>
            </a:b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commit -a -m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'fixed'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0418" name="Picture 2" descr="http://progit.org/figures/ch3/18333fig031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88" y="2362200"/>
            <a:ext cx="4876800" cy="396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1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Hotfix needed ASAP!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checkout master</a:t>
            </a:r>
          </a:p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merge hotfix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progit.org/figures/ch3/18333fig0314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43000"/>
            <a:ext cx="5181600" cy="509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2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304800" y="914400"/>
            <a:ext cx="8534400" cy="54102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vert="horz" lIns="118872" tIns="118872" rIns="118872" bIns="11887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Centralized VCS</a:t>
            </a:r>
            <a:endParaRPr lang="en-US" dirty="0"/>
          </a:p>
        </p:txBody>
      </p:sp>
      <p:pic>
        <p:nvPicPr>
          <p:cNvPr id="2050" name="Picture 2" descr="http://progit.org/figures/ch1/18333fig0102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477000" cy="507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68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Deleting the branch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0317" y="2941918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sv-SE" sz="4800" dirty="0">
                <a:latin typeface="Consolas" pitchFamily="49" charset="0"/>
                <a:cs typeface="Consolas" pitchFamily="49" charset="0"/>
              </a:rPr>
              <a:t>$ git branch -d hotfix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Going back to the bug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checkout </a:t>
            </a:r>
            <a:r>
              <a:rPr lang="sv-SE" sz="3600" dirty="0" smtClean="0">
                <a:latin typeface="Consolas" pitchFamily="49" charset="0"/>
                <a:cs typeface="Consolas" pitchFamily="49" charset="0"/>
              </a:rPr>
              <a:t>iss53</a:t>
            </a:r>
            <a:endParaRPr lang="sv-SE" sz="3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</a:t>
            </a:r>
            <a:r>
              <a:rPr lang="sv-SE" sz="3600" dirty="0" smtClean="0">
                <a:latin typeface="Consolas" pitchFamily="49" charset="0"/>
                <a:cs typeface="Consolas" pitchFamily="49" charset="0"/>
              </a:rPr>
              <a:t>commit -a -m "More fixes"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2466" name="Picture 2" descr="http://progit.org/figures/ch3/18333fig0315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29382"/>
            <a:ext cx="5943600" cy="376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1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Merging the issue back to master</a:t>
            </a:r>
            <a:endParaRPr lang="en-US" sz="3600" dirty="0"/>
          </a:p>
        </p:txBody>
      </p:sp>
      <p:pic>
        <p:nvPicPr>
          <p:cNvPr id="64514" name="Picture 2" descr="http://progit.org/figures/ch3/18333fig0316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5744688" cy="49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checkout master</a:t>
            </a:r>
          </a:p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merge iss53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8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the merge</a:t>
            </a:r>
            <a:endParaRPr lang="en-US" dirty="0"/>
          </a:p>
        </p:txBody>
      </p:sp>
      <p:pic>
        <p:nvPicPr>
          <p:cNvPr id="65538" name="Picture 2" descr="http://progit.org/figures/ch3/18333fig0317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153400" cy="432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47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smtClean="0"/>
              <a:t>Rebasing</a:t>
            </a:r>
          </a:p>
        </p:txBody>
      </p:sp>
    </p:spTree>
    <p:extLst>
      <p:ext uri="{BB962C8B-B14F-4D97-AF65-F5344CB8AC3E}">
        <p14:creationId xmlns:p14="http://schemas.microsoft.com/office/powerpoint/2010/main" val="12907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Divergent commits</a:t>
            </a:r>
            <a:endParaRPr lang="en-US" dirty="0"/>
          </a:p>
        </p:txBody>
      </p:sp>
      <p:pic>
        <p:nvPicPr>
          <p:cNvPr id="66562" name="Picture 2" descr="http://progit.org/figures/ch3/18333fig0327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019800" cy="475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4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merge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checkout master</a:t>
            </a:r>
          </a:p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merge </a:t>
            </a:r>
            <a:r>
              <a:rPr lang="sv-SE" sz="3600" dirty="0" smtClean="0">
                <a:latin typeface="Consolas" pitchFamily="49" charset="0"/>
                <a:cs typeface="Consolas" pitchFamily="49" charset="0"/>
              </a:rPr>
              <a:t>experiment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8610" name="Picture 2" descr="http://progit.org/figures/ch3/18333fig0328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6096000" cy="375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3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Rebase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checkout experiment</a:t>
            </a:r>
          </a:p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rebase master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0658" name="Picture 2" descr="http://progit.org/figures/ch3/18333fig0329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7068061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06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Fast-forward merge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checkout </a:t>
            </a:r>
            <a:r>
              <a:rPr lang="sv-SE" sz="3600" dirty="0" smtClean="0">
                <a:latin typeface="Consolas" pitchFamily="49" charset="0"/>
                <a:cs typeface="Consolas" pitchFamily="49" charset="0"/>
              </a:rPr>
              <a:t>master</a:t>
            </a:r>
            <a:endParaRPr lang="sv-SE" sz="3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rebase </a:t>
            </a:r>
            <a:r>
              <a:rPr lang="sv-SE" sz="3600" dirty="0" smtClean="0">
                <a:latin typeface="Consolas" pitchFamily="49" charset="0"/>
                <a:cs typeface="Consolas" pitchFamily="49" charset="0"/>
              </a:rPr>
              <a:t>experiment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682" name="Picture 2" descr="http://progit.org/figures/ch3/18333fig0330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8" y="2638161"/>
            <a:ext cx="7696200" cy="355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38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smtClean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11449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685800" y="914400"/>
            <a:ext cx="7848600" cy="55626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vert="horz" lIns="118872" tIns="118872" rIns="118872" bIns="11887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VCS</a:t>
            </a:r>
            <a:endParaRPr lang="en-US" dirty="0"/>
          </a:p>
        </p:txBody>
      </p:sp>
      <p:pic>
        <p:nvPicPr>
          <p:cNvPr id="18434" name="Picture 2" descr="http://progit.org/figures/ch1/18333fig0103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47625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5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smtClean="0"/>
              <a:t>Why </a:t>
            </a:r>
            <a:r>
              <a:rPr lang="en-US" sz="9600" dirty="0" err="1" smtClean="0"/>
              <a:t>git</a:t>
            </a:r>
            <a:r>
              <a:rPr lang="en-US" sz="96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02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more info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http://progit.org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http://git-scm.com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http://gitready.com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www.ndpsoftware.com/git-cheatsheet.html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http://threetrees.heroku.com/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Images from </a:t>
            </a:r>
            <a:r>
              <a:rPr lang="en-US" dirty="0">
                <a:hlinkClick r:id="rId7"/>
              </a:rPr>
              <a:t>http://progit.org/book/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err="1" smtClean="0"/>
              <a:t>Git</a:t>
            </a:r>
            <a:r>
              <a:rPr lang="en-US" sz="9600" dirty="0" smtClean="0"/>
              <a:t> Intro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553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304800" y="1219200"/>
            <a:ext cx="8686800" cy="50292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vert="horz" lIns="118872" tIns="118872" rIns="118872" bIns="11887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VCS databases</a:t>
            </a:r>
            <a:endParaRPr lang="en-US" dirty="0"/>
          </a:p>
        </p:txBody>
      </p:sp>
      <p:pic>
        <p:nvPicPr>
          <p:cNvPr id="19458" name="Picture 2" descr="http://progit.org/figures/ch1/18333fig0104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03004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75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spring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Keeping Integration Sane with NServiceBus</Template>
  <TotalTime>427</TotalTime>
  <Words>1043</Words>
  <Application>Microsoft Office PowerPoint</Application>
  <PresentationFormat>On-screen Show (4:3)</PresentationFormat>
  <Paragraphs>244</Paragraphs>
  <Slides>71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Arial Narrow</vt:lpstr>
      <vt:lpstr>Calibri</vt:lpstr>
      <vt:lpstr>Consolas</vt:lpstr>
      <vt:lpstr>Headspring2</vt:lpstr>
      <vt:lpstr>Git Demystified</vt:lpstr>
      <vt:lpstr>PowerPoint Presentation</vt:lpstr>
      <vt:lpstr>PowerPoint Presentation</vt:lpstr>
      <vt:lpstr>PowerPoint Presentation</vt:lpstr>
      <vt:lpstr>PowerPoint Presentation</vt:lpstr>
      <vt:lpstr>Centralized VCS</vt:lpstr>
      <vt:lpstr>Distributed VCS</vt:lpstr>
      <vt:lpstr>PowerPoint Presentation</vt:lpstr>
      <vt:lpstr>Most VCS databases</vt:lpstr>
      <vt:lpstr>Git database</vt:lpstr>
      <vt:lpstr>Nearly every operation local</vt:lpstr>
      <vt:lpstr>Commit with integrity</vt:lpstr>
      <vt:lpstr>Three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Initializing a repository</vt:lpstr>
      <vt:lpstr>Cloning an existing repository</vt:lpstr>
      <vt:lpstr>PowerPoint Presentation</vt:lpstr>
      <vt:lpstr>PowerPoint Presentation</vt:lpstr>
      <vt:lpstr>Checking status</vt:lpstr>
      <vt:lpstr>Checking status</vt:lpstr>
      <vt:lpstr>Tracking files</vt:lpstr>
      <vt:lpstr>Tracking files</vt:lpstr>
      <vt:lpstr>Tracking files</vt:lpstr>
      <vt:lpstr>Tracking files</vt:lpstr>
      <vt:lpstr>Committing changes</vt:lpstr>
      <vt:lpstr>Ignoring files</vt:lpstr>
      <vt:lpstr>Removing files</vt:lpstr>
      <vt:lpstr>Removing files</vt:lpstr>
      <vt:lpstr>Visualizing changes</vt:lpstr>
      <vt:lpstr>Git Extensions - browse</vt:lpstr>
      <vt:lpstr>Git Extensions - browse</vt:lpstr>
      <vt:lpstr>PowerPoint Presentation</vt:lpstr>
      <vt:lpstr>Showing remotes</vt:lpstr>
      <vt:lpstr>Fetching changes</vt:lpstr>
      <vt:lpstr>Pushing changes</vt:lpstr>
      <vt:lpstr>PowerPoint Presentation</vt:lpstr>
      <vt:lpstr>Anatomy of a commit</vt:lpstr>
      <vt:lpstr>Multiple Commits</vt:lpstr>
      <vt:lpstr>Branches</vt:lpstr>
      <vt:lpstr>Creating a branch</vt:lpstr>
      <vt:lpstr>The HEAD pointer</vt:lpstr>
      <vt:lpstr>Switching branches</vt:lpstr>
      <vt:lpstr>Making a change</vt:lpstr>
      <vt:lpstr>Switching again</vt:lpstr>
      <vt:lpstr>More changes</vt:lpstr>
      <vt:lpstr>PowerPoint Presentation</vt:lpstr>
      <vt:lpstr>PowerPoint Presentation</vt:lpstr>
      <vt:lpstr>Initial state</vt:lpstr>
      <vt:lpstr>A bug comes in</vt:lpstr>
      <vt:lpstr>Applying a fix</vt:lpstr>
      <vt:lpstr>Hotfix needed ASAP!</vt:lpstr>
      <vt:lpstr>Hotfix needed ASAP!</vt:lpstr>
      <vt:lpstr>Deleting the branch</vt:lpstr>
      <vt:lpstr>Going back to the bug</vt:lpstr>
      <vt:lpstr>Merging the issue back to master</vt:lpstr>
      <vt:lpstr>After the merge</vt:lpstr>
      <vt:lpstr>PowerPoint Presentation</vt:lpstr>
      <vt:lpstr>Divergent commits</vt:lpstr>
      <vt:lpstr>A merge</vt:lpstr>
      <vt:lpstr>Rebase</vt:lpstr>
      <vt:lpstr>Fast-forward merge</vt:lpstr>
      <vt:lpstr>PowerPoint Presentation</vt:lpstr>
      <vt:lpstr>PowerPoint Presentation</vt:lpstr>
      <vt:lpstr>For more info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Demystified</dc:title>
  <dc:creator>Jimmy Bogard</dc:creator>
  <cp:lastModifiedBy>Khan, Viquar</cp:lastModifiedBy>
  <cp:revision>45</cp:revision>
  <dcterms:created xsi:type="dcterms:W3CDTF">2011-06-04T15:16:02Z</dcterms:created>
  <dcterms:modified xsi:type="dcterms:W3CDTF">2017-01-22T17:40:47Z</dcterms:modified>
</cp:coreProperties>
</file>