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63" r:id="rId5"/>
    <p:sldId id="260" r:id="rId6"/>
    <p:sldId id="259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1268B-8AC2-4239-8FAF-7C144C210720}" type="datetimeFigureOut">
              <a:rPr lang="en-US"/>
              <a:t>6/28/2017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BA2C8-71FC-43D0-BD87-0547616971F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9213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D8362-6D63-40AC-BAA9-90C3AE6D5875}" type="datetimeFigureOut">
              <a:rPr lang="en-US"/>
              <a:t>6/28/2017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39446-6953-447E-A4E3-E7CFBF87004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3929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ater3"/>
          <p:cNvSpPr/>
          <p:nvPr/>
        </p:nvSpPr>
        <p:spPr bwMode="gray">
          <a:xfrm>
            <a:off x="2552" y="5243129"/>
            <a:ext cx="12188952" cy="1614871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2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sky"/>
          <p:cNvSpPr/>
          <p:nvPr/>
        </p:nvSpPr>
        <p:spPr bwMode="white">
          <a:xfrm>
            <a:off x="2552" y="0"/>
            <a:ext cx="12188952" cy="533400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water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ltGray">
          <a:xfrm>
            <a:off x="-1425" y="5497897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water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221111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-1425" y="5961106"/>
            <a:ext cx="12188952" cy="896846"/>
          </a:xfrm>
          <a:prstGeom prst="rect">
            <a:avLst/>
          </a:prstGeom>
          <a:gradFill>
            <a:gsLst>
              <a:gs pos="25000">
                <a:schemeClr val="accent6">
                  <a:lumMod val="60000"/>
                  <a:lumOff val="40000"/>
                  <a:alpha val="0"/>
                </a:schemeClr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5872" y="1309047"/>
            <a:ext cx="9602789" cy="2667000"/>
          </a:xfrm>
        </p:spPr>
        <p:txBody>
          <a:bodyPr anchor="b">
            <a:no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5872" y="4038600"/>
            <a:ext cx="9601200" cy="9906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/>
              <a:t>6/28/2017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440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4403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/>
              <a:t>6/28/2017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/>
              <a:t>6/28/2017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1309047"/>
            <a:ext cx="9601252" cy="2667000"/>
          </a:xfrm>
        </p:spPr>
        <p:txBody>
          <a:bodyPr anchor="b">
            <a:normAutofit/>
          </a:bodyPr>
          <a:lstStyle>
            <a:lvl1pPr algn="ctr">
              <a:defRPr sz="6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038600"/>
            <a:ext cx="96012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/>
              <a:t>6/28/2017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572768"/>
            <a:ext cx="4572000" cy="41422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572768"/>
            <a:ext cx="4572000" cy="41422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/>
              <a:t>6/28/2017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365861"/>
            <a:ext cx="4572000" cy="33491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572768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365861"/>
            <a:ext cx="4572000" cy="33491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/>
              <a:t>6/28/2017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/>
              <a:t>6/28/2017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/>
              <a:t>6/28/2017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3" y="685800"/>
            <a:ext cx="6858000" cy="4572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/>
              <a:t>6/28/2017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760413" y="685800"/>
            <a:ext cx="6858000" cy="4572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/>
              <a:t>6/28/2017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58000"/>
                </a:schemeClr>
              </a:gs>
              <a:gs pos="88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8" name="water3"/>
          <p:cNvSpPr/>
          <p:nvPr/>
        </p:nvSpPr>
        <p:spPr bwMode="gray">
          <a:xfrm>
            <a:off x="2552" y="6064101"/>
            <a:ext cx="12188952" cy="793899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4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water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white">
          <a:xfrm>
            <a:off x="-1425" y="6256181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water1"/>
          <p:cNvPicPr>
            <a:picLocks noChangeAspect="1"/>
          </p:cNvPicPr>
          <p:nvPr/>
        </p:nvPicPr>
        <p:blipFill rotWithShape="1"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979395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265176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9509760" cy="4142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5586B75A-687E-405C-8A0B-8D00578BA2C3}" type="datetime1">
              <a:rPr lang="en-US" smtClean="0"/>
              <a:pPr/>
              <a:t>6/28/2017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kern="1200">
          <a:solidFill>
            <a:schemeClr val="accent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•"/>
        <a:defRPr sz="20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•"/>
        <a:defRPr sz="18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6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6pPr>
      <a:lvl7pPr marL="19202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8pPr>
      <a:lvl9pPr marL="2240280" indent="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None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uber.com/docs/riders/guides/authentication/introduction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s.facebook.com/docs/facebook-logi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syer/sparklr-boot" TargetMode="External"/><Relationship Id="rId2" Type="http://schemas.openxmlformats.org/officeDocument/2006/relationships/hyperlink" Target="https://spring.io/guides/tutorials/spring-boot-oauth2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ivotal.io/pivotalcf/1-10/concepts/architecture/uaa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syer/sparklr-boot" TargetMode="External"/><Relationship Id="rId3" Type="http://schemas.openxmlformats.org/officeDocument/2006/relationships/hyperlink" Target="https://en.wikipedia.org/wiki/OAuth" TargetMode="External"/><Relationship Id="rId7" Type="http://schemas.openxmlformats.org/officeDocument/2006/relationships/hyperlink" Target="https://spring.io/guides/tutorials/spring-boot-oauth2/" TargetMode="External"/><Relationship Id="rId2" Type="http://schemas.openxmlformats.org/officeDocument/2006/relationships/hyperlink" Target="https://stackoverflow.com/questions/tagged/oaut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penid.net/" TargetMode="External"/><Relationship Id="rId5" Type="http://schemas.openxmlformats.org/officeDocument/2006/relationships/hyperlink" Target="http://saml.xml.org/" TargetMode="External"/><Relationship Id="rId4" Type="http://schemas.openxmlformats.org/officeDocument/2006/relationships/hyperlink" Target="https://oauth.net/2/" TargetMode="External"/><Relationship Id="rId9" Type="http://schemas.openxmlformats.org/officeDocument/2006/relationships/hyperlink" Target="https://content.pivotal.io/blog/how-to-integrate-an-application-with-cloud-foundry-using-oauth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8651" y="911482"/>
            <a:ext cx="9602789" cy="2667000"/>
          </a:xfrm>
        </p:spPr>
        <p:txBody>
          <a:bodyPr/>
          <a:lstStyle/>
          <a:p>
            <a:r>
              <a:rPr lang="en-US" dirty="0"/>
              <a:t>Microservice with OAuth2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050" b="1" dirty="0"/>
              <a:t>                                                                                                                                                                                 </a:t>
            </a:r>
          </a:p>
          <a:p>
            <a:endParaRPr lang="en-US" sz="1050" b="1" dirty="0"/>
          </a:p>
          <a:p>
            <a:r>
              <a:rPr lang="en-US" sz="1050" b="1" dirty="0"/>
              <a:t>       </a:t>
            </a:r>
          </a:p>
          <a:p>
            <a:r>
              <a:rPr lang="en-US" sz="1050" b="1" dirty="0"/>
              <a:t>                                                                                                                                                                                                                                             Viquar Khan </a:t>
            </a:r>
          </a:p>
        </p:txBody>
      </p:sp>
    </p:spTree>
    <p:extLst>
      <p:ext uri="{BB962C8B-B14F-4D97-AF65-F5344CB8AC3E}">
        <p14:creationId xmlns:p14="http://schemas.microsoft.com/office/powerpoint/2010/main" val="150390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SAML vs OpenID vs OAuth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050" b="1" dirty="0"/>
              <a:t>SAML (Security Assertion Markup Language) </a:t>
            </a:r>
            <a:r>
              <a:rPr lang="en-US" sz="1050" dirty="0"/>
              <a:t>is a standard that encompasses profiles, bindings and constructs to achieve</a:t>
            </a:r>
          </a:p>
          <a:p>
            <a:pPr lvl="1"/>
            <a:r>
              <a:rPr lang="en-US" sz="1050" dirty="0"/>
              <a:t>Single Sign On (SSO),</a:t>
            </a:r>
          </a:p>
          <a:p>
            <a:pPr lvl="1"/>
            <a:r>
              <a:rPr lang="en-US" sz="1050" dirty="0"/>
              <a:t>Federation and</a:t>
            </a:r>
          </a:p>
          <a:p>
            <a:pPr lvl="1"/>
            <a:r>
              <a:rPr lang="en-US" sz="1050" dirty="0"/>
              <a:t>Identity Management.</a:t>
            </a:r>
          </a:p>
          <a:p>
            <a:r>
              <a:rPr lang="en-US" sz="1050" b="1" dirty="0"/>
              <a:t>OpenID</a:t>
            </a:r>
            <a:r>
              <a:rPr lang="en-US" sz="1050" dirty="0"/>
              <a:t> is an open standard sponsored by Facebook, Microsoft, Google, PayPal, Ping Identity, Symantec, and Yahoo. OpenID allows user to be authenticated using a third-party services called identity providers. Users can choose to use their preferred OpenID providers to log in to websites that accept the OpenID authentication scheme.</a:t>
            </a:r>
          </a:p>
          <a:p>
            <a:pPr marL="45720" indent="0">
              <a:buNone/>
            </a:pPr>
            <a:r>
              <a:rPr lang="en-US" sz="1050" dirty="0"/>
              <a:t>          - OpenID and SAML2 are both based on the same concept of federated identity</a:t>
            </a:r>
          </a:p>
          <a:p>
            <a:r>
              <a:rPr lang="en-US" sz="1050" b="1" dirty="0"/>
              <a:t>OAuth (Open Authorization) </a:t>
            </a:r>
            <a:r>
              <a:rPr lang="en-US" sz="1050" dirty="0"/>
              <a:t>is a standard for authorization of resources.   It does not deal with authentication.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15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SAML vs OpenID comparison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9703964"/>
              </p:ext>
            </p:extLst>
          </p:nvPr>
        </p:nvGraphicFramePr>
        <p:xfrm>
          <a:off x="1343770" y="1573213"/>
          <a:ext cx="10674060" cy="40462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674060">
                  <a:extLst>
                    <a:ext uri="{9D8B030D-6E8A-4147-A177-3AD203B41FA5}">
                      <a16:colId xmlns:a16="http://schemas.microsoft.com/office/drawing/2014/main" val="3978408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SAML2 supports single sign-out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OpenID does not supports single sign-out</a:t>
                      </a:r>
                    </a:p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202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SAML</a:t>
                      </a:r>
                      <a:r>
                        <a:rPr lang="en-US" sz="105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service providers are using with the SAML2 Identity Providers,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OpenID has a discovery protocol which dynamically discovers the corresponding OpenID Provider, once an OpenID is given. SAML has a discovery protocol based on Identity Provider Discovery Service Protocol (OpenID relying parties are not coupled with </a:t>
                      </a:r>
                      <a:r>
                        <a:rPr lang="en-US" sz="105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OpenID Providers).</a:t>
                      </a:r>
                      <a:endParaRPr lang="en-US" sz="105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499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SAML  the user is tightly coupled with SAML2 IdP </a:t>
                      </a:r>
                      <a:r>
                        <a:rPr lang="en-US" sz="105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,</a:t>
                      </a:r>
                      <a:r>
                        <a:rPr lang="en-US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SAML2 identifier is only valid for the SAML2 IdP.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OpenID, you own your identifier and you can map it to any OpenID Provider you wish.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768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SAML 2 is based on XML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OpenID is not</a:t>
                      </a:r>
                      <a:r>
                        <a:rPr lang="en-US" sz="105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based on </a:t>
                      </a:r>
                      <a:r>
                        <a:rPr lang="en-US" sz="105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r>
                        <a:rPr lang="en-US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271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SAML can be either Service Provider (SP) initiated or Identity Provider (IdP) initiated.</a:t>
                      </a:r>
                    </a:p>
                    <a:p>
                      <a:r>
                        <a:rPr lang="en-US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OpenID always SP initiated.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046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SAML web profile for web Browser only</a:t>
                      </a:r>
                    </a:p>
                    <a:p>
                      <a:r>
                        <a:rPr lang="en-US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OpenID  Both web browser and mobile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935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151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265176"/>
            <a:ext cx="9509759" cy="569711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4200" dirty="0"/>
              <a:t>OAuth 2.0: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9569" y="2472803"/>
            <a:ext cx="7938053" cy="333541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74860" y="1039792"/>
            <a:ext cx="9817210" cy="1869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/>
              <a:t>The OAuth 2.0 authorization framework enables a third-party    application to obtain limited access to an HTTP service, either on    behalf of a resource owner by orchestrating an approval interaction between the resource owner and the HTTP service, or by allowing the third-party application to obtain access on its own behalf.  This specification replaces and obsoletes the OAuth 1.0 protocol described in RFC 5849.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50" dirty="0"/>
          </a:p>
          <a:p>
            <a:r>
              <a:rPr lang="en-US" sz="1050" dirty="0"/>
              <a:t>Example :</a:t>
            </a:r>
          </a:p>
          <a:p>
            <a:r>
              <a:rPr lang="en-US" sz="1050" dirty="0"/>
              <a:t>Uber:           </a:t>
            </a:r>
            <a:r>
              <a:rPr lang="en-US" sz="1050" dirty="0">
                <a:hlinkClick r:id="rId3"/>
              </a:rPr>
              <a:t>https://developer.uber.com/docs/riders/guides/authentication/introduction</a:t>
            </a:r>
            <a:endParaRPr lang="en-US" sz="1050" dirty="0"/>
          </a:p>
          <a:p>
            <a:endParaRPr lang="en-US" sz="1050" dirty="0"/>
          </a:p>
          <a:p>
            <a:r>
              <a:rPr lang="en-US" sz="1050" dirty="0"/>
              <a:t>Facebook:   </a:t>
            </a:r>
            <a:r>
              <a:rPr lang="en-US" sz="1050" dirty="0">
                <a:hlinkClick r:id="rId4"/>
              </a:rPr>
              <a:t>https://developers.facebook.com/docs/facebook-login</a:t>
            </a:r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645920" y="2920839"/>
            <a:ext cx="10320792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36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OAuth2 continue..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1100" b="1" dirty="0"/>
              <a:t>Oauth2 Roles</a:t>
            </a:r>
          </a:p>
          <a:p>
            <a:pPr lvl="1"/>
            <a:r>
              <a:rPr lang="en-US" sz="1050" b="1" dirty="0"/>
              <a:t>Resource owner: </a:t>
            </a:r>
            <a:r>
              <a:rPr lang="en-US" sz="1050" dirty="0"/>
              <a:t>An entity capable of granting access to a protected resource. when the resource owner is a person, it is referred to as an end-user.</a:t>
            </a:r>
          </a:p>
          <a:p>
            <a:pPr lvl="1"/>
            <a:r>
              <a:rPr lang="en-US" sz="1050" b="1" dirty="0"/>
              <a:t>Resource server: </a:t>
            </a:r>
            <a:r>
              <a:rPr lang="en-US" sz="1050" dirty="0"/>
              <a:t>The server hosting the protected resources, capable of accepting and responding to protected resource requests using access tokens.</a:t>
            </a:r>
          </a:p>
          <a:p>
            <a:pPr lvl="1"/>
            <a:r>
              <a:rPr lang="en-US" sz="1050" b="1" dirty="0"/>
              <a:t>Client: </a:t>
            </a:r>
            <a:r>
              <a:rPr lang="en-US" sz="1050" dirty="0"/>
              <a:t>An application making protected resource requests on behalf of the resource owner and with its authorization. It could be a mobile app asking your permission to access your Facebook feeds, a REST client trying to access REST API, a web site [Stack overflow e.g.] providing an alternative login option using Facebook account.</a:t>
            </a:r>
          </a:p>
          <a:p>
            <a:pPr lvl="1"/>
            <a:r>
              <a:rPr lang="en-US" sz="1050" b="1" dirty="0"/>
              <a:t>Authorization server: </a:t>
            </a:r>
            <a:r>
              <a:rPr lang="en-US" sz="1050" dirty="0"/>
              <a:t>The server issuing access tokens to the client after successfully authenticating the resource owner and obtaining authorization.</a:t>
            </a:r>
          </a:p>
          <a:p>
            <a:pPr fontAlgn="base"/>
            <a:r>
              <a:rPr lang="en-US" sz="1100" b="1" dirty="0"/>
              <a:t> OAuth different types of tokens.</a:t>
            </a:r>
            <a:endParaRPr lang="en-US" sz="1100" dirty="0"/>
          </a:p>
          <a:p>
            <a:pPr lvl="1" fontAlgn="base"/>
            <a:r>
              <a:rPr lang="en-US" sz="1050" dirty="0"/>
              <a:t>WS-Security tokens, especially SAML tokens</a:t>
            </a:r>
          </a:p>
          <a:p>
            <a:pPr lvl="1" fontAlgn="base"/>
            <a:r>
              <a:rPr lang="en-US" sz="1050" dirty="0"/>
              <a:t>JWT tokens</a:t>
            </a:r>
          </a:p>
          <a:p>
            <a:pPr lvl="1" fontAlgn="base"/>
            <a:r>
              <a:rPr lang="en-US" sz="1050" dirty="0"/>
              <a:t>Legacy tokens</a:t>
            </a:r>
          </a:p>
          <a:p>
            <a:pPr lvl="1" fontAlgn="base"/>
            <a:r>
              <a:rPr lang="en-US" sz="1050" dirty="0"/>
              <a:t>Custom tokens</a:t>
            </a:r>
          </a:p>
          <a:p>
            <a:pPr marL="45720" indent="0">
              <a:buNone/>
            </a:pP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78589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with OAuth2 for consumer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500" dirty="0"/>
              <a:t>Spring Security OAuth provides support for using Spring Security with OAuth (1a) and OAuth2 using standard Spring Security programming models and configuration idioms.</a:t>
            </a:r>
          </a:p>
          <a:p>
            <a:pPr marL="45720" indent="0">
              <a:buNone/>
            </a:pPr>
            <a:r>
              <a:rPr lang="en-US" sz="1900" dirty="0"/>
              <a:t>  Features</a:t>
            </a:r>
          </a:p>
          <a:p>
            <a:pPr lvl="2"/>
            <a:r>
              <a:rPr lang="en-US" sz="1500" dirty="0"/>
              <a:t>Support for OAuth providers and OAuth consumers</a:t>
            </a:r>
          </a:p>
          <a:p>
            <a:pPr lvl="2"/>
            <a:r>
              <a:rPr lang="en-US" sz="1500" dirty="0"/>
              <a:t>Oauth 1(a) (including two-legged OAuth, a.k.a. "Signed Fetch")</a:t>
            </a:r>
          </a:p>
          <a:p>
            <a:pPr lvl="2"/>
            <a:r>
              <a:rPr lang="en-US" sz="1500" dirty="0"/>
              <a:t>OAuth 2.0.</a:t>
            </a:r>
          </a:p>
          <a:p>
            <a:pPr marL="4572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sz="1400" b="1" dirty="0"/>
              <a:t>POC: </a:t>
            </a:r>
          </a:p>
          <a:p>
            <a:pPr marL="45720" indent="0">
              <a:buNone/>
            </a:pPr>
            <a:r>
              <a:rPr lang="en-US" sz="1500" b="1" dirty="0"/>
              <a:t> </a:t>
            </a:r>
            <a:r>
              <a:rPr lang="en-US" sz="1500" dirty="0">
                <a:hlinkClick r:id="rId2"/>
              </a:rPr>
              <a:t>https://spring.io/guides/tutorials/spring-boot-oauth2/</a:t>
            </a:r>
            <a:endParaRPr lang="en-US" sz="1500" dirty="0"/>
          </a:p>
          <a:p>
            <a:pPr marL="45720" indent="0">
              <a:buNone/>
            </a:pPr>
            <a:r>
              <a:rPr lang="en-US" sz="1500" dirty="0">
                <a:hlinkClick r:id="rId3"/>
              </a:rPr>
              <a:t>  https://github.com/dsyer/sparklr-boot</a:t>
            </a:r>
            <a:endParaRPr lang="en-US" sz="1500" dirty="0"/>
          </a:p>
          <a:p>
            <a:pPr marL="45720" indent="0">
              <a:buNone/>
            </a:pP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7780" y="3059378"/>
            <a:ext cx="3484488" cy="190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85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Pivotal Cloud Foundry-UAA for Service provider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300" dirty="0"/>
              <a:t>What is User Account and Authentication (UAA) Server</a:t>
            </a:r>
          </a:p>
          <a:p>
            <a:pPr lvl="2"/>
            <a:r>
              <a:rPr lang="en-US" sz="1050" dirty="0"/>
              <a:t>The User Account and Authorization server</a:t>
            </a:r>
          </a:p>
          <a:p>
            <a:pPr lvl="2"/>
            <a:r>
              <a:rPr lang="en-US" sz="1050" dirty="0"/>
              <a:t>UAA is as an OAuth2 provider</a:t>
            </a:r>
          </a:p>
          <a:p>
            <a:pPr lvl="2"/>
            <a:r>
              <a:rPr lang="en-US" sz="1050" dirty="0"/>
              <a:t> Core component of Cloud Foundry, battle tested in production</a:t>
            </a:r>
          </a:p>
          <a:p>
            <a:pPr lvl="2"/>
            <a:r>
              <a:rPr lang="en-US" sz="1050" dirty="0"/>
              <a:t> Apache 2 License, download the WAR and run it for free</a:t>
            </a:r>
          </a:p>
          <a:p>
            <a:pPr lvl="2"/>
            <a:r>
              <a:rPr lang="en-US" sz="1050" dirty="0"/>
              <a:t> OAuth2 compliant, almost OpenID Connect compliant</a:t>
            </a:r>
          </a:p>
          <a:p>
            <a:pPr lvl="2"/>
            <a:r>
              <a:rPr lang="en-US" sz="1050" dirty="0"/>
              <a:t> Supports /user info</a:t>
            </a:r>
          </a:p>
          <a:p>
            <a:pPr lvl="2"/>
            <a:r>
              <a:rPr lang="en-US" sz="1050" dirty="0"/>
              <a:t> Multitenant</a:t>
            </a:r>
          </a:p>
          <a:p>
            <a:pPr lvl="2"/>
            <a:r>
              <a:rPr lang="en-US" sz="1050" dirty="0"/>
              <a:t> Spring Security OAuth2 is based on UAA</a:t>
            </a:r>
          </a:p>
          <a:p>
            <a:pPr lvl="2"/>
            <a:r>
              <a:rPr lang="en-US" sz="1050" dirty="0"/>
              <a:t> Spring Cloud Security is a great fit with UAA</a:t>
            </a:r>
          </a:p>
          <a:p>
            <a:pPr lvl="2"/>
            <a:r>
              <a:rPr lang="en-US" sz="1050" dirty="0"/>
              <a:t> Because UAA produces JWT containing both scopes and identity</a:t>
            </a:r>
          </a:p>
          <a:p>
            <a:pPr marL="594360" lvl="2" indent="0">
              <a:buNone/>
            </a:pPr>
            <a:endParaRPr lang="en-US" sz="1050" dirty="0"/>
          </a:p>
          <a:p>
            <a:pPr marL="594360" lvl="2" indent="0">
              <a:buNone/>
            </a:pPr>
            <a:r>
              <a:rPr lang="en-US" sz="1050" u="sng" dirty="0">
                <a:hlinkClick r:id="rId2"/>
              </a:rPr>
              <a:t>https://docs.pivotal.io/pivotalcf/1-10/concepts/architecture/uaa.html</a:t>
            </a:r>
            <a:endParaRPr lang="en-US" sz="1050" dirty="0"/>
          </a:p>
          <a:p>
            <a:pPr marL="594360" lvl="2" indent="0">
              <a:buNone/>
            </a:pP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41273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7" name="Rectangle 6"/>
          <p:cNvSpPr/>
          <p:nvPr/>
        </p:nvSpPr>
        <p:spPr>
          <a:xfrm>
            <a:off x="1670630" y="1598414"/>
            <a:ext cx="7465419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hlinkClick r:id="rId2"/>
              </a:rPr>
              <a:t>https://stackoverflow.com/questions/tagged/oauth</a:t>
            </a:r>
            <a:endParaRPr lang="en-US" sz="1050" dirty="0"/>
          </a:p>
          <a:p>
            <a:r>
              <a:rPr lang="en-US" sz="1050" dirty="0">
                <a:hlinkClick r:id="rId3"/>
              </a:rPr>
              <a:t>https://en.wikipedia.org/wiki/OAuth</a:t>
            </a:r>
            <a:endParaRPr lang="en-US" sz="1050" dirty="0"/>
          </a:p>
          <a:p>
            <a:r>
              <a:rPr lang="en-US" sz="1050" dirty="0">
                <a:hlinkClick r:id="rId4"/>
              </a:rPr>
              <a:t>https://oauth.net/2/</a:t>
            </a:r>
            <a:endParaRPr lang="en-US" sz="1050" dirty="0"/>
          </a:p>
          <a:p>
            <a:r>
              <a:rPr lang="en-US" sz="1050" dirty="0">
                <a:hlinkClick r:id="rId5"/>
              </a:rPr>
              <a:t>http://saml.xml.org/</a:t>
            </a:r>
            <a:endParaRPr lang="en-US" sz="1050" dirty="0"/>
          </a:p>
          <a:p>
            <a:r>
              <a:rPr lang="en-US" sz="1050" dirty="0">
                <a:hlinkClick r:id="rId6"/>
              </a:rPr>
              <a:t>http://openid.net/</a:t>
            </a:r>
            <a:endParaRPr lang="en-US" sz="1050" dirty="0"/>
          </a:p>
          <a:p>
            <a:r>
              <a:rPr lang="en-US" sz="1050" dirty="0">
                <a:hlinkClick r:id="rId7"/>
              </a:rPr>
              <a:t>https://spring.io/guides/tutorials/spring-boot-oauth2/</a:t>
            </a:r>
            <a:endParaRPr lang="en-US" sz="1050" dirty="0"/>
          </a:p>
          <a:p>
            <a:r>
              <a:rPr lang="en-US" sz="1050" dirty="0">
                <a:hlinkClick r:id="rId8"/>
              </a:rPr>
              <a:t>https://github.com/dsyer/sparklr-boot</a:t>
            </a:r>
            <a:endParaRPr lang="en-US" sz="1050" dirty="0"/>
          </a:p>
          <a:p>
            <a:r>
              <a:rPr lang="en-US" sz="1050" dirty="0">
                <a:hlinkClick r:id="rId9"/>
              </a:rPr>
              <a:t>https://content.pivotal.io/blog/how-to-integrate-an-application-with-cloud-foundry-using-oauth2</a:t>
            </a:r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69361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cean 16x9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cean painting presentation (widescreen).potx" id="{7D8F5DB3-F878-46D5-AF2D-2DD5B7369221}" vid="{9251DF30-C224-466C-9BFA-3064FAD55731}"/>
    </a:ext>
  </a:extLst>
</a:theme>
</file>

<file path=ppt/theme/theme2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 painting presentation (widescreen)</Template>
  <TotalTime>380</TotalTime>
  <Words>712</Words>
  <Application>Microsoft Office PowerPoint</Application>
  <PresentationFormat>Widescreen</PresentationFormat>
  <Paragraphs>99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Georgia</vt:lpstr>
      <vt:lpstr>inherit</vt:lpstr>
      <vt:lpstr>Ocean 16x9</vt:lpstr>
      <vt:lpstr>Microservice with OAuth2 </vt:lpstr>
      <vt:lpstr>SAML vs OpenID vs OAuth</vt:lpstr>
      <vt:lpstr>SAML vs OpenID comparison</vt:lpstr>
      <vt:lpstr>     OAuth 2.0:</vt:lpstr>
      <vt:lpstr>OAuth2 continue..</vt:lpstr>
      <vt:lpstr>Spring Boot with OAuth2 for consumer </vt:lpstr>
      <vt:lpstr>Pivotal Cloud Foundry-UAA for Service provider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OAuth 2</dc:title>
  <dc:creator>Khan, Viquar (Synchrony Financial)</dc:creator>
  <cp:lastModifiedBy>Khan, Viquar (Synchrony Financial)</cp:lastModifiedBy>
  <cp:revision>95</cp:revision>
  <dcterms:created xsi:type="dcterms:W3CDTF">2017-06-27T16:10:03Z</dcterms:created>
  <dcterms:modified xsi:type="dcterms:W3CDTF">2017-06-28T16:42:51Z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