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62" r:id="rId3"/>
    <p:sldId id="265" r:id="rId4"/>
    <p:sldId id="268" r:id="rId5"/>
    <p:sldId id="258" r:id="rId6"/>
    <p:sldId id="257" r:id="rId7"/>
    <p:sldId id="267" r:id="rId8"/>
    <p:sldId id="266" r:id="rId9"/>
    <p:sldId id="264" r:id="rId10"/>
    <p:sldId id="263" r:id="rId11"/>
    <p:sldId id="259" r:id="rId12"/>
    <p:sldId id="269" r:id="rId13"/>
    <p:sldId id="26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F9DC8D9-56B5-4995-90D0-8717DB29ACEC}"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65BBE-CF6A-40FE-B2C1-B3DEAA97B5D8}"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9DC8D9-56B5-4995-90D0-8717DB29ACEC}"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65BBE-CF6A-40FE-B2C1-B3DEAA97B5D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9DC8D9-56B5-4995-90D0-8717DB29ACEC}"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65BBE-CF6A-40FE-B2C1-B3DEAA97B5D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9DC8D9-56B5-4995-90D0-8717DB29ACEC}"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65BBE-CF6A-40FE-B2C1-B3DEAA97B5D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9DC8D9-56B5-4995-90D0-8717DB29ACEC}"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65BBE-CF6A-40FE-B2C1-B3DEAA97B5D8}"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9DC8D9-56B5-4995-90D0-8717DB29ACEC}"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65BBE-CF6A-40FE-B2C1-B3DEAA97B5D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9DC8D9-56B5-4995-90D0-8717DB29ACEC}" type="datetimeFigureOut">
              <a:rPr lang="en-US" smtClean="0"/>
              <a:t>11/16/2016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A65BBE-CF6A-40FE-B2C1-B3DEAA97B5D8}"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9DC8D9-56B5-4995-90D0-8717DB29ACEC}" type="datetimeFigureOut">
              <a:rPr lang="en-US" smtClean="0"/>
              <a:t>11/16/2016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A65BBE-CF6A-40FE-B2C1-B3DEAA97B5D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9DC8D9-56B5-4995-90D0-8717DB29ACEC}" type="datetimeFigureOut">
              <a:rPr lang="en-US" smtClean="0"/>
              <a:t>11/16/2016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A65BBE-CF6A-40FE-B2C1-B3DEAA97B5D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9DC8D9-56B5-4995-90D0-8717DB29ACEC}"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65BBE-CF6A-40FE-B2C1-B3DEAA97B5D8}"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9DC8D9-56B5-4995-90D0-8717DB29ACEC}"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65BBE-CF6A-40FE-B2C1-B3DEAA97B5D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CF9DC8D9-56B5-4995-90D0-8717DB29ACEC}" type="datetimeFigureOut">
              <a:rPr lang="en-US" smtClean="0"/>
              <a:t>11/16/2016</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41A65BBE-CF6A-40FE-B2C1-B3DEAA97B5D8}"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en.wikipedia.org/wiki/Cyclomatic_complexit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8" Type="http://schemas.openxmlformats.org/officeDocument/2006/relationships/hyperlink" Target="http://bitbucket.org/" TargetMode="External"/><Relationship Id="rId3" Type="http://schemas.openxmlformats.org/officeDocument/2006/relationships/hyperlink" Target="https://news.ycombinator.com/item?id=7035361" TargetMode="External"/><Relationship Id="rId7" Type="http://schemas.openxmlformats.org/officeDocument/2006/relationships/hyperlink" Target="http://github.com/" TargetMode="External"/><Relationship Id="rId2" Type="http://schemas.openxmlformats.org/officeDocument/2006/relationships/hyperlink" Target="https://dzone.com/articles/googles-scaled-trunk-based" TargetMode="External"/><Relationship Id="rId1" Type="http://schemas.openxmlformats.org/officeDocument/2006/relationships/slideLayout" Target="../slideLayouts/slideLayout2.xml"/><Relationship Id="rId6" Type="http://schemas.openxmlformats.org/officeDocument/2006/relationships/hyperlink" Target="http://featureflags.io/feature-flags/" TargetMode="External"/><Relationship Id="rId5" Type="http://schemas.openxmlformats.org/officeDocument/2006/relationships/hyperlink" Target="https://dzone.com/articles/trunk-based-development-0" TargetMode="External"/><Relationship Id="rId10" Type="http://schemas.openxmlformats.org/officeDocument/2006/relationships/hyperlink" Target="http://circleci.com/" TargetMode="External"/><Relationship Id="rId4" Type="http://schemas.openxmlformats.org/officeDocument/2006/relationships/hyperlink" Target="https://www.atlassian.com/continuous-delivery/building-feature-branches-with-bamboo/" TargetMode="External"/><Relationship Id="rId9" Type="http://schemas.openxmlformats.org/officeDocument/2006/relationships/hyperlink" Target="http://launchdarkly.com/"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www.draconianoverlord.com/2013/09/07/no-cherry-picking.html" TargetMode="External"/><Relationship Id="rId3" Type="http://schemas.openxmlformats.org/officeDocument/2006/relationships/hyperlink" Target="http://www.alwaysagileconsulting.com/articles/organisation-pattern-trunk-based-development/" TargetMode="External"/><Relationship Id="rId7" Type="http://schemas.openxmlformats.org/officeDocument/2006/relationships/hyperlink" Target="https://www.atlassian.com/continuous-delivery/building-feature-branches-with-bamboo/" TargetMode="External"/><Relationship Id="rId2" Type="http://schemas.openxmlformats.org/officeDocument/2006/relationships/hyperlink" Target="http://martinfowler.com/bliki/FeatureBranch.html" TargetMode="External"/><Relationship Id="rId1" Type="http://schemas.openxmlformats.org/officeDocument/2006/relationships/slideLayout" Target="../slideLayouts/slideLayout2.xml"/><Relationship Id="rId6" Type="http://schemas.openxmlformats.org/officeDocument/2006/relationships/hyperlink" Target="https://news.ycombinator.com/item?id=7035361" TargetMode="External"/><Relationship Id="rId5" Type="http://schemas.openxmlformats.org/officeDocument/2006/relationships/hyperlink" Target="https://dzone.com/articles/googles-scaled-trunk-based" TargetMode="External"/><Relationship Id="rId4" Type="http://schemas.openxmlformats.org/officeDocument/2006/relationships/hyperlink" Target="https://www.infoq.com/articles/agile-version-contro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0"/>
            <a:ext cx="7543800" cy="1524000"/>
          </a:xfrm>
        </p:spPr>
        <p:txBody>
          <a:bodyPr/>
          <a:lstStyle/>
          <a:p>
            <a:r>
              <a:rPr lang="en-US" sz="4400" b="1" dirty="0"/>
              <a:t>Trunk Based Development</a:t>
            </a:r>
            <a:endParaRPr lang="en-US" sz="4400" dirty="0"/>
          </a:p>
        </p:txBody>
      </p:sp>
      <p:sp>
        <p:nvSpPr>
          <p:cNvPr id="3" name="Subtitle 2"/>
          <p:cNvSpPr>
            <a:spLocks noGrp="1"/>
          </p:cNvSpPr>
          <p:nvPr>
            <p:ph type="subTitle" idx="1"/>
          </p:nvPr>
        </p:nvSpPr>
        <p:spPr/>
        <p:txBody>
          <a:bodyPr>
            <a:normAutofit/>
          </a:bodyPr>
          <a:lstStyle/>
          <a:p>
            <a:r>
              <a:rPr lang="en-US" sz="1600" dirty="0" smtClean="0"/>
              <a:t>Viquar Mohammed Khan</a:t>
            </a:r>
          </a:p>
          <a:p>
            <a:r>
              <a:rPr lang="en-US" sz="1600" dirty="0" smtClean="0"/>
              <a:t>+1 224-436-0783</a:t>
            </a:r>
            <a:endParaRPr lang="en-US" sz="1600" dirty="0"/>
          </a:p>
        </p:txBody>
      </p:sp>
      <p:sp>
        <p:nvSpPr>
          <p:cNvPr id="4" name="AutoShape 2" descr="Image result for cna insura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763116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fontAlgn="base">
              <a:buNone/>
            </a:pPr>
            <a:r>
              <a:rPr lang="en-US" sz="4400" dirty="0"/>
              <a:t>TBD </a:t>
            </a:r>
            <a:r>
              <a:rPr lang="en-US" sz="4400" dirty="0" smtClean="0"/>
              <a:t>Best practices</a:t>
            </a:r>
            <a:r>
              <a:rPr lang="en-US" sz="4400" dirty="0"/>
              <a:t> :</a:t>
            </a:r>
          </a:p>
          <a:p>
            <a:pPr fontAlgn="base"/>
            <a:r>
              <a:rPr lang="en-US" dirty="0"/>
              <a:t/>
            </a:r>
            <a:br>
              <a:rPr lang="en-US" dirty="0"/>
            </a:br>
            <a:r>
              <a:rPr lang="en-US" dirty="0"/>
              <a:t>Every feature has to have a toggle or switch. Before a feature is developed, the switch is developed for it. The toggles are at feature levels and not project level (remember toggles have to be in the code and not in configuration – we don’t want snowflakes in production)</a:t>
            </a:r>
          </a:p>
          <a:p>
            <a:pPr fontAlgn="base"/>
            <a:r>
              <a:rPr lang="en-US" dirty="0"/>
              <a:t>Teams have to commit their code into trunk end the day – every day without fail</a:t>
            </a:r>
          </a:p>
          <a:p>
            <a:pPr fontAlgn="base"/>
            <a:r>
              <a:rPr lang="en-US" dirty="0"/>
              <a:t>Unit tests should be developed before or at least at the same time as the feature is developed. Developers have to ensure the unit tests have passed before they attempt checking in</a:t>
            </a:r>
          </a:p>
          <a:p>
            <a:pPr fontAlgn="base"/>
            <a:r>
              <a:rPr lang="en-US" dirty="0"/>
              <a:t>Tests have to be fired with every commit to ensure the sanity of the system, and not just the feature. Commit is allowed only if the tests succeed. This means basic set of acceptance tests which can execute within 5 minutes are developed</a:t>
            </a:r>
          </a:p>
          <a:p>
            <a:pPr fontAlgn="base"/>
            <a:r>
              <a:rPr lang="en-US" dirty="0"/>
              <a:t>Code analysis is done with every commit to identify </a:t>
            </a:r>
            <a:r>
              <a:rPr lang="en-US" u="sng" dirty="0" err="1">
                <a:hlinkClick r:id="rId2"/>
              </a:rPr>
              <a:t>cyclomatic</a:t>
            </a:r>
            <a:r>
              <a:rPr lang="en-US" u="sng" dirty="0">
                <a:hlinkClick r:id="rId2"/>
              </a:rPr>
              <a:t> complexity</a:t>
            </a:r>
            <a:r>
              <a:rPr lang="en-US" dirty="0"/>
              <a:t>, afferent and efferent coupling, code style </a:t>
            </a:r>
            <a:r>
              <a:rPr lang="en-US" dirty="0" err="1"/>
              <a:t>etc</a:t>
            </a:r>
            <a:endParaRPr lang="en-US" dirty="0"/>
          </a:p>
          <a:p>
            <a:pPr fontAlgn="base"/>
            <a:r>
              <a:rPr lang="en-US" dirty="0"/>
              <a:t>And of course the code is compiled and binaries prepared only if all the above are green and stored in the binary repository (</a:t>
            </a:r>
            <a:r>
              <a:rPr lang="en-US" dirty="0" err="1"/>
              <a:t>artifactory</a:t>
            </a:r>
            <a:r>
              <a:rPr lang="en-US" dirty="0"/>
              <a:t> for </a:t>
            </a:r>
            <a:r>
              <a:rPr lang="en-US" dirty="0" err="1"/>
              <a:t>eg</a:t>
            </a:r>
            <a:r>
              <a:rPr lang="en-US" dirty="0"/>
              <a:t>.)</a:t>
            </a:r>
          </a:p>
          <a:p>
            <a:pPr fontAlgn="base"/>
            <a:r>
              <a:rPr lang="en-US" dirty="0"/>
              <a:t>Developer should rollback the changes if any of the quality parameters are not met or system is not working as expected. The developer moves to the next task only after commit is successfully completed or rollback</a:t>
            </a:r>
          </a:p>
          <a:p>
            <a:pPr marL="0" indent="0">
              <a:buNone/>
            </a:pPr>
            <a:r>
              <a:rPr lang="en-US" dirty="0"/>
              <a:t/>
            </a:r>
            <a:br>
              <a:rPr lang="en-US" dirty="0"/>
            </a:br>
            <a:endParaRPr lang="en-US" dirty="0"/>
          </a:p>
        </p:txBody>
      </p:sp>
    </p:spTree>
    <p:extLst>
      <p:ext uri="{BB962C8B-B14F-4D97-AF65-F5344CB8AC3E}">
        <p14:creationId xmlns:p14="http://schemas.microsoft.com/office/powerpoint/2010/main" val="3380200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Companies are using </a:t>
            </a:r>
            <a:r>
              <a:rPr lang="en-US" dirty="0" smtClean="0"/>
              <a:t>TBD</a:t>
            </a:r>
          </a:p>
          <a:p>
            <a:pPr marL="0" indent="0">
              <a:buNone/>
            </a:pPr>
            <a:endParaRPr lang="en-US" dirty="0"/>
          </a:p>
          <a:p>
            <a:pPr marL="0" indent="0">
              <a:buNone/>
            </a:pPr>
            <a:endParaRPr lang="en-US" dirty="0" smtClean="0"/>
          </a:p>
          <a:p>
            <a:pPr marL="0" indent="0">
              <a:buNone/>
            </a:pPr>
            <a:endParaRPr lang="en-US" dirty="0"/>
          </a:p>
          <a:p>
            <a:endParaRPr lang="en-US" sz="1300" b="1" dirty="0"/>
          </a:p>
          <a:p>
            <a:endParaRPr lang="en-US" b="1" dirty="0"/>
          </a:p>
          <a:p>
            <a:endParaRPr lang="en-US" b="1" dirty="0" smtClean="0"/>
          </a:p>
          <a:p>
            <a:endParaRPr lang="en-US" b="1" dirty="0"/>
          </a:p>
          <a:p>
            <a:pPr marL="0" indent="0">
              <a:buNone/>
            </a:pPr>
            <a:r>
              <a:rPr lang="en-US" b="1" dirty="0"/>
              <a:t> </a:t>
            </a:r>
          </a:p>
          <a:p>
            <a:endParaRPr lang="en-US" dirty="0"/>
          </a:p>
        </p:txBody>
      </p:sp>
      <p:sp>
        <p:nvSpPr>
          <p:cNvPr id="4" name="AutoShape 2" descr="https://www.google.com/images/branding/googlelogo/2x/googlelogo_color_272x92dp.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219200"/>
            <a:ext cx="3378199" cy="2895600"/>
          </a:xfrm>
          <a:prstGeom prst="rect">
            <a:avLst/>
          </a:prstGeom>
        </p:spPr>
      </p:pic>
    </p:spTree>
    <p:extLst>
      <p:ext uri="{BB962C8B-B14F-4D97-AF65-F5344CB8AC3E}">
        <p14:creationId xmlns:p14="http://schemas.microsoft.com/office/powerpoint/2010/main" val="23033999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marL="0" indent="0">
              <a:buNone/>
            </a:pPr>
            <a:r>
              <a:rPr lang="en-US" sz="4400" dirty="0"/>
              <a:t>More Continuous Delivery </a:t>
            </a:r>
            <a:r>
              <a:rPr lang="en-US" sz="4400"/>
              <a:t>Resources</a:t>
            </a:r>
            <a:r>
              <a:rPr lang="en-US" sz="4400" smtClean="0"/>
              <a:t>:</a:t>
            </a:r>
          </a:p>
          <a:p>
            <a:pPr marL="0" indent="0">
              <a:buNone/>
            </a:pPr>
            <a:endParaRPr lang="en-US" sz="4400" dirty="0"/>
          </a:p>
          <a:p>
            <a:r>
              <a:rPr lang="en-US" dirty="0">
                <a:hlinkClick r:id="rId2"/>
              </a:rPr>
              <a:t>Google’s Scaled Trunk Based Development  – </a:t>
            </a:r>
            <a:r>
              <a:rPr lang="en-US" dirty="0" err="1">
                <a:hlinkClick r:id="rId2"/>
              </a:rPr>
              <a:t>DZone</a:t>
            </a:r>
            <a:r>
              <a:rPr lang="en-US" dirty="0">
                <a:hlinkClick r:id="rId2"/>
              </a:rPr>
              <a:t> Performance</a:t>
            </a:r>
            <a:endParaRPr lang="en-US" dirty="0"/>
          </a:p>
          <a:p>
            <a:r>
              <a:rPr lang="en-US" dirty="0">
                <a:hlinkClick r:id="rId3"/>
              </a:rPr>
              <a:t>Trunk Based Development Discussion</a:t>
            </a:r>
            <a:endParaRPr lang="en-US" dirty="0"/>
          </a:p>
          <a:p>
            <a:r>
              <a:rPr lang="en-US" dirty="0">
                <a:hlinkClick r:id="rId4"/>
              </a:rPr>
              <a:t>Feature Branches with </a:t>
            </a:r>
            <a:r>
              <a:rPr lang="en-US" dirty="0" smtClean="0">
                <a:hlinkClick r:id="rId4"/>
              </a:rPr>
              <a:t>Bamboo</a:t>
            </a:r>
            <a:endParaRPr lang="en-US" dirty="0" smtClean="0"/>
          </a:p>
          <a:p>
            <a:endParaRPr lang="en-US" dirty="0"/>
          </a:p>
          <a:p>
            <a:pPr marL="0" indent="0">
              <a:buNone/>
            </a:pPr>
            <a:r>
              <a:rPr lang="en-US" b="1" dirty="0"/>
              <a:t>Getting Started:</a:t>
            </a:r>
            <a:endParaRPr lang="en-US" dirty="0"/>
          </a:p>
          <a:p>
            <a:r>
              <a:rPr lang="en-US" dirty="0">
                <a:hlinkClick r:id="rId5"/>
              </a:rPr>
              <a:t>Trunk Based Development Branching</a:t>
            </a:r>
            <a:endParaRPr lang="en-US" dirty="0"/>
          </a:p>
          <a:p>
            <a:r>
              <a:rPr lang="en-US" dirty="0">
                <a:hlinkClick r:id="rId6"/>
              </a:rPr>
              <a:t>Feature Flag Driven Development – Trunk </a:t>
            </a:r>
            <a:r>
              <a:rPr lang="en-US" dirty="0" smtClean="0">
                <a:hlinkClick r:id="rId6"/>
              </a:rPr>
              <a:t>Based</a:t>
            </a:r>
            <a:endParaRPr lang="en-US" dirty="0" smtClean="0"/>
          </a:p>
          <a:p>
            <a:endParaRPr lang="en-US" dirty="0"/>
          </a:p>
          <a:p>
            <a:pPr marL="0" indent="0">
              <a:buNone/>
            </a:pPr>
            <a:r>
              <a:rPr lang="en-US" b="1" dirty="0"/>
              <a:t>Software Tools for Implementing Trunk Based Development</a:t>
            </a:r>
            <a:endParaRPr lang="en-US" dirty="0"/>
          </a:p>
          <a:p>
            <a:r>
              <a:rPr lang="en-US" dirty="0" err="1">
                <a:hlinkClick r:id="rId7"/>
              </a:rPr>
              <a:t>GitHub</a:t>
            </a:r>
            <a:endParaRPr lang="en-US" dirty="0"/>
          </a:p>
          <a:p>
            <a:pPr lvl="1"/>
            <a:r>
              <a:rPr lang="en-US" dirty="0"/>
              <a:t>Version control and branching</a:t>
            </a:r>
          </a:p>
          <a:p>
            <a:r>
              <a:rPr lang="en-US" dirty="0" err="1">
                <a:hlinkClick r:id="rId8"/>
              </a:rPr>
              <a:t>BitBucket</a:t>
            </a:r>
            <a:endParaRPr lang="en-US" dirty="0"/>
          </a:p>
          <a:p>
            <a:pPr lvl="1"/>
            <a:r>
              <a:rPr lang="en-US" dirty="0"/>
              <a:t>Version control and branching</a:t>
            </a:r>
          </a:p>
          <a:p>
            <a:r>
              <a:rPr lang="en-US" dirty="0" err="1">
                <a:hlinkClick r:id="rId9"/>
              </a:rPr>
              <a:t>LaunchDarkly</a:t>
            </a:r>
            <a:endParaRPr lang="en-US" dirty="0"/>
          </a:p>
          <a:p>
            <a:pPr lvl="1"/>
            <a:r>
              <a:rPr lang="en-US" dirty="0"/>
              <a:t>Feature flag management / production testing</a:t>
            </a:r>
          </a:p>
          <a:p>
            <a:r>
              <a:rPr lang="en-US" dirty="0" err="1">
                <a:hlinkClick r:id="rId10"/>
              </a:rPr>
              <a:t>CircleCI</a:t>
            </a:r>
            <a:endParaRPr lang="en-US" dirty="0"/>
          </a:p>
          <a:p>
            <a:pPr lvl="1"/>
            <a:r>
              <a:rPr lang="en-US" dirty="0"/>
              <a:t>Automated build and deploy to production</a:t>
            </a:r>
          </a:p>
          <a:p>
            <a:pPr marL="0" indent="0">
              <a:buNone/>
            </a:pPr>
            <a:r>
              <a:rPr lang="en-US" dirty="0"/>
              <a:t/>
            </a:r>
            <a:br>
              <a:rPr lang="en-US" dirty="0"/>
            </a:br>
            <a:endParaRPr lang="en-US" dirty="0"/>
          </a:p>
        </p:txBody>
      </p:sp>
    </p:spTree>
    <p:extLst>
      <p:ext uri="{BB962C8B-B14F-4D97-AF65-F5344CB8AC3E}">
        <p14:creationId xmlns:p14="http://schemas.microsoft.com/office/powerpoint/2010/main" val="643789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References</a:t>
            </a:r>
            <a:endParaRPr lang="en-US" dirty="0"/>
          </a:p>
          <a:p>
            <a:r>
              <a:rPr lang="en-US" sz="1200" dirty="0">
                <a:hlinkClick r:id="rId2"/>
              </a:rPr>
              <a:t>http://</a:t>
            </a:r>
            <a:r>
              <a:rPr lang="en-US" sz="1200" dirty="0" smtClean="0">
                <a:hlinkClick r:id="rId2"/>
              </a:rPr>
              <a:t>martinfowler.com/bliki/FeatureBranch.html</a:t>
            </a:r>
            <a:endParaRPr lang="en-US" sz="1200" dirty="0" smtClean="0"/>
          </a:p>
          <a:p>
            <a:r>
              <a:rPr lang="en-US" sz="1200" dirty="0">
                <a:hlinkClick r:id="rId3"/>
              </a:rPr>
              <a:t>http://www.alwaysagileconsulting.com/articles/organisation-pattern-trunk-based-development</a:t>
            </a:r>
            <a:r>
              <a:rPr lang="en-US" sz="1200" dirty="0" smtClean="0">
                <a:hlinkClick r:id="rId3"/>
              </a:rPr>
              <a:t>/</a:t>
            </a:r>
            <a:endParaRPr lang="en-US" sz="1200" dirty="0" smtClean="0"/>
          </a:p>
          <a:p>
            <a:r>
              <a:rPr lang="en-US" sz="1200" dirty="0">
                <a:hlinkClick r:id="rId4"/>
              </a:rPr>
              <a:t>https://</a:t>
            </a:r>
            <a:r>
              <a:rPr lang="en-US" sz="1200" dirty="0" smtClean="0">
                <a:hlinkClick r:id="rId4"/>
              </a:rPr>
              <a:t>www.infoq.com/articles/agile-version-control</a:t>
            </a:r>
            <a:endParaRPr lang="en-US" sz="1200" dirty="0" smtClean="0"/>
          </a:p>
          <a:p>
            <a:r>
              <a:rPr lang="en-US" sz="1200" dirty="0">
                <a:hlinkClick r:id="rId5"/>
              </a:rPr>
              <a:t>Google's Scaled Trunk Based Development  - </a:t>
            </a:r>
            <a:r>
              <a:rPr lang="en-US" sz="1200" dirty="0" err="1">
                <a:hlinkClick r:id="rId5"/>
              </a:rPr>
              <a:t>DZone</a:t>
            </a:r>
            <a:r>
              <a:rPr lang="en-US" sz="1200" dirty="0">
                <a:hlinkClick r:id="rId5"/>
              </a:rPr>
              <a:t> Performance</a:t>
            </a:r>
            <a:endParaRPr lang="en-US" sz="1200" dirty="0"/>
          </a:p>
          <a:p>
            <a:r>
              <a:rPr lang="en-US" sz="1200" dirty="0">
                <a:hlinkClick r:id="rId6"/>
              </a:rPr>
              <a:t>Trunk Based Development Discussion</a:t>
            </a:r>
            <a:endParaRPr lang="en-US" sz="1200" dirty="0"/>
          </a:p>
          <a:p>
            <a:r>
              <a:rPr lang="en-US" sz="1200" dirty="0">
                <a:hlinkClick r:id="rId7"/>
              </a:rPr>
              <a:t>Feature Branches with </a:t>
            </a:r>
            <a:r>
              <a:rPr lang="en-US" sz="1200" dirty="0" smtClean="0">
                <a:hlinkClick r:id="rId7"/>
              </a:rPr>
              <a:t>Bamboo</a:t>
            </a:r>
            <a:endParaRPr lang="en-US" sz="1200" dirty="0" smtClean="0"/>
          </a:p>
          <a:p>
            <a:r>
              <a:rPr lang="en-US" sz="1200" dirty="0">
                <a:hlinkClick r:id="rId8"/>
              </a:rPr>
              <a:t>http://</a:t>
            </a:r>
            <a:r>
              <a:rPr lang="en-US" sz="1200" dirty="0" smtClean="0">
                <a:hlinkClick r:id="rId8"/>
              </a:rPr>
              <a:t>www.draconianoverlord.com/2013/09/07/no-cherry-picking.html</a:t>
            </a:r>
            <a:endParaRPr lang="en-US" sz="1200" dirty="0" smtClean="0"/>
          </a:p>
          <a:p>
            <a:endParaRPr lang="en-US" sz="1200" dirty="0"/>
          </a:p>
          <a:p>
            <a:endParaRPr lang="en-US" sz="1200" dirty="0" smtClean="0"/>
          </a:p>
          <a:p>
            <a:endParaRPr lang="en-US" dirty="0" smtClean="0"/>
          </a:p>
          <a:p>
            <a:endParaRPr lang="en-US" dirty="0"/>
          </a:p>
          <a:p>
            <a:endParaRPr lang="en-US" dirty="0" smtClean="0"/>
          </a:p>
          <a:p>
            <a:endParaRPr lang="en-US" dirty="0"/>
          </a:p>
        </p:txBody>
      </p:sp>
      <p:sp>
        <p:nvSpPr>
          <p:cNvPr id="4" name="Title 3"/>
          <p:cNvSpPr>
            <a:spLocks noGrp="1"/>
          </p:cNvSpPr>
          <p:nvPr>
            <p:ph type="title"/>
          </p:nvPr>
        </p:nvSpPr>
        <p:spPr/>
        <p:txBody>
          <a:bodyPr/>
          <a:lstStyle/>
          <a:p>
            <a:endParaRPr lang="en-US" dirty="0"/>
          </a:p>
        </p:txBody>
      </p:sp>
    </p:spTree>
    <p:extLst>
      <p:ext uri="{BB962C8B-B14F-4D97-AF65-F5344CB8AC3E}">
        <p14:creationId xmlns:p14="http://schemas.microsoft.com/office/powerpoint/2010/main" val="2328453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endParaRPr lang="en-US" b="1" dirty="0"/>
          </a:p>
          <a:p>
            <a:pPr marL="0" indent="0">
              <a:buNone/>
            </a:pPr>
            <a:endParaRPr lang="en-US" b="1" dirty="0" smtClean="0"/>
          </a:p>
          <a:p>
            <a:pPr marL="0" indent="0">
              <a:buNone/>
            </a:pPr>
            <a:r>
              <a:rPr lang="en-US" sz="2600" dirty="0" smtClean="0"/>
              <a:t>Version Control Goal</a:t>
            </a:r>
            <a:endParaRPr lang="en-US" sz="2600" dirty="0"/>
          </a:p>
          <a:p>
            <a:pPr marL="0" indent="0">
              <a:buNone/>
            </a:pPr>
            <a:endParaRPr lang="en-US" b="1" dirty="0" smtClean="0"/>
          </a:p>
          <a:p>
            <a:r>
              <a:rPr lang="en-US" sz="1500" b="1" dirty="0"/>
              <a:t>Fail fast</a:t>
            </a:r>
          </a:p>
          <a:p>
            <a:pPr lvl="1"/>
            <a:r>
              <a:rPr lang="en-US" sz="1500" dirty="0"/>
              <a:t>Code conflicts and integration problems should be discovered as soon as possible.</a:t>
            </a:r>
          </a:p>
          <a:p>
            <a:pPr lvl="1"/>
            <a:r>
              <a:rPr lang="en-US" sz="1500" dirty="0"/>
              <a:t>Better to fix small problems often than to fix large problems seldom.</a:t>
            </a:r>
          </a:p>
          <a:p>
            <a:r>
              <a:rPr lang="en-US" sz="1500" b="1" dirty="0"/>
              <a:t>Always releasable</a:t>
            </a:r>
          </a:p>
          <a:p>
            <a:pPr lvl="1"/>
            <a:r>
              <a:rPr lang="en-US" sz="1500" dirty="0"/>
              <a:t>Even after a really bad sprint there should be at least something that is releasable.</a:t>
            </a:r>
          </a:p>
          <a:p>
            <a:r>
              <a:rPr lang="en-US" sz="1500" b="1" dirty="0"/>
              <a:t>Simple</a:t>
            </a:r>
          </a:p>
          <a:p>
            <a:pPr lvl="1"/>
            <a:r>
              <a:rPr lang="en-US" sz="1500" dirty="0"/>
              <a:t>All team members will be using this scheme every day, so the rules and routines must be clear and simple.</a:t>
            </a:r>
          </a:p>
          <a:p>
            <a:pPr marL="0" indent="0">
              <a:buNone/>
            </a:pPr>
            <a:r>
              <a:rPr lang="en-US" dirty="0"/>
              <a:t/>
            </a:r>
            <a:br>
              <a:rPr lang="en-US" dirty="0"/>
            </a:br>
            <a:endParaRPr lang="en-US" dirty="0" smtClean="0"/>
          </a:p>
          <a:p>
            <a:endParaRPr lang="en-US" dirty="0"/>
          </a:p>
          <a:p>
            <a:pPr marL="0" indent="0">
              <a:buNone/>
            </a:pP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4208492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Version control strategy</a:t>
            </a:r>
          </a:p>
          <a:p>
            <a:pPr marL="0" indent="0">
              <a:buNone/>
            </a:pPr>
            <a:endParaRPr lang="en-US" dirty="0" smtClean="0"/>
          </a:p>
          <a:p>
            <a:r>
              <a:rPr lang="en-US" sz="1200" b="1" dirty="0" smtClean="0"/>
              <a:t>Iteration Branching</a:t>
            </a:r>
          </a:p>
          <a:p>
            <a:pPr lvl="1"/>
            <a:endParaRPr lang="en-US" sz="1200" dirty="0"/>
          </a:p>
          <a:p>
            <a:r>
              <a:rPr lang="en-US" sz="1200" b="1" dirty="0" smtClean="0"/>
              <a:t>Feature </a:t>
            </a:r>
            <a:r>
              <a:rPr lang="en-US" sz="1200" b="1" dirty="0"/>
              <a:t>Branching </a:t>
            </a:r>
            <a:endParaRPr lang="en-US" sz="1200" b="1" dirty="0" smtClean="0"/>
          </a:p>
          <a:p>
            <a:pPr lvl="1"/>
            <a:endParaRPr lang="en-US" sz="1200" dirty="0"/>
          </a:p>
          <a:p>
            <a:r>
              <a:rPr lang="en-US" sz="1200" b="1" dirty="0" smtClean="0"/>
              <a:t>Trunk </a:t>
            </a:r>
            <a:r>
              <a:rPr lang="en-US" sz="1200" b="1" dirty="0"/>
              <a:t>Based </a:t>
            </a:r>
            <a:r>
              <a:rPr lang="en-US" sz="1200" b="1" dirty="0" smtClean="0"/>
              <a:t>Development</a:t>
            </a:r>
          </a:p>
          <a:p>
            <a:endParaRPr lang="en-US" sz="1200" b="1" dirty="0"/>
          </a:p>
          <a:p>
            <a:endParaRPr lang="en-US" sz="1200" dirty="0" smtClean="0"/>
          </a:p>
          <a:p>
            <a:pPr marL="0" indent="0">
              <a:buNone/>
            </a:pPr>
            <a:endParaRPr lang="en-US" sz="1300" b="1" dirty="0"/>
          </a:p>
          <a:p>
            <a:pPr marL="0" indent="0">
              <a:buNone/>
            </a:pPr>
            <a:endParaRPr lang="en-US" sz="1300" b="1" dirty="0" smtClean="0"/>
          </a:p>
          <a:p>
            <a:endParaRPr lang="en-US" dirty="0" smtClean="0"/>
          </a:p>
          <a:p>
            <a:endParaRPr lang="en-US" dirty="0"/>
          </a:p>
          <a:p>
            <a:endParaRPr lang="en-US" dirty="0"/>
          </a:p>
        </p:txBody>
      </p:sp>
    </p:spTree>
    <p:extLst>
      <p:ext uri="{BB962C8B-B14F-4D97-AF65-F5344CB8AC3E}">
        <p14:creationId xmlns:p14="http://schemas.microsoft.com/office/powerpoint/2010/main" val="1213687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Iteration </a:t>
            </a:r>
            <a:r>
              <a:rPr lang="en-US" dirty="0" smtClean="0"/>
              <a:t>Branching</a:t>
            </a:r>
          </a:p>
          <a:p>
            <a:pPr lvl="1"/>
            <a:endParaRPr lang="en-US" sz="1200" dirty="0" smtClean="0"/>
          </a:p>
          <a:p>
            <a:pPr lvl="1"/>
            <a:r>
              <a:rPr lang="en-US" sz="1200" dirty="0" smtClean="0"/>
              <a:t>Trunk </a:t>
            </a:r>
            <a:r>
              <a:rPr lang="en-US" sz="1200" dirty="0"/>
              <a:t>- All clean and production code on trunk.</a:t>
            </a:r>
          </a:p>
          <a:p>
            <a:pPr lvl="1"/>
            <a:r>
              <a:rPr lang="en-US" sz="1200" dirty="0"/>
              <a:t>Feature Branch - Branches off trunk will be created on a per release basis for development of large features which could potentially be breaking if done on trunk</a:t>
            </a:r>
          </a:p>
          <a:p>
            <a:pPr lvl="1"/>
            <a:r>
              <a:rPr lang="en-US" sz="1200" dirty="0"/>
              <a:t>QA Release Branches - At the end of production release branch merge to trunk</a:t>
            </a: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dirty="0"/>
          </a:p>
        </p:txBody>
      </p:sp>
    </p:spTree>
    <p:extLst>
      <p:ext uri="{BB962C8B-B14F-4D97-AF65-F5344CB8AC3E}">
        <p14:creationId xmlns:p14="http://schemas.microsoft.com/office/powerpoint/2010/main" val="3011645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endParaRPr lang="en-US" sz="2700" b="1" dirty="0">
              <a:solidFill>
                <a:schemeClr val="tx2"/>
              </a:solidFill>
              <a:latin typeface="+mn-lt"/>
              <a:ea typeface="+mn-ea"/>
              <a:cs typeface="+mn-cs"/>
            </a:endParaRPr>
          </a:p>
        </p:txBody>
      </p:sp>
      <p:sp>
        <p:nvSpPr>
          <p:cNvPr id="3" name="Content Placeholder 2"/>
          <p:cNvSpPr>
            <a:spLocks noGrp="1"/>
          </p:cNvSpPr>
          <p:nvPr>
            <p:ph idx="1"/>
          </p:nvPr>
        </p:nvSpPr>
        <p:spPr>
          <a:xfrm>
            <a:off x="762000" y="685800"/>
            <a:ext cx="7772400" cy="5257800"/>
          </a:xfrm>
        </p:spPr>
        <p:txBody>
          <a:bodyPr>
            <a:normAutofit fontScale="92500"/>
          </a:bodyPr>
          <a:lstStyle/>
          <a:p>
            <a:pPr marL="0" indent="0">
              <a:buNone/>
            </a:pPr>
            <a:r>
              <a:rPr lang="en-US" dirty="0" smtClean="0"/>
              <a:t>Feature Branching :</a:t>
            </a:r>
            <a:endParaRPr lang="en-US" dirty="0" smtClean="0"/>
          </a:p>
          <a:p>
            <a:endParaRPr lang="en-US" b="1" dirty="0"/>
          </a:p>
          <a:p>
            <a:pPr marL="0" indent="0">
              <a:buNone/>
            </a:pPr>
            <a:r>
              <a:rPr lang="en-US" sz="1100" dirty="0" smtClean="0"/>
              <a:t>                </a:t>
            </a:r>
            <a:r>
              <a:rPr lang="en-US" sz="1300" dirty="0"/>
              <a:t>Create Branch for new feature from trunk</a:t>
            </a:r>
          </a:p>
          <a:p>
            <a:pPr marL="0" indent="0">
              <a:buNone/>
            </a:pPr>
            <a:r>
              <a:rPr lang="en-US" sz="1300" dirty="0"/>
              <a:t>                Developers commit their changes to a branch of a source code repository before merging to trunk at a later date.</a:t>
            </a:r>
          </a:p>
          <a:p>
            <a:pPr marL="0" indent="0">
              <a:buNone/>
            </a:pPr>
            <a:r>
              <a:rPr lang="en-US" sz="1300" dirty="0"/>
              <a:t>                The central branch known as trunk is considered a flawless representation of all previously released work.</a:t>
            </a:r>
          </a:p>
          <a:p>
            <a:pPr marL="0" indent="0">
              <a:buNone/>
            </a:pPr>
            <a:r>
              <a:rPr lang="en-US" sz="1300" dirty="0"/>
              <a:t>                New features for a particular release are developed on a long-lived branch</a:t>
            </a:r>
          </a:p>
          <a:p>
            <a:pPr marL="0" indent="0">
              <a:buNone/>
            </a:pPr>
            <a:r>
              <a:rPr lang="en-US" sz="1300" dirty="0"/>
              <a:t>                Developers commit changes to their branch, automated tests are executed, and testers manually verify the new features.</a:t>
            </a:r>
          </a:p>
          <a:p>
            <a:pPr marL="0" indent="0">
              <a:buNone/>
            </a:pPr>
            <a:r>
              <a:rPr lang="en-US" sz="1300" dirty="0"/>
              <a:t>                Features are then released into production from the branch merged into trunk by the developers </a:t>
            </a:r>
          </a:p>
          <a:p>
            <a:pPr marL="0" indent="0">
              <a:buNone/>
            </a:pPr>
            <a:r>
              <a:rPr lang="en-US" sz="1300" dirty="0"/>
              <a:t>                Regression tested on trunk . The branch can then be earmarked for deletion and should only be used for production defect fixes.</a:t>
            </a:r>
          </a:p>
          <a:p>
            <a:endParaRPr lang="en-US" sz="1000" b="1" dirty="0" smtClean="0"/>
          </a:p>
          <a:p>
            <a:endParaRPr lang="en-US" sz="1000" b="1" dirty="0"/>
          </a:p>
          <a:p>
            <a:endParaRPr lang="en-US" sz="1000" b="1" dirty="0" smtClean="0"/>
          </a:p>
          <a:p>
            <a:endParaRPr lang="en-US" sz="1000" b="1" dirty="0"/>
          </a:p>
          <a:p>
            <a:endParaRPr lang="en-US" sz="1000" b="1" dirty="0"/>
          </a:p>
          <a:p>
            <a:pPr marL="0" indent="0">
              <a:buNone/>
            </a:pPr>
            <a:r>
              <a:rPr lang="en-US" dirty="0"/>
              <a:t/>
            </a:r>
            <a:br>
              <a:rPr lang="en-US" dirty="0"/>
            </a:br>
            <a:r>
              <a:rPr lang="en-US" dirty="0"/>
              <a:t/>
            </a:r>
            <a:br>
              <a:rPr lang="en-US" dirty="0"/>
            </a:br>
            <a:r>
              <a:rPr lang="en-US" dirty="0"/>
              <a:t/>
            </a:r>
            <a:br>
              <a:rPr lang="en-US" dirty="0"/>
            </a:br>
            <a:endParaRPr lang="en-US" dirty="0" smtClean="0"/>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038600"/>
            <a:ext cx="6001306" cy="1785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49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7696200" cy="5334000"/>
          </a:xfrm>
        </p:spPr>
        <p:txBody>
          <a:bodyPr>
            <a:normAutofit/>
          </a:bodyPr>
          <a:lstStyle/>
          <a:p>
            <a:endParaRPr lang="en-US" sz="1000" dirty="0">
              <a:solidFill>
                <a:schemeClr val="tx2"/>
              </a:solidFill>
              <a:latin typeface="+mn-lt"/>
              <a:ea typeface="+mn-ea"/>
              <a:cs typeface="+mn-cs"/>
            </a:endParaRPr>
          </a:p>
        </p:txBody>
      </p:sp>
      <p:sp>
        <p:nvSpPr>
          <p:cNvPr id="4" name="Content Placeholder 3"/>
          <p:cNvSpPr>
            <a:spLocks noGrp="1"/>
          </p:cNvSpPr>
          <p:nvPr>
            <p:ph idx="1"/>
          </p:nvPr>
        </p:nvSpPr>
        <p:spPr>
          <a:xfrm>
            <a:off x="762000" y="685800"/>
            <a:ext cx="7543800" cy="5334000"/>
          </a:xfrm>
        </p:spPr>
        <p:txBody>
          <a:bodyPr>
            <a:normAutofit fontScale="85000" lnSpcReduction="20000"/>
          </a:bodyPr>
          <a:lstStyle/>
          <a:p>
            <a:pPr marL="0" indent="0" fontAlgn="base">
              <a:buNone/>
            </a:pPr>
            <a:r>
              <a:rPr lang="en-US" sz="2800" dirty="0"/>
              <a:t>Trunk Based Development</a:t>
            </a:r>
          </a:p>
          <a:p>
            <a:pPr fontAlgn="base"/>
            <a:endParaRPr lang="en-US" sz="1300" b="1" dirty="0"/>
          </a:p>
          <a:p>
            <a:pPr marL="0" indent="0" fontAlgn="base">
              <a:buNone/>
            </a:pPr>
            <a:r>
              <a:rPr lang="en-US" sz="1000" dirty="0" smtClean="0"/>
              <a:t>            </a:t>
            </a:r>
            <a:r>
              <a:rPr lang="en-US" sz="1400" dirty="0"/>
              <a:t>Trunk Based Development new features are developed concurrently on trunk.</a:t>
            </a:r>
          </a:p>
          <a:p>
            <a:pPr marL="0" indent="0" fontAlgn="base">
              <a:buNone/>
            </a:pPr>
            <a:r>
              <a:rPr lang="en-US" sz="1400" dirty="0"/>
              <a:t>            Development in trunk as series of small ,incremental steps .</a:t>
            </a:r>
          </a:p>
          <a:p>
            <a:pPr marL="0" indent="0" fontAlgn="base">
              <a:buNone/>
            </a:pPr>
            <a:r>
              <a:rPr lang="en-US" sz="1400" dirty="0"/>
              <a:t>            Features are always released from trunk</a:t>
            </a:r>
          </a:p>
          <a:p>
            <a:pPr marL="0" indent="0" fontAlgn="base">
              <a:buNone/>
            </a:pPr>
            <a:r>
              <a:rPr lang="en-US" sz="1400" dirty="0"/>
              <a:t>            Defect fixes are either released from trunk or a short-lived release </a:t>
            </a:r>
            <a:r>
              <a:rPr lang="en-US" sz="1400" dirty="0" smtClean="0"/>
              <a:t>branch most of time </a:t>
            </a:r>
            <a:r>
              <a:rPr lang="en-US" sz="1400" dirty="0"/>
              <a:t>Fix on </a:t>
            </a:r>
            <a:r>
              <a:rPr lang="en-US" sz="1400" dirty="0" smtClean="0"/>
              <a:t>trunk</a:t>
            </a:r>
          </a:p>
          <a:p>
            <a:pPr marL="0" indent="0" fontAlgn="base">
              <a:buNone/>
            </a:pPr>
            <a:r>
              <a:rPr lang="en-US" sz="1400" dirty="0" smtClean="0"/>
              <a:t>            Build </a:t>
            </a:r>
            <a:r>
              <a:rPr lang="en-US" sz="1400" dirty="0" err="1" smtClean="0"/>
              <a:t>eng</a:t>
            </a:r>
            <a:r>
              <a:rPr lang="en-US" sz="1400" dirty="0" smtClean="0"/>
              <a:t> cherry-pick </a:t>
            </a:r>
            <a:r>
              <a:rPr lang="en-US" sz="1400" dirty="0"/>
              <a:t>to the release branch </a:t>
            </a:r>
            <a:r>
              <a:rPr lang="en-US" sz="1400" dirty="0" smtClean="0"/>
              <a:t>.</a:t>
            </a:r>
            <a:endParaRPr lang="en-US" sz="1400" dirty="0"/>
          </a:p>
          <a:p>
            <a:pPr marL="0" indent="0" fontAlgn="base">
              <a:buNone/>
            </a:pPr>
            <a:r>
              <a:rPr lang="en-US" sz="1400" dirty="0"/>
              <a:t>            Feature Toggle, which means a configuration parameter or business rule is used to turn a feature on or off at runtime</a:t>
            </a:r>
          </a:p>
          <a:p>
            <a:pPr marL="0" indent="0" fontAlgn="base">
              <a:buNone/>
            </a:pPr>
            <a:r>
              <a:rPr lang="en-US" sz="1400" dirty="0"/>
              <a:t>                         -Feature Toggle is turned off while its feature is in development (v1)</a:t>
            </a:r>
          </a:p>
          <a:p>
            <a:pPr marL="0" indent="0" fontAlgn="base">
              <a:buNone/>
            </a:pPr>
            <a:r>
              <a:rPr lang="en-US" sz="1400" dirty="0"/>
              <a:t>                         -Feature Toggle is turned on when its feature is in production (v2)</a:t>
            </a:r>
          </a:p>
          <a:p>
            <a:pPr marL="0" indent="0" fontAlgn="base">
              <a:buNone/>
            </a:pPr>
            <a:r>
              <a:rPr lang="en-US" sz="1400" dirty="0"/>
              <a:t>                         -Feature Toggle is removed after a period of time (v3).</a:t>
            </a:r>
          </a:p>
          <a:p>
            <a:pPr marL="0" indent="0" fontAlgn="base">
              <a:buNone/>
            </a:pPr>
            <a:r>
              <a:rPr lang="en-US" sz="1400" dirty="0"/>
              <a:t>         No code freeze  only Just before a release, a branch is cut for that release. </a:t>
            </a:r>
          </a:p>
          <a:p>
            <a:pPr marL="0" indent="0" fontAlgn="base">
              <a:buNone/>
            </a:pPr>
            <a:r>
              <a:rPr lang="en-US" sz="1400" dirty="0"/>
              <a:t>         Release </a:t>
            </a:r>
            <a:r>
              <a:rPr lang="en-US" sz="1400" dirty="0" smtClean="0"/>
              <a:t>engineer </a:t>
            </a:r>
            <a:r>
              <a:rPr lang="en-US" sz="1400" dirty="0"/>
              <a:t>change permissions for that branch so that the larger group of developers cannot  commit to it even if they can see the branch.</a:t>
            </a:r>
          </a:p>
          <a:p>
            <a:pPr marL="0" indent="0" fontAlgn="base">
              <a:buNone/>
            </a:pPr>
            <a:endParaRPr lang="en-US" sz="1000" dirty="0"/>
          </a:p>
          <a:p>
            <a:pPr fontAlgn="base"/>
            <a:endParaRPr lang="en-US" sz="1400" i="1" dirty="0"/>
          </a:p>
          <a:p>
            <a:pPr marL="0" indent="0" fontAlgn="base">
              <a:buNone/>
            </a:pPr>
            <a:endParaRPr lang="en-US" sz="1400" i="1" dirty="0" smtClean="0"/>
          </a:p>
          <a:p>
            <a:pPr marL="0" indent="0" fontAlgn="base">
              <a:buNone/>
            </a:pPr>
            <a:endParaRPr lang="en-US" sz="1400" i="1" dirty="0"/>
          </a:p>
          <a:p>
            <a:pPr marL="0" indent="0" fontAlgn="base">
              <a:buNone/>
            </a:pPr>
            <a:endParaRPr lang="en-US" sz="1400" i="1" dirty="0" smtClean="0"/>
          </a:p>
          <a:p>
            <a:pPr marL="0" indent="0" fontAlgn="base">
              <a:buNone/>
            </a:pPr>
            <a:endParaRPr lang="en-US" sz="1400" i="1" dirty="0"/>
          </a:p>
          <a:p>
            <a:pPr marL="0" indent="0" fontAlgn="base">
              <a:buNone/>
            </a:pPr>
            <a:endParaRPr lang="en-US" sz="1400" i="1" dirty="0" smtClean="0"/>
          </a:p>
          <a:p>
            <a:pPr marL="0" indent="0" fontAlgn="base">
              <a:buNone/>
            </a:pPr>
            <a:endParaRPr lang="en-US" sz="1400" i="1" dirty="0"/>
          </a:p>
          <a:p>
            <a:pPr marL="0" indent="0" fontAlgn="base">
              <a:buNone/>
            </a:pPr>
            <a:endParaRPr lang="en-US" sz="1400" i="1" dirty="0" smtClean="0"/>
          </a:p>
          <a:p>
            <a:pPr marL="0" indent="0" fontAlgn="base">
              <a:buNone/>
            </a:pPr>
            <a:endParaRPr lang="en-US" sz="1400" i="1" dirty="0"/>
          </a:p>
          <a:p>
            <a:pPr marL="0" indent="0">
              <a:buNone/>
            </a:pPr>
            <a:r>
              <a:rPr lang="en-US" dirty="0"/>
              <a:t/>
            </a:r>
            <a:br>
              <a:rPr lang="en-US" dirty="0"/>
            </a:br>
            <a:endParaRPr lang="en-US" dirty="0" smtClean="0"/>
          </a:p>
          <a:p>
            <a:pPr marL="0" indent="0">
              <a:buNone/>
            </a:pPr>
            <a:endParaRPr lang="en-US" dirty="0"/>
          </a:p>
        </p:txBody>
      </p:sp>
      <p:pic>
        <p:nvPicPr>
          <p:cNvPr id="6" name="Picture 5"/>
          <p:cNvPicPr>
            <a:picLocks noChangeAspect="1"/>
          </p:cNvPicPr>
          <p:nvPr/>
        </p:nvPicPr>
        <p:blipFill>
          <a:blip r:embed="rId2"/>
          <a:stretch>
            <a:fillRect/>
          </a:stretch>
        </p:blipFill>
        <p:spPr>
          <a:xfrm>
            <a:off x="1295400" y="3962400"/>
            <a:ext cx="4876800" cy="1600200"/>
          </a:xfrm>
          <a:prstGeom prst="rect">
            <a:avLst/>
          </a:prstGeom>
        </p:spPr>
      </p:pic>
    </p:spTree>
    <p:extLst>
      <p:ext uri="{BB962C8B-B14F-4D97-AF65-F5344CB8AC3E}">
        <p14:creationId xmlns:p14="http://schemas.microsoft.com/office/powerpoint/2010/main" val="3605140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Branch vs Trunk use case </a:t>
            </a:r>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641983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endParaRPr lang="en-US" b="1" dirty="0" smtClean="0"/>
          </a:p>
          <a:p>
            <a:pPr marL="0" indent="0">
              <a:buNone/>
            </a:pPr>
            <a:endParaRPr lang="en-US" b="1" dirty="0"/>
          </a:p>
          <a:p>
            <a:pPr marL="0" indent="0">
              <a:buNone/>
            </a:pPr>
            <a:r>
              <a:rPr lang="en-US" dirty="0" smtClean="0"/>
              <a:t>Problem Feature </a:t>
            </a:r>
            <a:r>
              <a:rPr lang="en-US" dirty="0"/>
              <a:t>Branching </a:t>
            </a:r>
            <a:endParaRPr lang="en-US" dirty="0" smtClean="0"/>
          </a:p>
          <a:p>
            <a:pPr marL="0" indent="0">
              <a:buNone/>
            </a:pPr>
            <a:endParaRPr lang="en-US" sz="1300" b="1" dirty="0" smtClean="0"/>
          </a:p>
          <a:p>
            <a:pPr marL="0" indent="0">
              <a:buNone/>
            </a:pPr>
            <a:endParaRPr lang="en-US" sz="1300" b="1" dirty="0"/>
          </a:p>
          <a:p>
            <a:r>
              <a:rPr lang="en-US" sz="1300" b="1" dirty="0"/>
              <a:t>           </a:t>
            </a:r>
            <a:r>
              <a:rPr lang="en-US" sz="1300" b="1" dirty="0" smtClean="0"/>
              <a:t>  </a:t>
            </a:r>
            <a:r>
              <a:rPr lang="en-US" sz="1300" dirty="0" smtClean="0"/>
              <a:t>Regressions testing required</a:t>
            </a:r>
          </a:p>
          <a:p>
            <a:r>
              <a:rPr lang="en-US" sz="1300" dirty="0" smtClean="0"/>
              <a:t>             Dangers in Multiple branch parallel development</a:t>
            </a:r>
          </a:p>
          <a:p>
            <a:r>
              <a:rPr lang="en-US" sz="1400" dirty="0" smtClean="0"/>
              <a:t>            </a:t>
            </a:r>
            <a:r>
              <a:rPr lang="en-US" sz="1300" dirty="0" smtClean="0"/>
              <a:t>Semantic conflict </a:t>
            </a:r>
          </a:p>
          <a:p>
            <a:r>
              <a:rPr lang="en-US" sz="1300" dirty="0" smtClean="0"/>
              <a:t>             Difficult to merge</a:t>
            </a:r>
          </a:p>
          <a:p>
            <a:endParaRPr lang="en-US" sz="1300" b="1" dirty="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24485449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TBD Prerequisite</a:t>
            </a:r>
          </a:p>
          <a:p>
            <a:pPr marL="0" indent="0">
              <a:buNone/>
            </a:pPr>
            <a:endParaRPr lang="en-US" dirty="0"/>
          </a:p>
          <a:p>
            <a:r>
              <a:rPr lang="en-US" sz="1300" dirty="0" smtClean="0"/>
              <a:t>Peer </a:t>
            </a:r>
            <a:r>
              <a:rPr lang="en-US" sz="1300" dirty="0"/>
              <a:t>code review tool :Crucible ,code collaborator</a:t>
            </a:r>
          </a:p>
          <a:p>
            <a:r>
              <a:rPr lang="en-US" sz="1300" dirty="0"/>
              <a:t>Static code review tools : sonar </a:t>
            </a:r>
          </a:p>
          <a:p>
            <a:r>
              <a:rPr lang="en-US" sz="1300" dirty="0"/>
              <a:t>Test coverage tools EclEcmma</a:t>
            </a:r>
          </a:p>
          <a:p>
            <a:r>
              <a:rPr lang="en-US" sz="1300" dirty="0"/>
              <a:t>Continuous integration: Jenkins ,Maven</a:t>
            </a:r>
          </a:p>
          <a:p>
            <a:r>
              <a:rPr lang="en-US" sz="1300" dirty="0"/>
              <a:t>Regression test suite: BDD ,Selenium etc.</a:t>
            </a:r>
          </a:p>
          <a:p>
            <a:endParaRPr lang="en-US" sz="1000" dirty="0" smtClean="0"/>
          </a:p>
          <a:p>
            <a:endParaRPr lang="en-US" sz="1000" dirty="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a:p>
          <a:p>
            <a:endParaRPr lang="en-US" dirty="0"/>
          </a:p>
        </p:txBody>
      </p:sp>
    </p:spTree>
    <p:extLst>
      <p:ext uri="{BB962C8B-B14F-4D97-AF65-F5344CB8AC3E}">
        <p14:creationId xmlns:p14="http://schemas.microsoft.com/office/powerpoint/2010/main" val="38155190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Override1.xml><?xml version="1.0" encoding="utf-8"?>
<a:themeOverride xmlns:a="http://schemas.openxmlformats.org/drawingml/2006/main">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docProps/app.xml><?xml version="1.0" encoding="utf-8"?>
<Properties xmlns="http://schemas.openxmlformats.org/officeDocument/2006/extended-properties" xmlns:vt="http://schemas.openxmlformats.org/officeDocument/2006/docPropsVTypes">
  <Template/>
  <TotalTime>348</TotalTime>
  <Words>235</Words>
  <Application>Microsoft Office PowerPoint</Application>
  <PresentationFormat>On-screen Show (4:3)</PresentationFormat>
  <Paragraphs>175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Impact</vt:lpstr>
      <vt:lpstr>Times New Roman</vt:lpstr>
      <vt:lpstr>NewsPrint</vt:lpstr>
      <vt:lpstr>Trunk Based Development</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vector>
  </TitlesOfParts>
  <Company>CNA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CNA</dc:creator>
  <cp:lastModifiedBy>Khan, Viquar</cp:lastModifiedBy>
  <cp:revision>98</cp:revision>
  <dcterms:created xsi:type="dcterms:W3CDTF">2016-07-28T15:44:16Z</dcterms:created>
  <dcterms:modified xsi:type="dcterms:W3CDTF">2016-11-16T15:17:42Z</dcterms:modified>
</cp:coreProperties>
</file>