
<file path=[Content_Types].xml><?xml version="1.0" encoding="utf-8"?>
<Types xmlns="http://schemas.openxmlformats.org/package/2006/content-types">
  <Default Extension="png" ContentType="image/png"/>
  <Default Extension="js" ContentType="image/pn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71" r:id="rId1"/>
  </p:sldMasterIdLst>
  <p:notesMasterIdLst>
    <p:notesMasterId r:id="rId22"/>
  </p:notesMasterIdLst>
  <p:sldIdLst>
    <p:sldId id="256" r:id="rId2"/>
    <p:sldId id="322" r:id="rId3"/>
    <p:sldId id="336" r:id="rId4"/>
    <p:sldId id="337" r:id="rId5"/>
    <p:sldId id="307" r:id="rId6"/>
    <p:sldId id="313" r:id="rId7"/>
    <p:sldId id="318" r:id="rId8"/>
    <p:sldId id="319" r:id="rId9"/>
    <p:sldId id="320" r:id="rId10"/>
    <p:sldId id="332" r:id="rId11"/>
    <p:sldId id="339" r:id="rId12"/>
    <p:sldId id="340" r:id="rId13"/>
    <p:sldId id="346" r:id="rId14"/>
    <p:sldId id="342" r:id="rId15"/>
    <p:sldId id="331" r:id="rId16"/>
    <p:sldId id="343" r:id="rId17"/>
    <p:sldId id="344" r:id="rId18"/>
    <p:sldId id="333" r:id="rId19"/>
    <p:sldId id="334" r:id="rId20"/>
    <p:sldId id="347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5000" autoAdjust="0"/>
  </p:normalViewPr>
  <p:slideViewPr>
    <p:cSldViewPr snapToGrid="0">
      <p:cViewPr varScale="1">
        <p:scale>
          <a:sx n="96" d="100"/>
          <a:sy n="96" d="100"/>
        </p:scale>
        <p:origin x="63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498DA-6693-4092-B5D3-3F1B2B5C5B14}" type="doc">
      <dgm:prSet loTypeId="urn:diagrams.loki3.com/Bracket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5E232E38-4E47-4A95-879E-0737A53469F9}">
      <dgm:prSet custT="1"/>
      <dgm:spPr/>
      <dgm:t>
        <a:bodyPr/>
        <a:lstStyle/>
        <a:p>
          <a:pPr algn="ctr" rtl="0"/>
          <a:r>
            <a:rPr lang="en-US" sz="1600" b="0" i="0" dirty="0"/>
            <a:t>Modularity</a:t>
          </a:r>
          <a:endParaRPr lang="en-US" sz="1600" dirty="0"/>
        </a:p>
      </dgm:t>
    </dgm:pt>
    <dgm:pt modelId="{C77B3AEE-FDDF-40BB-9B1F-FDD11A15A4DA}" type="parTrans" cxnId="{F1EA0235-EFB9-4175-B377-C63D7ECAEB96}">
      <dgm:prSet/>
      <dgm:spPr/>
      <dgm:t>
        <a:bodyPr/>
        <a:lstStyle/>
        <a:p>
          <a:endParaRPr lang="en-US"/>
        </a:p>
      </dgm:t>
    </dgm:pt>
    <dgm:pt modelId="{B4CDFEE7-20A1-4BED-99C8-A5E681A357B2}" type="sibTrans" cxnId="{F1EA0235-EFB9-4175-B377-C63D7ECAEB96}">
      <dgm:prSet/>
      <dgm:spPr/>
      <dgm:t>
        <a:bodyPr/>
        <a:lstStyle/>
        <a:p>
          <a:endParaRPr lang="en-US"/>
        </a:p>
      </dgm:t>
    </dgm:pt>
    <dgm:pt modelId="{87302AD4-1695-43E3-A755-4BCE87DCAEE5}">
      <dgm:prSet/>
      <dgm:spPr/>
      <dgm:t>
        <a:bodyPr/>
        <a:lstStyle/>
        <a:p>
          <a:pPr rtl="0"/>
          <a:r>
            <a:rPr lang="en-US" b="0" i="0" dirty="0"/>
            <a:t>As minimal as</a:t>
          </a:r>
          <a:r>
            <a:rPr lang="en-US" b="0" i="0" baseline="0" dirty="0"/>
            <a:t> desired</a:t>
          </a:r>
          <a:endParaRPr lang="en-US" dirty="0"/>
        </a:p>
      </dgm:t>
    </dgm:pt>
    <dgm:pt modelId="{54BF437C-6A79-4B79-94D5-A99035D91DDD}" type="parTrans" cxnId="{6E482896-0829-4F58-93A3-319B2D79EB20}">
      <dgm:prSet/>
      <dgm:spPr/>
      <dgm:t>
        <a:bodyPr/>
        <a:lstStyle/>
        <a:p>
          <a:endParaRPr lang="en-US"/>
        </a:p>
      </dgm:t>
    </dgm:pt>
    <dgm:pt modelId="{1FACB31A-DF63-4EEE-B2F9-4C8A98431855}" type="sibTrans" cxnId="{6E482896-0829-4F58-93A3-319B2D79EB20}">
      <dgm:prSet/>
      <dgm:spPr/>
      <dgm:t>
        <a:bodyPr/>
        <a:lstStyle/>
        <a:p>
          <a:endParaRPr lang="en-US"/>
        </a:p>
      </dgm:t>
    </dgm:pt>
    <dgm:pt modelId="{1BE8C525-EA42-4666-9460-89BB56FB733B}">
      <dgm:prSet/>
      <dgm:spPr/>
      <dgm:t>
        <a:bodyPr/>
        <a:lstStyle/>
        <a:p>
          <a:pPr rtl="0"/>
          <a:r>
            <a:rPr lang="en-US" b="0" i="0" dirty="0"/>
            <a:t>Everything has a published/managed API</a:t>
          </a:r>
          <a:endParaRPr lang="en-US" dirty="0"/>
        </a:p>
      </dgm:t>
    </dgm:pt>
    <dgm:pt modelId="{2ECCE007-E581-4144-98F8-0FB319571706}" type="parTrans" cxnId="{9C360EA0-2180-42CE-8522-6AC4581326BE}">
      <dgm:prSet/>
      <dgm:spPr/>
      <dgm:t>
        <a:bodyPr/>
        <a:lstStyle/>
        <a:p>
          <a:endParaRPr lang="en-US"/>
        </a:p>
      </dgm:t>
    </dgm:pt>
    <dgm:pt modelId="{48E9C301-C24C-492F-B6A6-9881307413F5}" type="sibTrans" cxnId="{9C360EA0-2180-42CE-8522-6AC4581326BE}">
      <dgm:prSet/>
      <dgm:spPr/>
      <dgm:t>
        <a:bodyPr/>
        <a:lstStyle/>
        <a:p>
          <a:endParaRPr lang="en-US"/>
        </a:p>
      </dgm:t>
    </dgm:pt>
    <dgm:pt modelId="{19C8566C-C4C2-4334-8D1F-25CFDAD500EE}">
      <dgm:prSet/>
      <dgm:spPr/>
      <dgm:t>
        <a:bodyPr/>
        <a:lstStyle/>
        <a:p>
          <a:pPr rtl="0"/>
          <a:r>
            <a:rPr lang="en-US" b="0" i="0" dirty="0"/>
            <a:t>Local component or remote service as decided by the provider</a:t>
          </a:r>
          <a:endParaRPr lang="en-US" dirty="0"/>
        </a:p>
      </dgm:t>
    </dgm:pt>
    <dgm:pt modelId="{FCC12FA1-8188-4DC5-BE8A-147C11EEB028}" type="parTrans" cxnId="{5CB8EB84-4FFD-4DBF-901A-3040832EE55D}">
      <dgm:prSet/>
      <dgm:spPr/>
      <dgm:t>
        <a:bodyPr/>
        <a:lstStyle/>
        <a:p>
          <a:endParaRPr lang="en-US"/>
        </a:p>
      </dgm:t>
    </dgm:pt>
    <dgm:pt modelId="{F6085419-43DE-4E93-9F49-97A2378E93D9}" type="sibTrans" cxnId="{5CB8EB84-4FFD-4DBF-901A-3040832EE55D}">
      <dgm:prSet/>
      <dgm:spPr/>
      <dgm:t>
        <a:bodyPr/>
        <a:lstStyle/>
        <a:p>
          <a:endParaRPr lang="en-US"/>
        </a:p>
      </dgm:t>
    </dgm:pt>
    <dgm:pt modelId="{95CB092C-7664-4A26-AA59-ECFBAE76660C}">
      <dgm:prSet/>
      <dgm:spPr/>
      <dgm:t>
        <a:bodyPr/>
        <a:lstStyle/>
        <a:p>
          <a:pPr rtl="0"/>
          <a:r>
            <a:rPr lang="en-US" b="0" i="0" dirty="0"/>
            <a:t>Componentization</a:t>
          </a:r>
          <a:endParaRPr lang="en-US" dirty="0"/>
        </a:p>
      </dgm:t>
    </dgm:pt>
    <dgm:pt modelId="{4E2676F2-D942-47F5-A5FE-1911407AF20D}" type="parTrans" cxnId="{41AF1507-0E90-4D28-893A-5447D15FEBB9}">
      <dgm:prSet/>
      <dgm:spPr/>
      <dgm:t>
        <a:bodyPr/>
        <a:lstStyle/>
        <a:p>
          <a:endParaRPr lang="en-US"/>
        </a:p>
      </dgm:t>
    </dgm:pt>
    <dgm:pt modelId="{3645A94A-22DF-4587-9B3A-D25A3EAFDA8D}" type="sibTrans" cxnId="{41AF1507-0E90-4D28-893A-5447D15FEBB9}">
      <dgm:prSet/>
      <dgm:spPr/>
      <dgm:t>
        <a:bodyPr/>
        <a:lstStyle/>
        <a:p>
          <a:endParaRPr lang="en-US"/>
        </a:p>
      </dgm:t>
    </dgm:pt>
    <dgm:pt modelId="{D57F9CD1-963A-3B45-9A6C-7C9D2A21B178}">
      <dgm:prSet custT="1"/>
      <dgm:spPr/>
      <dgm:t>
        <a:bodyPr/>
        <a:lstStyle/>
        <a:p>
          <a:pPr algn="ctr" rtl="0"/>
          <a:r>
            <a:rPr lang="en-US" sz="1400" b="0" i="0" dirty="0"/>
            <a:t>Alignment with industry-leading options</a:t>
          </a:r>
          <a:endParaRPr lang="en-US" sz="1400" dirty="0"/>
        </a:p>
      </dgm:t>
    </dgm:pt>
    <dgm:pt modelId="{044307D1-135D-0447-8AFC-A7A993A0800B}" type="parTrans" cxnId="{646F0A08-CC07-D345-B2EC-3482D581984C}">
      <dgm:prSet/>
      <dgm:spPr/>
      <dgm:t>
        <a:bodyPr/>
        <a:lstStyle/>
        <a:p>
          <a:endParaRPr lang="en-US"/>
        </a:p>
      </dgm:t>
    </dgm:pt>
    <dgm:pt modelId="{BECF49F8-8F33-4D48-8D84-41C49D5BC650}" type="sibTrans" cxnId="{646F0A08-CC07-D345-B2EC-3482D581984C}">
      <dgm:prSet/>
      <dgm:spPr/>
      <dgm:t>
        <a:bodyPr/>
        <a:lstStyle/>
        <a:p>
          <a:endParaRPr lang="en-US"/>
        </a:p>
      </dgm:t>
    </dgm:pt>
    <dgm:pt modelId="{07F23862-2668-4A4C-A977-A6B8BA8793B2}">
      <dgm:prSet/>
      <dgm:spPr/>
      <dgm:t>
        <a:bodyPr/>
        <a:lstStyle/>
        <a:p>
          <a:pPr rtl="0"/>
          <a:r>
            <a:rPr lang="en-US" dirty="0" err="1"/>
            <a:t>Spring.io</a:t>
          </a:r>
          <a:endParaRPr lang="en-US" dirty="0"/>
        </a:p>
      </dgm:t>
    </dgm:pt>
    <dgm:pt modelId="{64739C22-8FFA-F64B-92C9-511AE1E50FAD}" type="parTrans" cxnId="{0BA6DB9F-13A3-FF41-96F4-796148B7CA5D}">
      <dgm:prSet/>
      <dgm:spPr/>
      <dgm:t>
        <a:bodyPr/>
        <a:lstStyle/>
        <a:p>
          <a:endParaRPr lang="en-US"/>
        </a:p>
      </dgm:t>
    </dgm:pt>
    <dgm:pt modelId="{3C7A57AF-D637-C945-BFE6-B53E59CB628D}" type="sibTrans" cxnId="{0BA6DB9F-13A3-FF41-96F4-796148B7CA5D}">
      <dgm:prSet/>
      <dgm:spPr/>
      <dgm:t>
        <a:bodyPr/>
        <a:lstStyle/>
        <a:p>
          <a:endParaRPr lang="en-US"/>
        </a:p>
      </dgm:t>
    </dgm:pt>
    <dgm:pt modelId="{6A666730-6FCD-A048-8062-9CE4D7E642BD}">
      <dgm:prSet/>
      <dgm:spPr/>
      <dgm:t>
        <a:bodyPr/>
        <a:lstStyle/>
        <a:p>
          <a:pPr rtl="0"/>
          <a:r>
            <a:rPr lang="en-US" dirty="0" err="1"/>
            <a:t>Node.js</a:t>
          </a:r>
          <a:endParaRPr lang="en-US" dirty="0"/>
        </a:p>
      </dgm:t>
    </dgm:pt>
    <dgm:pt modelId="{C81AD4EB-6654-A14F-942E-BA44733CDEAE}" type="parTrans" cxnId="{A201B4C7-1B78-BE43-9C67-6A252B11C0CB}">
      <dgm:prSet/>
      <dgm:spPr/>
      <dgm:t>
        <a:bodyPr/>
        <a:lstStyle/>
        <a:p>
          <a:endParaRPr lang="en-US"/>
        </a:p>
      </dgm:t>
    </dgm:pt>
    <dgm:pt modelId="{E1C4CEF4-227D-4441-ADB9-D583FAB0EF86}" type="sibTrans" cxnId="{A201B4C7-1B78-BE43-9C67-6A252B11C0CB}">
      <dgm:prSet/>
      <dgm:spPr/>
      <dgm:t>
        <a:bodyPr/>
        <a:lstStyle/>
        <a:p>
          <a:endParaRPr lang="en-US"/>
        </a:p>
      </dgm:t>
    </dgm:pt>
    <dgm:pt modelId="{FC193B45-C194-467C-878D-3CEAB5C402CE}">
      <dgm:prSet custT="1"/>
      <dgm:spPr/>
      <dgm:t>
        <a:bodyPr/>
        <a:lstStyle/>
        <a:p>
          <a:pPr algn="ctr" rtl="0"/>
          <a:endParaRPr lang="en-US" sz="1600" dirty="0"/>
        </a:p>
      </dgm:t>
    </dgm:pt>
    <dgm:pt modelId="{7FE26FBB-61FE-49DB-989F-41A18D242617}" type="sibTrans" cxnId="{6DA508C5-0AC2-40D3-938A-E227C4EB0C6D}">
      <dgm:prSet/>
      <dgm:spPr/>
      <dgm:t>
        <a:bodyPr/>
        <a:lstStyle/>
        <a:p>
          <a:endParaRPr lang="en-US"/>
        </a:p>
      </dgm:t>
    </dgm:pt>
    <dgm:pt modelId="{BD0F5438-AC8A-4E8C-9A60-DABFF4CA1A3C}" type="parTrans" cxnId="{6DA508C5-0AC2-40D3-938A-E227C4EB0C6D}">
      <dgm:prSet/>
      <dgm:spPr/>
      <dgm:t>
        <a:bodyPr/>
        <a:lstStyle/>
        <a:p>
          <a:endParaRPr lang="en-US"/>
        </a:p>
      </dgm:t>
    </dgm:pt>
    <dgm:pt modelId="{647E47EE-0A05-408A-8238-E365FF5C3E24}" type="pres">
      <dgm:prSet presAssocID="{DAE498DA-6693-4092-B5D3-3F1B2B5C5B14}" presName="Name0" presStyleCnt="0">
        <dgm:presLayoutVars>
          <dgm:dir/>
          <dgm:animLvl val="lvl"/>
          <dgm:resizeHandles val="exact"/>
        </dgm:presLayoutVars>
      </dgm:prSet>
      <dgm:spPr/>
    </dgm:pt>
    <dgm:pt modelId="{E65D28AE-2843-4A5C-B9B1-5440192C44C3}" type="pres">
      <dgm:prSet presAssocID="{5E232E38-4E47-4A95-879E-0737A53469F9}" presName="linNode" presStyleCnt="0"/>
      <dgm:spPr/>
    </dgm:pt>
    <dgm:pt modelId="{A854352B-CE85-4A54-BD2B-4357EA1FDA0F}" type="pres">
      <dgm:prSet presAssocID="{5E232E38-4E47-4A95-879E-0737A53469F9}" presName="parTx" presStyleLbl="revTx" presStyleIdx="0" presStyleCnt="3" custLinFactNeighborY="32220">
        <dgm:presLayoutVars>
          <dgm:chMax val="1"/>
          <dgm:bulletEnabled val="1"/>
        </dgm:presLayoutVars>
      </dgm:prSet>
      <dgm:spPr/>
    </dgm:pt>
    <dgm:pt modelId="{CE104763-473B-48EE-B600-44CCA0A06E92}" type="pres">
      <dgm:prSet presAssocID="{5E232E38-4E47-4A95-879E-0737A53469F9}" presName="bracket" presStyleLbl="parChTrans1D1" presStyleIdx="0" presStyleCnt="3"/>
      <dgm:spPr/>
    </dgm:pt>
    <dgm:pt modelId="{03691091-66E4-4232-9D28-B974BCCFC5F3}" type="pres">
      <dgm:prSet presAssocID="{5E232E38-4E47-4A95-879E-0737A53469F9}" presName="spH" presStyleCnt="0"/>
      <dgm:spPr/>
    </dgm:pt>
    <dgm:pt modelId="{2EA669B8-F0AF-411E-A2EB-A520A29DB4E1}" type="pres">
      <dgm:prSet presAssocID="{5E232E38-4E47-4A95-879E-0737A53469F9}" presName="desTx" presStyleLbl="node1" presStyleIdx="0" presStyleCnt="3" custScaleY="112491">
        <dgm:presLayoutVars>
          <dgm:bulletEnabled val="1"/>
        </dgm:presLayoutVars>
      </dgm:prSet>
      <dgm:spPr/>
    </dgm:pt>
    <dgm:pt modelId="{3E8F69A2-A751-4E68-A092-C2FA7736B4E2}" type="pres">
      <dgm:prSet presAssocID="{B4CDFEE7-20A1-4BED-99C8-A5E681A357B2}" presName="spV" presStyleCnt="0"/>
      <dgm:spPr/>
    </dgm:pt>
    <dgm:pt modelId="{B06A363A-E4BB-4898-ADC4-E16CE5AEF150}" type="pres">
      <dgm:prSet presAssocID="{FC193B45-C194-467C-878D-3CEAB5C402CE}" presName="linNode" presStyleCnt="0"/>
      <dgm:spPr/>
    </dgm:pt>
    <dgm:pt modelId="{EEB9EADC-5822-44F2-8B07-9648BE437A52}" type="pres">
      <dgm:prSet presAssocID="{FC193B45-C194-467C-878D-3CEAB5C402CE}" presName="parTx" presStyleLbl="revTx" presStyleIdx="1" presStyleCnt="3">
        <dgm:presLayoutVars>
          <dgm:chMax val="1"/>
          <dgm:bulletEnabled val="1"/>
        </dgm:presLayoutVars>
      </dgm:prSet>
      <dgm:spPr/>
    </dgm:pt>
    <dgm:pt modelId="{8FAB3B83-07F1-4B59-B5D3-DC5A3EBFFF27}" type="pres">
      <dgm:prSet presAssocID="{FC193B45-C194-467C-878D-3CEAB5C402CE}" presName="bracket" presStyleLbl="parChTrans1D1" presStyleIdx="1" presStyleCnt="3" custScaleX="136499" custScaleY="113128" custLinFactNeighborX="1276" custLinFactNeighborY="7336"/>
      <dgm:spPr/>
    </dgm:pt>
    <dgm:pt modelId="{B58C4017-E3F0-4F5E-AEEA-135638328C02}" type="pres">
      <dgm:prSet presAssocID="{FC193B45-C194-467C-878D-3CEAB5C402CE}" presName="spH" presStyleCnt="0"/>
      <dgm:spPr/>
    </dgm:pt>
    <dgm:pt modelId="{4E1BB546-ED2F-43A6-B15F-4A436A678AC6}" type="pres">
      <dgm:prSet presAssocID="{FC193B45-C194-467C-878D-3CEAB5C402CE}" presName="desTx" presStyleLbl="node1" presStyleIdx="1" presStyleCnt="3" custScaleX="104604" custScaleY="133242" custLinFactNeighborX="-5590" custLinFactNeighborY="322">
        <dgm:presLayoutVars>
          <dgm:bulletEnabled val="1"/>
        </dgm:presLayoutVars>
      </dgm:prSet>
      <dgm:spPr/>
    </dgm:pt>
    <dgm:pt modelId="{F103EF38-0BF0-1E4A-9AA6-C0BD2F276481}" type="pres">
      <dgm:prSet presAssocID="{7FE26FBB-61FE-49DB-989F-41A18D242617}" presName="spV" presStyleCnt="0"/>
      <dgm:spPr/>
    </dgm:pt>
    <dgm:pt modelId="{F323D661-1F35-7E46-9E04-D2E87D9FCF48}" type="pres">
      <dgm:prSet presAssocID="{D57F9CD1-963A-3B45-9A6C-7C9D2A21B178}" presName="linNode" presStyleCnt="0"/>
      <dgm:spPr/>
    </dgm:pt>
    <dgm:pt modelId="{8B2C66D2-00A4-E841-A656-811C1B1A914E}" type="pres">
      <dgm:prSet presAssocID="{D57F9CD1-963A-3B45-9A6C-7C9D2A21B178}" presName="parTx" presStyleLbl="revTx" presStyleIdx="2" presStyleCnt="3">
        <dgm:presLayoutVars>
          <dgm:chMax val="1"/>
          <dgm:bulletEnabled val="1"/>
        </dgm:presLayoutVars>
      </dgm:prSet>
      <dgm:spPr/>
    </dgm:pt>
    <dgm:pt modelId="{4FD40909-04A9-4440-A2C6-28E621D2A459}" type="pres">
      <dgm:prSet presAssocID="{D57F9CD1-963A-3B45-9A6C-7C9D2A21B178}" presName="bracket" presStyleLbl="parChTrans1D1" presStyleIdx="2" presStyleCnt="3"/>
      <dgm:spPr/>
    </dgm:pt>
    <dgm:pt modelId="{D4025E3D-E9FA-954C-B9E3-2E5126800FAB}" type="pres">
      <dgm:prSet presAssocID="{D57F9CD1-963A-3B45-9A6C-7C9D2A21B178}" presName="spH" presStyleCnt="0"/>
      <dgm:spPr/>
    </dgm:pt>
    <dgm:pt modelId="{00F99626-BB8B-1041-938C-1937A9D00922}" type="pres">
      <dgm:prSet presAssocID="{D57F9CD1-963A-3B45-9A6C-7C9D2A21B178}" presName="desTx" presStyleLbl="node1" presStyleIdx="2" presStyleCnt="3" custScaleY="135648">
        <dgm:presLayoutVars>
          <dgm:bulletEnabled val="1"/>
        </dgm:presLayoutVars>
      </dgm:prSet>
      <dgm:spPr/>
    </dgm:pt>
  </dgm:ptLst>
  <dgm:cxnLst>
    <dgm:cxn modelId="{895A1E16-A557-594D-970B-3FF706443F25}" type="presOf" srcId="{07F23862-2668-4A4C-A977-A6B8BA8793B2}" destId="{00F99626-BB8B-1041-938C-1937A9D00922}" srcOrd="0" destOrd="0" presId="urn:diagrams.loki3.com/BracketList"/>
    <dgm:cxn modelId="{BF663CA7-54B2-004B-B3BE-4376301458F2}" type="presOf" srcId="{6A666730-6FCD-A048-8062-9CE4D7E642BD}" destId="{00F99626-BB8B-1041-938C-1937A9D00922}" srcOrd="0" destOrd="1" presId="urn:diagrams.loki3.com/BracketList"/>
    <dgm:cxn modelId="{9C360EA0-2180-42CE-8522-6AC4581326BE}" srcId="{FC193B45-C194-467C-878D-3CEAB5C402CE}" destId="{1BE8C525-EA42-4666-9460-89BB56FB733B}" srcOrd="0" destOrd="0" parTransId="{2ECCE007-E581-4144-98F8-0FB319571706}" sibTransId="{48E9C301-C24C-492F-B6A6-9881307413F5}"/>
    <dgm:cxn modelId="{F1EA0235-EFB9-4175-B377-C63D7ECAEB96}" srcId="{DAE498DA-6693-4092-B5D3-3F1B2B5C5B14}" destId="{5E232E38-4E47-4A95-879E-0737A53469F9}" srcOrd="0" destOrd="0" parTransId="{C77B3AEE-FDDF-40BB-9B1F-FDD11A15A4DA}" sibTransId="{B4CDFEE7-20A1-4BED-99C8-A5E681A357B2}"/>
    <dgm:cxn modelId="{FC66E8E4-F200-43FC-993B-DE207A2AC4C6}" type="presOf" srcId="{95CB092C-7664-4A26-AA59-ECFBAE76660C}" destId="{2EA669B8-F0AF-411E-A2EB-A520A29DB4E1}" srcOrd="0" destOrd="1" presId="urn:diagrams.loki3.com/BracketList"/>
    <dgm:cxn modelId="{5CB8EB84-4FFD-4DBF-901A-3040832EE55D}" srcId="{FC193B45-C194-467C-878D-3CEAB5C402CE}" destId="{19C8566C-C4C2-4334-8D1F-25CFDAD500EE}" srcOrd="1" destOrd="0" parTransId="{FCC12FA1-8188-4DC5-BE8A-147C11EEB028}" sibTransId="{F6085419-43DE-4E93-9F49-97A2378E93D9}"/>
    <dgm:cxn modelId="{70519798-76DD-DA44-B1D3-C0D4CFA4D32B}" type="presOf" srcId="{D57F9CD1-963A-3B45-9A6C-7C9D2A21B178}" destId="{8B2C66D2-00A4-E841-A656-811C1B1A914E}" srcOrd="0" destOrd="0" presId="urn:diagrams.loki3.com/BracketList"/>
    <dgm:cxn modelId="{A201B4C7-1B78-BE43-9C67-6A252B11C0CB}" srcId="{D57F9CD1-963A-3B45-9A6C-7C9D2A21B178}" destId="{6A666730-6FCD-A048-8062-9CE4D7E642BD}" srcOrd="1" destOrd="0" parTransId="{C81AD4EB-6654-A14F-942E-BA44733CDEAE}" sibTransId="{E1C4CEF4-227D-4441-ADB9-D583FAB0EF86}"/>
    <dgm:cxn modelId="{6DA508C5-0AC2-40D3-938A-E227C4EB0C6D}" srcId="{DAE498DA-6693-4092-B5D3-3F1B2B5C5B14}" destId="{FC193B45-C194-467C-878D-3CEAB5C402CE}" srcOrd="1" destOrd="0" parTransId="{BD0F5438-AC8A-4E8C-9A60-DABFF4CA1A3C}" sibTransId="{7FE26FBB-61FE-49DB-989F-41A18D242617}"/>
    <dgm:cxn modelId="{41AF1507-0E90-4D28-893A-5447D15FEBB9}" srcId="{5E232E38-4E47-4A95-879E-0737A53469F9}" destId="{95CB092C-7664-4A26-AA59-ECFBAE76660C}" srcOrd="1" destOrd="0" parTransId="{4E2676F2-D942-47F5-A5FE-1911407AF20D}" sibTransId="{3645A94A-22DF-4587-9B3A-D25A3EAFDA8D}"/>
    <dgm:cxn modelId="{646F0A08-CC07-D345-B2EC-3482D581984C}" srcId="{DAE498DA-6693-4092-B5D3-3F1B2B5C5B14}" destId="{D57F9CD1-963A-3B45-9A6C-7C9D2A21B178}" srcOrd="2" destOrd="0" parTransId="{044307D1-135D-0447-8AFC-A7A993A0800B}" sibTransId="{BECF49F8-8F33-4D48-8D84-41C49D5BC650}"/>
    <dgm:cxn modelId="{926283C6-17D4-4484-94EF-1702804AD9C9}" type="presOf" srcId="{5E232E38-4E47-4A95-879E-0737A53469F9}" destId="{A854352B-CE85-4A54-BD2B-4357EA1FDA0F}" srcOrd="0" destOrd="0" presId="urn:diagrams.loki3.com/BracketList"/>
    <dgm:cxn modelId="{C44711B7-60E3-49A8-8737-F778B51F90A7}" type="presOf" srcId="{19C8566C-C4C2-4334-8D1F-25CFDAD500EE}" destId="{4E1BB546-ED2F-43A6-B15F-4A436A678AC6}" srcOrd="0" destOrd="1" presId="urn:diagrams.loki3.com/BracketList"/>
    <dgm:cxn modelId="{B4429FBF-88AB-4DE9-BF3E-7F752633C2AF}" type="presOf" srcId="{FC193B45-C194-467C-878D-3CEAB5C402CE}" destId="{EEB9EADC-5822-44F2-8B07-9648BE437A52}" srcOrd="0" destOrd="0" presId="urn:diagrams.loki3.com/BracketList"/>
    <dgm:cxn modelId="{A3ADA7CF-E48E-4200-B71B-523B38A298F9}" type="presOf" srcId="{1BE8C525-EA42-4666-9460-89BB56FB733B}" destId="{4E1BB546-ED2F-43A6-B15F-4A436A678AC6}" srcOrd="0" destOrd="0" presId="urn:diagrams.loki3.com/BracketList"/>
    <dgm:cxn modelId="{6E482896-0829-4F58-93A3-319B2D79EB20}" srcId="{5E232E38-4E47-4A95-879E-0737A53469F9}" destId="{87302AD4-1695-43E3-A755-4BCE87DCAEE5}" srcOrd="0" destOrd="0" parTransId="{54BF437C-6A79-4B79-94D5-A99035D91DDD}" sibTransId="{1FACB31A-DF63-4EEE-B2F9-4C8A98431855}"/>
    <dgm:cxn modelId="{0BA6DB9F-13A3-FF41-96F4-796148B7CA5D}" srcId="{D57F9CD1-963A-3B45-9A6C-7C9D2A21B178}" destId="{07F23862-2668-4A4C-A977-A6B8BA8793B2}" srcOrd="0" destOrd="0" parTransId="{64739C22-8FFA-F64B-92C9-511AE1E50FAD}" sibTransId="{3C7A57AF-D637-C945-BFE6-B53E59CB628D}"/>
    <dgm:cxn modelId="{F9682389-F992-4D5B-B4D6-1147F4AA4D7C}" type="presOf" srcId="{DAE498DA-6693-4092-B5D3-3F1B2B5C5B14}" destId="{647E47EE-0A05-408A-8238-E365FF5C3E24}" srcOrd="0" destOrd="0" presId="urn:diagrams.loki3.com/BracketList"/>
    <dgm:cxn modelId="{74291B80-77B3-492A-88E8-63233D8084DF}" type="presOf" srcId="{87302AD4-1695-43E3-A755-4BCE87DCAEE5}" destId="{2EA669B8-F0AF-411E-A2EB-A520A29DB4E1}" srcOrd="0" destOrd="0" presId="urn:diagrams.loki3.com/BracketList"/>
    <dgm:cxn modelId="{27AAABFC-7AFA-44B3-83DC-5DCA3A8543FA}" type="presParOf" srcId="{647E47EE-0A05-408A-8238-E365FF5C3E24}" destId="{E65D28AE-2843-4A5C-B9B1-5440192C44C3}" srcOrd="0" destOrd="0" presId="urn:diagrams.loki3.com/BracketList"/>
    <dgm:cxn modelId="{46016D8C-63DD-4265-B25D-7CC8FBC301F4}" type="presParOf" srcId="{E65D28AE-2843-4A5C-B9B1-5440192C44C3}" destId="{A854352B-CE85-4A54-BD2B-4357EA1FDA0F}" srcOrd="0" destOrd="0" presId="urn:diagrams.loki3.com/BracketList"/>
    <dgm:cxn modelId="{0708C9AD-B32B-464D-A3C7-C14937033491}" type="presParOf" srcId="{E65D28AE-2843-4A5C-B9B1-5440192C44C3}" destId="{CE104763-473B-48EE-B600-44CCA0A06E92}" srcOrd="1" destOrd="0" presId="urn:diagrams.loki3.com/BracketList"/>
    <dgm:cxn modelId="{ED48D3F4-8074-4100-9ACC-A3110368B4D1}" type="presParOf" srcId="{E65D28AE-2843-4A5C-B9B1-5440192C44C3}" destId="{03691091-66E4-4232-9D28-B974BCCFC5F3}" srcOrd="2" destOrd="0" presId="urn:diagrams.loki3.com/BracketList"/>
    <dgm:cxn modelId="{D1EA7F01-7BB5-45CC-B21A-01979644E252}" type="presParOf" srcId="{E65D28AE-2843-4A5C-B9B1-5440192C44C3}" destId="{2EA669B8-F0AF-411E-A2EB-A520A29DB4E1}" srcOrd="3" destOrd="0" presId="urn:diagrams.loki3.com/BracketList"/>
    <dgm:cxn modelId="{B8E98415-11FE-4CB2-B32E-F89406A35724}" type="presParOf" srcId="{647E47EE-0A05-408A-8238-E365FF5C3E24}" destId="{3E8F69A2-A751-4E68-A092-C2FA7736B4E2}" srcOrd="1" destOrd="0" presId="urn:diagrams.loki3.com/BracketList"/>
    <dgm:cxn modelId="{D5253D8E-5381-4411-9E74-9454A409EE35}" type="presParOf" srcId="{647E47EE-0A05-408A-8238-E365FF5C3E24}" destId="{B06A363A-E4BB-4898-ADC4-E16CE5AEF150}" srcOrd="2" destOrd="0" presId="urn:diagrams.loki3.com/BracketList"/>
    <dgm:cxn modelId="{32F37912-2C28-40E8-92ED-E82511A96CB8}" type="presParOf" srcId="{B06A363A-E4BB-4898-ADC4-E16CE5AEF150}" destId="{EEB9EADC-5822-44F2-8B07-9648BE437A52}" srcOrd="0" destOrd="0" presId="urn:diagrams.loki3.com/BracketList"/>
    <dgm:cxn modelId="{961849A5-F88D-46B1-BDDA-8D4942A0E178}" type="presParOf" srcId="{B06A363A-E4BB-4898-ADC4-E16CE5AEF150}" destId="{8FAB3B83-07F1-4B59-B5D3-DC5A3EBFFF27}" srcOrd="1" destOrd="0" presId="urn:diagrams.loki3.com/BracketList"/>
    <dgm:cxn modelId="{E54C60C2-504B-4371-91FB-F932F4F68372}" type="presParOf" srcId="{B06A363A-E4BB-4898-ADC4-E16CE5AEF150}" destId="{B58C4017-E3F0-4F5E-AEEA-135638328C02}" srcOrd="2" destOrd="0" presId="urn:diagrams.loki3.com/BracketList"/>
    <dgm:cxn modelId="{78C1CE07-15D0-4DA7-9B05-3EFD00CB4CE4}" type="presParOf" srcId="{B06A363A-E4BB-4898-ADC4-E16CE5AEF150}" destId="{4E1BB546-ED2F-43A6-B15F-4A436A678AC6}" srcOrd="3" destOrd="0" presId="urn:diagrams.loki3.com/BracketList"/>
    <dgm:cxn modelId="{49F50517-75F2-F54F-A26F-5A24B38C3050}" type="presParOf" srcId="{647E47EE-0A05-408A-8238-E365FF5C3E24}" destId="{F103EF38-0BF0-1E4A-9AA6-C0BD2F276481}" srcOrd="3" destOrd="0" presId="urn:diagrams.loki3.com/BracketList"/>
    <dgm:cxn modelId="{F6105565-3F20-9645-BCB7-4870DC8136C8}" type="presParOf" srcId="{647E47EE-0A05-408A-8238-E365FF5C3E24}" destId="{F323D661-1F35-7E46-9E04-D2E87D9FCF48}" srcOrd="4" destOrd="0" presId="urn:diagrams.loki3.com/BracketList"/>
    <dgm:cxn modelId="{F3AD2D7D-1C10-9643-828F-CA2CF5CF7FFA}" type="presParOf" srcId="{F323D661-1F35-7E46-9E04-D2E87D9FCF48}" destId="{8B2C66D2-00A4-E841-A656-811C1B1A914E}" srcOrd="0" destOrd="0" presId="urn:diagrams.loki3.com/BracketList"/>
    <dgm:cxn modelId="{C41EDDC2-07E3-0444-AA50-989FE1447E4C}" type="presParOf" srcId="{F323D661-1F35-7E46-9E04-D2E87D9FCF48}" destId="{4FD40909-04A9-4440-A2C6-28E621D2A459}" srcOrd="1" destOrd="0" presId="urn:diagrams.loki3.com/BracketList"/>
    <dgm:cxn modelId="{A95B226A-5BDC-534B-8CA7-160AA3516DD6}" type="presParOf" srcId="{F323D661-1F35-7E46-9E04-D2E87D9FCF48}" destId="{D4025E3D-E9FA-954C-B9E3-2E5126800FAB}" srcOrd="2" destOrd="0" presId="urn:diagrams.loki3.com/BracketList"/>
    <dgm:cxn modelId="{BB514C70-74AD-BB4E-B157-E04A41B0F3AE}" type="presParOf" srcId="{F323D661-1F35-7E46-9E04-D2E87D9FCF48}" destId="{00F99626-BB8B-1041-938C-1937A9D0092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4352B-CE85-4A54-BD2B-4357EA1FDA0F}">
      <dsp:nvSpPr>
        <dsp:cNvPr id="0" name=""/>
        <dsp:cNvSpPr/>
      </dsp:nvSpPr>
      <dsp:spPr>
        <a:xfrm>
          <a:off x="1882" y="328837"/>
          <a:ext cx="1411410" cy="33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Modularity</a:t>
          </a:r>
          <a:endParaRPr lang="en-US" sz="1600" kern="1200" dirty="0"/>
        </a:p>
      </dsp:txBody>
      <dsp:txXfrm>
        <a:off x="1882" y="328837"/>
        <a:ext cx="1411410" cy="336600"/>
      </dsp:txXfrm>
    </dsp:sp>
    <dsp:sp modelId="{CE104763-473B-48EE-B600-44CCA0A06E92}">
      <dsp:nvSpPr>
        <dsp:cNvPr id="0" name=""/>
        <dsp:cNvSpPr/>
      </dsp:nvSpPr>
      <dsp:spPr>
        <a:xfrm>
          <a:off x="1413293" y="78381"/>
          <a:ext cx="282282" cy="620606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669B8-F0AF-411E-A2EB-A520A29DB4E1}">
      <dsp:nvSpPr>
        <dsp:cNvPr id="0" name=""/>
        <dsp:cNvSpPr/>
      </dsp:nvSpPr>
      <dsp:spPr>
        <a:xfrm>
          <a:off x="1808488" y="39621"/>
          <a:ext cx="3839036" cy="698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As minimal as</a:t>
          </a:r>
          <a:r>
            <a:rPr lang="en-US" sz="1700" b="0" i="0" kern="1200" baseline="0" dirty="0"/>
            <a:t> desired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Componentization</a:t>
          </a:r>
          <a:endParaRPr lang="en-US" sz="1700" kern="1200" dirty="0"/>
        </a:p>
      </dsp:txBody>
      <dsp:txXfrm>
        <a:off x="1808488" y="39621"/>
        <a:ext cx="3839036" cy="698126"/>
      </dsp:txXfrm>
    </dsp:sp>
    <dsp:sp modelId="{EEB9EADC-5822-44F2-8B07-9648BE437A52}">
      <dsp:nvSpPr>
        <dsp:cNvPr id="0" name=""/>
        <dsp:cNvSpPr/>
      </dsp:nvSpPr>
      <dsp:spPr>
        <a:xfrm>
          <a:off x="1882" y="1345432"/>
          <a:ext cx="1345186" cy="33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82" y="1345432"/>
        <a:ext cx="1345186" cy="336600"/>
      </dsp:txXfrm>
    </dsp:sp>
    <dsp:sp modelId="{8FAB3B83-07F1-4B59-B5D3-DC5A3EBFFF27}">
      <dsp:nvSpPr>
        <dsp:cNvPr id="0" name=""/>
        <dsp:cNvSpPr/>
      </dsp:nvSpPr>
      <dsp:spPr>
        <a:xfrm>
          <a:off x="1348441" y="985559"/>
          <a:ext cx="367233" cy="1213764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BB546-ED2F-43A6-B15F-4A436A678AC6}">
      <dsp:nvSpPr>
        <dsp:cNvPr id="0" name=""/>
        <dsp:cNvSpPr/>
      </dsp:nvSpPr>
      <dsp:spPr>
        <a:xfrm>
          <a:off x="1815900" y="802402"/>
          <a:ext cx="3827362" cy="14295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Everything has a published/managed API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Local component or remote service as decided by the provider</a:t>
          </a:r>
          <a:endParaRPr lang="en-US" sz="1700" kern="1200" dirty="0"/>
        </a:p>
      </dsp:txBody>
      <dsp:txXfrm>
        <a:off x="1815900" y="802402"/>
        <a:ext cx="3827362" cy="1429570"/>
      </dsp:txXfrm>
    </dsp:sp>
    <dsp:sp modelId="{8B2C66D2-00A4-E841-A656-811C1B1A914E}">
      <dsp:nvSpPr>
        <dsp:cNvPr id="0" name=""/>
        <dsp:cNvSpPr/>
      </dsp:nvSpPr>
      <dsp:spPr>
        <a:xfrm>
          <a:off x="1882" y="2402209"/>
          <a:ext cx="1411410" cy="631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Alignment with industry-leading options</a:t>
          </a:r>
          <a:endParaRPr lang="en-US" sz="1400" kern="1200" dirty="0"/>
        </a:p>
      </dsp:txBody>
      <dsp:txXfrm>
        <a:off x="1882" y="2402209"/>
        <a:ext cx="1411410" cy="631125"/>
      </dsp:txXfrm>
    </dsp:sp>
    <dsp:sp modelId="{4FD40909-04A9-4440-A2C6-28E621D2A459}">
      <dsp:nvSpPr>
        <dsp:cNvPr id="0" name=""/>
        <dsp:cNvSpPr/>
      </dsp:nvSpPr>
      <dsp:spPr>
        <a:xfrm>
          <a:off x="1413293" y="2402209"/>
          <a:ext cx="282282" cy="63112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99626-BB8B-1041-938C-1937A9D00922}">
      <dsp:nvSpPr>
        <dsp:cNvPr id="0" name=""/>
        <dsp:cNvSpPr/>
      </dsp:nvSpPr>
      <dsp:spPr>
        <a:xfrm>
          <a:off x="1808488" y="2289717"/>
          <a:ext cx="3839036" cy="8561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Spring.io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Node.js</a:t>
          </a:r>
          <a:endParaRPr lang="en-US" sz="1700" kern="1200" dirty="0"/>
        </a:p>
      </dsp:txBody>
      <dsp:txXfrm>
        <a:off x="1808488" y="2289717"/>
        <a:ext cx="3839036" cy="856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45001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_b8tW7bO9dvGj2MrrCVYrxATS9l8hXivWVabK9x_7S4/edit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54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2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EED5-81D1-CD43-A963-E0C6CE9E3C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7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88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421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9660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5261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>
              <a:sym typeface="Calibri"/>
              <a:hlinkClick r:id="rId3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640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47471" y="2262773"/>
            <a:ext cx="5486399" cy="1108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347471" y="3812551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Ron Murphy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44262" y="3456428"/>
            <a:ext cx="5492975" cy="3335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96E65"/>
              </a:buClr>
              <a:buFont typeface="Arial"/>
              <a:buNone/>
              <a:defRPr sz="18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1450" marR="0" lvl="1" indent="-6350" algn="l" rtl="0">
              <a:spcBef>
                <a:spcPts val="240"/>
              </a:spcBef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900" marR="0" lvl="2" indent="0" algn="l" rtl="0">
              <a:spcBef>
                <a:spcPts val="240"/>
              </a:spcBef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14350" marR="0" lvl="3" indent="-6350" algn="l" rtl="0">
              <a:spcBef>
                <a:spcPts val="240"/>
              </a:spcBef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85800" marR="0" lvl="4" indent="0" algn="l" rtl="0">
              <a:spcBef>
                <a:spcPts val="240"/>
              </a:spcBef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4414" y="764366"/>
            <a:ext cx="2441448" cy="9079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z="1000"/>
            </a:lvl1pPr>
          </a:lstStyle>
          <a:p>
            <a:pPr algn="r">
              <a:buSzPct val="25000"/>
            </a:pPr>
            <a:fld id="{00000000-1234-1234-1234-123412341234}" type="slidenum">
              <a:rPr lang="en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" sz="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 8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47471" y="342900"/>
            <a:ext cx="8453628" cy="695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5093207" y="4782141"/>
            <a:ext cx="3346704" cy="191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27034" y="4786044"/>
            <a:ext cx="274065" cy="187643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211133" y="1165225"/>
            <a:ext cx="5589966" cy="777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20"/>
              </a:spcBef>
              <a:buClr>
                <a:srgbClr val="796E65"/>
              </a:buClr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3211133" y="2049375"/>
            <a:ext cx="5589966" cy="777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20"/>
              </a:spcBef>
              <a:buClr>
                <a:srgbClr val="796E65"/>
              </a:buClr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3"/>
          </p:nvPr>
        </p:nvSpPr>
        <p:spPr>
          <a:xfrm>
            <a:off x="3211133" y="2933526"/>
            <a:ext cx="5589966" cy="777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20"/>
              </a:spcBef>
              <a:buClr>
                <a:srgbClr val="796E65"/>
              </a:buClr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4"/>
          </p:nvPr>
        </p:nvSpPr>
        <p:spPr>
          <a:xfrm>
            <a:off x="3211133" y="3817676"/>
            <a:ext cx="5589966" cy="777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20"/>
              </a:spcBef>
              <a:buClr>
                <a:srgbClr val="796E65"/>
              </a:buClr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5"/>
          </p:nvPr>
        </p:nvSpPr>
        <p:spPr>
          <a:xfrm>
            <a:off x="348751" y="1165225"/>
            <a:ext cx="2736249" cy="776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6"/>
          </p:nvPr>
        </p:nvSpPr>
        <p:spPr>
          <a:xfrm>
            <a:off x="348751" y="2049375"/>
            <a:ext cx="2736249" cy="776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7"/>
          </p:nvPr>
        </p:nvSpPr>
        <p:spPr>
          <a:xfrm>
            <a:off x="348751" y="2933526"/>
            <a:ext cx="2736249" cy="776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8"/>
          </p:nvPr>
        </p:nvSpPr>
        <p:spPr>
          <a:xfrm>
            <a:off x="348751" y="3817676"/>
            <a:ext cx="2736249" cy="776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47471" y="342900"/>
            <a:ext cx="8453628" cy="695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47471" y="1166812"/>
            <a:ext cx="8453628" cy="34278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4300" marR="0" lvl="0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5093207" y="4782141"/>
            <a:ext cx="3346704" cy="191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527034" y="4786044"/>
            <a:ext cx="274065" cy="187643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47471" y="342900"/>
            <a:ext cx="8453628" cy="695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47471" y="1166812"/>
            <a:ext cx="4148328" cy="34278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4300" marR="0" lvl="0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648200" y="1166812"/>
            <a:ext cx="4152899" cy="34278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4300" marR="0" lvl="0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5093207" y="4782141"/>
            <a:ext cx="3346704" cy="191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27034" y="4786044"/>
            <a:ext cx="274065" cy="187643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and Image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47471" y="342900"/>
            <a:ext cx="4146618" cy="695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47471" y="1166812"/>
            <a:ext cx="4148328" cy="34278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4300" marR="0" lvl="0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4649544" y="343785"/>
            <a:ext cx="2029352" cy="2029968"/>
          </a:xfrm>
          <a:prstGeom prst="rect">
            <a:avLst/>
          </a:prstGeom>
          <a:solidFill>
            <a:srgbClr val="E9E9E8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idx="3"/>
          </p:nvPr>
        </p:nvSpPr>
        <p:spPr>
          <a:xfrm>
            <a:off x="6771747" y="343785"/>
            <a:ext cx="2029352" cy="2029968"/>
          </a:xfrm>
          <a:prstGeom prst="rect">
            <a:avLst/>
          </a:prstGeom>
          <a:solidFill>
            <a:srgbClr val="E9E9E8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4"/>
          </p:nvPr>
        </p:nvSpPr>
        <p:spPr>
          <a:xfrm>
            <a:off x="4649544" y="2445952"/>
            <a:ext cx="2029352" cy="2029968"/>
          </a:xfrm>
          <a:prstGeom prst="rect">
            <a:avLst/>
          </a:prstGeom>
          <a:solidFill>
            <a:srgbClr val="E9E9E8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5"/>
          </p:nvPr>
        </p:nvSpPr>
        <p:spPr>
          <a:xfrm>
            <a:off x="6771747" y="2445952"/>
            <a:ext cx="2029352" cy="2029968"/>
          </a:xfrm>
          <a:prstGeom prst="rect">
            <a:avLst/>
          </a:prstGeom>
          <a:solidFill>
            <a:srgbClr val="E9E9E8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5093207" y="4782141"/>
            <a:ext cx="3346704" cy="191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527034" y="4786044"/>
            <a:ext cx="274065" cy="187643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8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47471" y="342900"/>
            <a:ext cx="8453628" cy="695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211133" y="1165225"/>
            <a:ext cx="5589966" cy="777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20"/>
              </a:spcBef>
              <a:buClr>
                <a:srgbClr val="796E65"/>
              </a:buClr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3211133" y="2049375"/>
            <a:ext cx="5589966" cy="777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20"/>
              </a:spcBef>
              <a:buClr>
                <a:srgbClr val="796E65"/>
              </a:buClr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3"/>
          </p:nvPr>
        </p:nvSpPr>
        <p:spPr>
          <a:xfrm>
            <a:off x="3211133" y="2933526"/>
            <a:ext cx="5589966" cy="777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20"/>
              </a:spcBef>
              <a:buClr>
                <a:srgbClr val="796E65"/>
              </a:buClr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4"/>
          </p:nvPr>
        </p:nvSpPr>
        <p:spPr>
          <a:xfrm>
            <a:off x="3211133" y="3817676"/>
            <a:ext cx="5589966" cy="777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20"/>
              </a:spcBef>
              <a:buClr>
                <a:srgbClr val="796E65"/>
              </a:buClr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5"/>
          </p:nvPr>
        </p:nvSpPr>
        <p:spPr>
          <a:xfrm>
            <a:off x="348751" y="1165225"/>
            <a:ext cx="2736249" cy="776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6"/>
          </p:nvPr>
        </p:nvSpPr>
        <p:spPr>
          <a:xfrm>
            <a:off x="348751" y="2049375"/>
            <a:ext cx="2736249" cy="776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7"/>
          </p:nvPr>
        </p:nvSpPr>
        <p:spPr>
          <a:xfrm>
            <a:off x="348751" y="2933526"/>
            <a:ext cx="2736249" cy="776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8"/>
          </p:nvPr>
        </p:nvSpPr>
        <p:spPr>
          <a:xfrm>
            <a:off x="348751" y="3817676"/>
            <a:ext cx="2736249" cy="776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5093207" y="4782141"/>
            <a:ext cx="3346704" cy="191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527034" y="4786044"/>
            <a:ext cx="274065" cy="187643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47471" y="342900"/>
            <a:ext cx="8453628" cy="695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5093207" y="4782141"/>
            <a:ext cx="3346704" cy="191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527034" y="4786044"/>
            <a:ext cx="274065" cy="187643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5093207" y="4782141"/>
            <a:ext cx="3346704" cy="191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527034" y="4786044"/>
            <a:ext cx="274065" cy="187643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images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347471" y="968692"/>
            <a:ext cx="5486399" cy="1108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347471" y="251847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Ron Murphy</a:t>
            </a: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pic" idx="2"/>
          </p:nvPr>
        </p:nvSpPr>
        <p:spPr>
          <a:xfrm>
            <a:off x="347471" y="3120390"/>
            <a:ext cx="5486399" cy="1714500"/>
          </a:xfrm>
          <a:prstGeom prst="rect">
            <a:avLst/>
          </a:prstGeom>
          <a:solidFill>
            <a:srgbClr val="E9E9E8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pic" idx="3"/>
          </p:nvPr>
        </p:nvSpPr>
        <p:spPr>
          <a:xfrm>
            <a:off x="6151117" y="3120390"/>
            <a:ext cx="2651760" cy="1714500"/>
          </a:xfrm>
          <a:prstGeom prst="rect">
            <a:avLst/>
          </a:prstGeom>
          <a:solidFill>
            <a:srgbClr val="E9E9E8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44262" y="2167127"/>
            <a:ext cx="5492975" cy="3335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96E65"/>
              </a:buClr>
              <a:buFont typeface="Arial"/>
              <a:buNone/>
              <a:defRPr sz="18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1450" marR="0" lvl="1" indent="-6350" algn="l" rtl="0">
              <a:spcBef>
                <a:spcPts val="240"/>
              </a:spcBef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900" marR="0" lvl="2" indent="0" algn="l" rtl="0">
              <a:spcBef>
                <a:spcPts val="240"/>
              </a:spcBef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14350" marR="0" lvl="3" indent="-6350" algn="l" rtl="0">
              <a:spcBef>
                <a:spcPts val="240"/>
              </a:spcBef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85800" marR="0" lvl="4" indent="0" algn="l" rtl="0">
              <a:spcBef>
                <a:spcPts val="240"/>
              </a:spcBef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4414" y="954153"/>
            <a:ext cx="2441448" cy="907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and Image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47471" y="342900"/>
            <a:ext cx="4146618" cy="695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47471" y="1171465"/>
            <a:ext cx="4148328" cy="34278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4300" marR="0" lvl="0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5093207" y="4782141"/>
            <a:ext cx="3346704" cy="191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527034" y="4786044"/>
            <a:ext cx="274065" cy="187643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>
            <a:spLocks noGrp="1"/>
          </p:cNvSpPr>
          <p:nvPr>
            <p:ph type="pic" idx="2"/>
          </p:nvPr>
        </p:nvSpPr>
        <p:spPr>
          <a:xfrm>
            <a:off x="4649544" y="343785"/>
            <a:ext cx="2029352" cy="2029968"/>
          </a:xfrm>
          <a:prstGeom prst="rect">
            <a:avLst/>
          </a:prstGeom>
          <a:solidFill>
            <a:srgbClr val="E9E9E8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pic" idx="3"/>
          </p:nvPr>
        </p:nvSpPr>
        <p:spPr>
          <a:xfrm>
            <a:off x="6771747" y="343785"/>
            <a:ext cx="2029352" cy="2029968"/>
          </a:xfrm>
          <a:prstGeom prst="rect">
            <a:avLst/>
          </a:prstGeom>
          <a:solidFill>
            <a:srgbClr val="E9E9E8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4"/>
          </p:nvPr>
        </p:nvSpPr>
        <p:spPr>
          <a:xfrm>
            <a:off x="4649544" y="2445952"/>
            <a:ext cx="2029352" cy="2029968"/>
          </a:xfrm>
          <a:prstGeom prst="rect">
            <a:avLst/>
          </a:prstGeom>
          <a:solidFill>
            <a:srgbClr val="E9E9E8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pic" idx="5"/>
          </p:nvPr>
        </p:nvSpPr>
        <p:spPr>
          <a:xfrm>
            <a:off x="6771747" y="2445952"/>
            <a:ext cx="2029352" cy="2029968"/>
          </a:xfrm>
          <a:prstGeom prst="rect">
            <a:avLst/>
          </a:prstGeom>
          <a:solidFill>
            <a:srgbClr val="E9E9E8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47471" y="342900"/>
            <a:ext cx="8453628" cy="695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47471" y="1166812"/>
            <a:ext cx="8453628" cy="34278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4300" marR="0" lvl="0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1" y="4629150"/>
            <a:ext cx="1363021" cy="514350"/>
          </a:xfrm>
          <a:prstGeom prst="rect">
            <a:avLst/>
          </a:prstGeom>
          <a:solidFill>
            <a:srgbClr val="E9E9E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1437454" y="4629150"/>
            <a:ext cx="7706545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527034" y="4786044"/>
            <a:ext cx="274065" cy="187643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5093207" y="4782141"/>
            <a:ext cx="3346704" cy="191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42323" y="4755180"/>
            <a:ext cx="673611" cy="25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Shape 58"/>
          <p:cNvCxnSpPr/>
          <p:nvPr/>
        </p:nvCxnSpPr>
        <p:spPr>
          <a:xfrm>
            <a:off x="8522536" y="4881862"/>
            <a:ext cx="0" cy="92193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wagger.io/introducing-the-open-api-initiative/" TargetMode="External"/><Relationship Id="rId2" Type="http://schemas.openxmlformats.org/officeDocument/2006/relationships/hyperlink" Target="http://martin.kleppmann.com/2012/12/05/schema-evolution-in-avro-protocol-buffers-thrift.html?utm_source=building-microservices-inter-process-communication&amp;utm_medium=blo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hyperlink" Target="http://kubernetes.io/docs/user-guide/services/" TargetMode="External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hyperlink" Target="http://martinfowler.com/bliki/CircuitBreak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" TargetMode="External"/><Relationship Id="rId2" Type="http://schemas.openxmlformats.org/officeDocument/2006/relationships/hyperlink" Target="http://druid.io/drui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hyperlink" Target="https://github.com/Netflix/Turbine/wiki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2.jpg"/><Relationship Id="rId38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microsoft.com/office/2007/relationships/hdphoto" Target="../media/hdphoto1.wdp"/><Relationship Id="rId35" Type="http://schemas.openxmlformats.org/officeDocument/2006/relationships/image" Target="../media/image34.js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Refactoring-Improving-Design-Existing-Code/dp/0201485672/ref=sr_1_1?ie=UTF8&amp;qid=1478889655&amp;sr=8-1&amp;keywords=refactoring" TargetMode="External"/><Relationship Id="rId3" Type="http://schemas.openxmlformats.org/officeDocument/2006/relationships/hyperlink" Target="https://qconsf.com/sf2016/presentation/mastering-chaos-netflix-guide-microservices" TargetMode="External"/><Relationship Id="rId7" Type="http://schemas.openxmlformats.org/officeDocument/2006/relationships/hyperlink" Target="https://github.com/grpc/grpc/blob/master/doc/load-balancing.md" TargetMode="External"/><Relationship Id="rId2" Type="http://schemas.openxmlformats.org/officeDocument/2006/relationships/hyperlink" Target="https://qconsf.com/sf2016/presentation/what-comes-after-microserv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hristianposta.com/microservices/netflix-oss-or-kubernetes-how-about-both/" TargetMode="External"/><Relationship Id="rId11" Type="http://schemas.openxmlformats.org/officeDocument/2006/relationships/hyperlink" Target="http://semanticdesigns.com/" TargetMode="External"/><Relationship Id="rId5" Type="http://schemas.openxmlformats.org/officeDocument/2006/relationships/hyperlink" Target="https://www.nginx.com/blog/service-discovery-in-a-microservices-architecture/" TargetMode="External"/><Relationship Id="rId10" Type="http://schemas.openxmlformats.org/officeDocument/2006/relationships/hyperlink" Target="http://codebetter.com/patricksmacchia/2009/08/24/identify-code-structure-patterns-at-a-glance/" TargetMode="External"/><Relationship Id="rId4" Type="http://schemas.openxmlformats.org/officeDocument/2006/relationships/hyperlink" Target="https://qconsf.com/sf2016/presentation/autonomous-operations-microservices-machine-learning-ai" TargetMode="External"/><Relationship Id="rId9" Type="http://schemas.openxmlformats.org/officeDocument/2006/relationships/hyperlink" Target="https://www.quora.com/What-are-the-best-tools-for-visualizing-source-code-dependenci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tif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12factor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ctrTitle"/>
          </p:nvPr>
        </p:nvSpPr>
        <p:spPr>
          <a:xfrm>
            <a:off x="347471" y="1798584"/>
            <a:ext cx="6738938" cy="1577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accent2"/>
                </a:solidFill>
              </a:rPr>
              <a:t>Microservices</a:t>
            </a:r>
            <a:r>
              <a:rPr lang="en-US" sz="4400" dirty="0"/>
              <a:t> </a:t>
            </a:r>
            <a:r>
              <a:rPr lang="en-US" sz="3200" b="1" dirty="0">
                <a:solidFill>
                  <a:schemeClr val="accent2"/>
                </a:solidFill>
              </a:rPr>
              <a:t>at</a:t>
            </a:r>
            <a:r>
              <a:rPr lang="en-US" sz="4400" dirty="0"/>
              <a:t> </a:t>
            </a:r>
            <a:r>
              <a:rPr lang="en-US" sz="3200" b="1" dirty="0">
                <a:solidFill>
                  <a:schemeClr val="accent2"/>
                </a:solidFill>
              </a:rPr>
              <a:t>eBay</a:t>
            </a:r>
            <a:br>
              <a:rPr lang="en-US" sz="4400" dirty="0"/>
            </a:br>
            <a:br>
              <a:rPr lang="en-US" sz="4400" dirty="0"/>
            </a:br>
            <a:endParaRPr lang="en" sz="4400" b="0" i="0" u="none" strike="noStrike" cap="none" dirty="0">
              <a:solidFill>
                <a:schemeClr val="dk2"/>
              </a:solidFill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347471" y="2993858"/>
            <a:ext cx="4472302" cy="5683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/>
              <a:t>Ron Murphy, Principal MTS, </a:t>
            </a:r>
            <a:br>
              <a:rPr lang="en-US" sz="1800" dirty="0"/>
            </a:br>
            <a:r>
              <a:rPr lang="en-US" sz="1800" dirty="0"/>
              <a:t>Cloud Infrastructure and Platform Services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dirty="0">
              <a:solidFill>
                <a:srgbClr val="796E65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796E65"/>
                </a:solidFill>
                <a:sym typeface="Arial"/>
              </a:rPr>
              <a:t>Nov. 10, 2016</a:t>
            </a:r>
            <a:endParaRPr lang="en" sz="1800" b="0" i="0" u="none" strike="noStrike" cap="none" dirty="0">
              <a:solidFill>
                <a:srgbClr val="796E65"/>
              </a:solidFill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" smtClean="0">
                <a:solidFill>
                  <a:schemeClr val="lt1"/>
                </a:solidFill>
              </a:rPr>
              <a:pPr algn="r">
                <a:buSzPct val="25000"/>
              </a:pPr>
              <a:t>1</a:t>
            </a:fld>
            <a:endParaRPr lang="en" sz="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25000"/>
            </a:pPr>
            <a:r>
              <a:rPr lang="en-US" b="1" dirty="0">
                <a:solidFill>
                  <a:schemeClr val="accent2"/>
                </a:solidFill>
              </a:rPr>
              <a:t>Challenges for Microservices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47471" y="1166812"/>
            <a:ext cx="2389830" cy="3427809"/>
          </a:xfrm>
        </p:spPr>
        <p:txBody>
          <a:bodyPr/>
          <a:lstStyle/>
          <a:p>
            <a:r>
              <a:rPr lang="en-US" dirty="0"/>
              <a:t> Contracts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Registration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Routing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Dependency tracking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3428782" y="1166811"/>
            <a:ext cx="4152899" cy="3427809"/>
          </a:xfrm>
        </p:spPr>
        <p:txBody>
          <a:bodyPr/>
          <a:lstStyle/>
          <a:p>
            <a:r>
              <a:rPr lang="en-US" dirty="0"/>
              <a:t> Resiliency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Monitoring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Fault diagnosis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Security</a:t>
            </a:r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83" y="1166811"/>
            <a:ext cx="516640" cy="450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83" y="1819216"/>
            <a:ext cx="437335" cy="422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32983" y="2483423"/>
            <a:ext cx="516640" cy="3959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17149" y="2737304"/>
            <a:ext cx="639328" cy="1103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14" y="1045293"/>
            <a:ext cx="693314" cy="584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13" y="1819216"/>
            <a:ext cx="2096592" cy="476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511" y="2363429"/>
            <a:ext cx="581622" cy="6058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467" y="2931495"/>
            <a:ext cx="700088" cy="56007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581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Service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Contracts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What is in a contract?</a:t>
            </a:r>
          </a:p>
          <a:p>
            <a:pPr lvl="1"/>
            <a:r>
              <a:rPr lang="en-US" dirty="0"/>
              <a:t> Schema: datatypes</a:t>
            </a:r>
          </a:p>
          <a:p>
            <a:pPr lvl="1"/>
            <a:r>
              <a:rPr lang="en-US" dirty="0"/>
              <a:t> Resources / methods</a:t>
            </a:r>
          </a:p>
          <a:p>
            <a:pPr lvl="1"/>
            <a:r>
              <a:rPr lang="en-US" dirty="0"/>
              <a:t> Errors</a:t>
            </a:r>
          </a:p>
          <a:p>
            <a:pPr lvl="1"/>
            <a:r>
              <a:rPr lang="en-US" dirty="0"/>
              <a:t> Authorization (e.g. </a:t>
            </a:r>
            <a:r>
              <a:rPr lang="en-US" dirty="0" err="1"/>
              <a:t>Oauth</a:t>
            </a:r>
            <a:r>
              <a:rPr lang="en-US" dirty="0"/>
              <a:t> scopes)</a:t>
            </a:r>
          </a:p>
          <a:p>
            <a:pPr lvl="1"/>
            <a:r>
              <a:rPr lang="en-US" dirty="0"/>
              <a:t> Endpoint declarations </a:t>
            </a:r>
          </a:p>
          <a:p>
            <a:pPr lvl="1"/>
            <a:r>
              <a:rPr lang="en-US" dirty="0"/>
              <a:t> Documentation</a:t>
            </a:r>
          </a:p>
          <a:p>
            <a:pPr lvl="1"/>
            <a:r>
              <a:rPr lang="en-US" dirty="0"/>
              <a:t> Versioning info</a:t>
            </a:r>
          </a:p>
          <a:p>
            <a:pPr lvl="1"/>
            <a:r>
              <a:rPr lang="en-US" dirty="0"/>
              <a:t> Ownership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 eBay using an internal standard based on Google Discovery Doc</a:t>
            </a:r>
          </a:p>
          <a:p>
            <a:r>
              <a:rPr lang="en-US" dirty="0"/>
              <a:t> JSON Schema for data types</a:t>
            </a:r>
          </a:p>
          <a:p>
            <a:r>
              <a:rPr lang="en-US" dirty="0"/>
              <a:t> Must carefully control </a:t>
            </a:r>
            <a:r>
              <a:rPr lang="en-US" dirty="0">
                <a:hlinkClick r:id="rId2"/>
              </a:rPr>
              <a:t>schema evolution</a:t>
            </a: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See also: </a:t>
            </a:r>
            <a:r>
              <a:rPr lang="en-US" dirty="0">
                <a:hlinkClick r:id="rId3"/>
              </a:rPr>
              <a:t>Swagger / </a:t>
            </a:r>
            <a:r>
              <a:rPr lang="en-US" dirty="0" err="1">
                <a:hlinkClick r:id="rId3"/>
              </a:rPr>
              <a:t>OpenAPI</a:t>
            </a: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3167418" y="1122521"/>
            <a:ext cx="2844421" cy="3427809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Benefits:</a:t>
            </a:r>
          </a:p>
          <a:p>
            <a:r>
              <a:rPr lang="en-US" dirty="0"/>
              <a:t> People know how to use the API</a:t>
            </a:r>
          </a:p>
          <a:p>
            <a:r>
              <a:rPr lang="en-US" dirty="0"/>
              <a:t> Generate client stubs (e.g. Java data objects)</a:t>
            </a:r>
          </a:p>
          <a:p>
            <a:r>
              <a:rPr lang="en-US" dirty="0"/>
              <a:t> Help implement security and other policy</a:t>
            </a:r>
          </a:p>
          <a:p>
            <a:r>
              <a:rPr lang="en-US" dirty="0"/>
              <a:t> Bootstrap the registration of providers in the runtime environment</a:t>
            </a:r>
          </a:p>
          <a:p>
            <a:r>
              <a:rPr lang="en-US" dirty="0"/>
              <a:t> Assess compatibility and impact of change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18" y="382905"/>
            <a:ext cx="516640" cy="450215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6059606" y="342900"/>
            <a:ext cx="2873137" cy="41631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-381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01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381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01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952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None/>
            </a:pPr>
            <a:r>
              <a:rPr lang="en-US" sz="900" dirty="0"/>
              <a:t>{</a:t>
            </a:r>
          </a:p>
          <a:p>
            <a:pPr marL="76200" indent="0">
              <a:buNone/>
            </a:pPr>
            <a:r>
              <a:rPr lang="en-US" sz="900" dirty="0"/>
              <a:t>  "kind" : "</a:t>
            </a:r>
            <a:r>
              <a:rPr lang="en-US" sz="900" dirty="0" err="1"/>
              <a:t>eBayDescriptor#restDescription</a:t>
            </a:r>
            <a:r>
              <a:rPr lang="en-US" sz="900" dirty="0"/>
              <a:t>",</a:t>
            </a:r>
          </a:p>
          <a:p>
            <a:pPr marL="76200" indent="0">
              <a:buNone/>
            </a:pPr>
            <a:r>
              <a:rPr lang="en-US" sz="900" dirty="0"/>
              <a:t>  "</a:t>
            </a:r>
            <a:r>
              <a:rPr lang="en-US" sz="900" dirty="0" err="1"/>
              <a:t>descriptorVersion</a:t>
            </a:r>
            <a:r>
              <a:rPr lang="en-US" sz="900" dirty="0"/>
              <a:t>" : "v1",</a:t>
            </a:r>
          </a:p>
          <a:p>
            <a:pPr marL="76200" indent="0">
              <a:buNone/>
            </a:pPr>
            <a:r>
              <a:rPr lang="en-US" sz="900" dirty="0"/>
              <a:t>  "id" : "shopping:v0.0",</a:t>
            </a:r>
          </a:p>
          <a:p>
            <a:pPr marL="76200" indent="0">
              <a:buNone/>
            </a:pPr>
            <a:r>
              <a:rPr lang="en-US" sz="900" dirty="0"/>
              <a:t>  "name" : "shopping",</a:t>
            </a:r>
          </a:p>
          <a:p>
            <a:pPr marL="76200" indent="0">
              <a:buNone/>
            </a:pPr>
            <a:r>
              <a:rPr lang="en-US" sz="900" dirty="0"/>
              <a:t>  "version" : "0.0.1-SNAPSHOT",</a:t>
            </a:r>
          </a:p>
          <a:p>
            <a:pPr marL="76200" indent="0">
              <a:buNone/>
            </a:pPr>
            <a:r>
              <a:rPr lang="en-US" sz="900" dirty="0"/>
              <a:t>  "title" : "Shopping API",</a:t>
            </a:r>
          </a:p>
          <a:p>
            <a:pPr marL="76200" indent="0">
              <a:buNone/>
            </a:pPr>
            <a:r>
              <a:rPr lang="en-US" sz="900" dirty="0"/>
              <a:t>  "description" : "Lets you shop on eBay",</a:t>
            </a:r>
          </a:p>
          <a:p>
            <a:pPr marL="76200" indent="0">
              <a:buNone/>
            </a:pPr>
            <a:r>
              <a:rPr lang="en-US" sz="900" dirty="0"/>
              <a:t>"</a:t>
            </a:r>
            <a:r>
              <a:rPr lang="en-US" sz="900" dirty="0" err="1"/>
              <a:t>documentationLink</a:t>
            </a:r>
            <a:r>
              <a:rPr lang="en-US" sz="900" dirty="0"/>
              <a:t>" : "https://github.scm.corp.ebay.com/</a:t>
            </a:r>
            <a:r>
              <a:rPr lang="en-US" sz="900" dirty="0" err="1"/>
              <a:t>commerceos</a:t>
            </a:r>
            <a:r>
              <a:rPr lang="en-US" sz="900" dirty="0"/>
              <a:t>/cos-reference-implementation",</a:t>
            </a:r>
          </a:p>
          <a:p>
            <a:pPr marL="76200" indent="0">
              <a:buNone/>
            </a:pPr>
            <a:r>
              <a:rPr lang="en-US" sz="900" dirty="0"/>
              <a:t>  "protocol" : "rest",</a:t>
            </a:r>
          </a:p>
          <a:p>
            <a:pPr marL="76200" indent="0">
              <a:buNone/>
            </a:pPr>
            <a:r>
              <a:rPr lang="en-US" sz="900" dirty="0"/>
              <a:t>   "parameters" : { },</a:t>
            </a:r>
          </a:p>
          <a:p>
            <a:pPr marL="76200" indent="0">
              <a:buNone/>
            </a:pPr>
            <a:r>
              <a:rPr lang="en-US" sz="900" dirty="0"/>
              <a:t>  "</a:t>
            </a:r>
            <a:r>
              <a:rPr lang="en-US" sz="900" dirty="0" err="1"/>
              <a:t>serviceRef</a:t>
            </a:r>
            <a:r>
              <a:rPr lang="en-US" sz="900" dirty="0"/>
              <a:t>" : "</a:t>
            </a:r>
            <a:r>
              <a:rPr lang="en-US" sz="900" dirty="0" err="1"/>
              <a:t>SampleService</a:t>
            </a:r>
            <a:r>
              <a:rPr lang="en-US" sz="900" dirty="0"/>
              <a:t>/1.0.0",</a:t>
            </a:r>
          </a:p>
          <a:p>
            <a:pPr marL="76200" indent="0">
              <a:buNone/>
            </a:pPr>
            <a:r>
              <a:rPr lang="en-US" sz="900" dirty="0"/>
              <a:t>  "methods" : { },</a:t>
            </a:r>
          </a:p>
          <a:p>
            <a:pPr marL="76200" indent="0">
              <a:buNone/>
            </a:pPr>
            <a:r>
              <a:rPr lang="en-US" sz="900" dirty="0"/>
              <a:t>  "resources" : {</a:t>
            </a:r>
          </a:p>
          <a:p>
            <a:pPr marL="76200" indent="0">
              <a:buNone/>
            </a:pPr>
            <a:r>
              <a:rPr lang="en-US" sz="900" dirty="0"/>
              <a:t>    "cart" : {</a:t>
            </a:r>
          </a:p>
          <a:p>
            <a:pPr marL="76200" indent="0">
              <a:buNone/>
            </a:pPr>
            <a:r>
              <a:rPr lang="en-US" sz="900" dirty="0"/>
              <a:t>      "methods" : {</a:t>
            </a:r>
          </a:p>
          <a:p>
            <a:pPr marL="76200" indent="0">
              <a:buNone/>
            </a:pPr>
            <a:r>
              <a:rPr lang="en-US" sz="900" dirty="0"/>
              <a:t>        "get" : {</a:t>
            </a:r>
          </a:p>
          <a:p>
            <a:pPr marL="76200" indent="0">
              <a:buNone/>
            </a:pPr>
            <a:r>
              <a:rPr lang="en-US" sz="900" dirty="0"/>
              <a:t>          "path" : "/cart/{</a:t>
            </a:r>
            <a:r>
              <a:rPr lang="en-US" sz="900" dirty="0" err="1"/>
              <a:t>cartId</a:t>
            </a:r>
            <a:r>
              <a:rPr lang="en-US" sz="900" dirty="0"/>
              <a:t>}",</a:t>
            </a:r>
          </a:p>
          <a:p>
            <a:pPr marL="76200" indent="0">
              <a:buNone/>
            </a:pPr>
            <a:r>
              <a:rPr lang="en-US" sz="900" dirty="0"/>
              <a:t>          "</a:t>
            </a:r>
            <a:r>
              <a:rPr lang="en-US" sz="900" dirty="0" err="1"/>
              <a:t>httpMethod</a:t>
            </a:r>
            <a:r>
              <a:rPr lang="en-US" sz="900" dirty="0"/>
              <a:t>" : "GET",</a:t>
            </a:r>
          </a:p>
          <a:p>
            <a:pPr marL="76200" indent="0">
              <a:buNone/>
            </a:pPr>
            <a:r>
              <a:rPr lang="en-US" sz="900" dirty="0"/>
              <a:t>          "parameters" : {</a:t>
            </a:r>
          </a:p>
          <a:p>
            <a:pPr marL="76200" indent="0">
              <a:buNone/>
            </a:pPr>
            <a:r>
              <a:rPr lang="en-US" sz="900" dirty="0"/>
              <a:t>            "</a:t>
            </a:r>
            <a:r>
              <a:rPr lang="en-US" sz="900" dirty="0" err="1"/>
              <a:t>cartId</a:t>
            </a:r>
            <a:r>
              <a:rPr lang="en-US" sz="900" dirty="0"/>
              <a:t>" : {</a:t>
            </a:r>
          </a:p>
          <a:p>
            <a:pPr marL="76200" indent="0">
              <a:buNone/>
            </a:pPr>
            <a:r>
              <a:rPr lang="en-US" sz="900" dirty="0"/>
              <a:t>              "type" : "string",</a:t>
            </a:r>
          </a:p>
          <a:p>
            <a:pPr marL="76200" indent="0">
              <a:buNone/>
            </a:pPr>
            <a:r>
              <a:rPr lang="en-US" sz="900" dirty="0"/>
              <a:t>              "location" : "path"</a:t>
            </a:r>
          </a:p>
          <a:p>
            <a:pPr marL="76200" indent="0">
              <a:buNone/>
            </a:pPr>
            <a:r>
              <a:rPr lang="en-US" sz="900" dirty="0"/>
              <a:t>            }</a:t>
            </a:r>
          </a:p>
          <a:p>
            <a:pPr marL="76200" indent="0">
              <a:buNone/>
            </a:pPr>
            <a:r>
              <a:rPr lang="en-US" sz="900" dirty="0"/>
              <a:t>          },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121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b="1" dirty="0">
                <a:solidFill>
                  <a:schemeClr val="accent2"/>
                </a:solidFill>
              </a:rPr>
              <a:t>Service</a:t>
            </a:r>
            <a:r>
              <a:rPr lang="en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 dirty="0">
                <a:solidFill>
                  <a:schemeClr val="accent2"/>
                </a:solidFill>
              </a:rPr>
              <a:t>Registration</a:t>
            </a:r>
            <a:r>
              <a:rPr lang="en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 dirty="0">
                <a:solidFill>
                  <a:schemeClr val="accent2"/>
                </a:solidFill>
              </a:rPr>
              <a:t>and</a:t>
            </a:r>
            <a:r>
              <a:rPr lang="en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 dirty="0">
                <a:solidFill>
                  <a:schemeClr val="accent2"/>
                </a:solidFill>
              </a:rPr>
              <a:t>Discovery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430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•"/>
            </a:pPr>
            <a:r>
              <a:rPr lang="en" sz="1200" b="0" i="0" u="none" strike="noStrike" cap="none" dirty="0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rPr>
              <a:t>Based on service provider contract, extract endpoint info into builds</a:t>
            </a:r>
          </a:p>
          <a:p>
            <a:pPr marL="11430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•"/>
            </a:pPr>
            <a:r>
              <a:rPr lang="en" dirty="0"/>
              <a:t>Provider endpoints are </a:t>
            </a:r>
            <a:r>
              <a:rPr lang="en" b="1" dirty="0"/>
              <a:t>registered</a:t>
            </a:r>
            <a:r>
              <a:rPr lang="en" dirty="0"/>
              <a:t> into the runtime environment</a:t>
            </a:r>
          </a:p>
          <a:p>
            <a:pPr marL="11430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•"/>
            </a:pPr>
            <a:r>
              <a:rPr lang="en" dirty="0"/>
              <a:t>Consumers locate and bind to these endpoints.</a:t>
            </a:r>
          </a:p>
          <a:p>
            <a:pPr lvl="1" indent="-114300">
              <a:spcBef>
                <a:spcPts val="0"/>
              </a:spcBef>
              <a:buFont typeface="Arial"/>
              <a:buChar char="•"/>
            </a:pPr>
            <a:r>
              <a:rPr lang="en-US" dirty="0"/>
              <a:t>Architecture options: </a:t>
            </a:r>
            <a:r>
              <a:rPr lang="en-US" dirty="0">
                <a:hlinkClick r:id="rId3"/>
              </a:rPr>
              <a:t>https://www.nginx.com/blog/service-discovery-in-a-microservices-architecture/</a:t>
            </a:r>
            <a:r>
              <a:rPr lang="en-US" dirty="0"/>
              <a:t> </a:t>
            </a:r>
            <a:endParaRPr lang="en" dirty="0"/>
          </a:p>
          <a:p>
            <a:pPr marL="11430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•"/>
            </a:pPr>
            <a:r>
              <a:rPr lang="en" sz="1200" b="0" i="0" u="none" strike="noStrike" cap="none" dirty="0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rPr>
              <a:t>Registration examples:</a:t>
            </a:r>
          </a:p>
          <a:p>
            <a:pPr lvl="1" indent="-114300">
              <a:spcBef>
                <a:spcPts val="0"/>
              </a:spcBef>
              <a:buFont typeface="Arial"/>
              <a:buChar char="•"/>
            </a:pPr>
            <a:r>
              <a:rPr lang="en" dirty="0"/>
              <a:t>Hashicorp Consul</a:t>
            </a:r>
          </a:p>
          <a:p>
            <a:pPr lvl="1" indent="-114300">
              <a:spcBef>
                <a:spcPts val="0"/>
              </a:spcBef>
              <a:buFont typeface="Arial"/>
              <a:buChar char="•"/>
            </a:pPr>
            <a:r>
              <a:rPr lang="en" dirty="0"/>
              <a:t>Netflix Eureka</a:t>
            </a:r>
          </a:p>
          <a:p>
            <a:pPr indent="-114300">
              <a:spcBef>
                <a:spcPts val="0"/>
              </a:spcBef>
            </a:pPr>
            <a:r>
              <a:rPr lang="en" dirty="0"/>
              <a:t>Binding methods:</a:t>
            </a:r>
          </a:p>
          <a:p>
            <a:pPr lvl="1" indent="-114300">
              <a:spcBef>
                <a:spcPts val="0"/>
              </a:spcBef>
            </a:pPr>
            <a:r>
              <a:rPr lang="en" dirty="0"/>
              <a:t>Client side e.g. Netflix Ribbon</a:t>
            </a:r>
          </a:p>
          <a:p>
            <a:pPr lvl="1" indent="-114300">
              <a:spcBef>
                <a:spcPts val="0"/>
              </a:spcBef>
            </a:pPr>
            <a:r>
              <a:rPr lang="en" dirty="0"/>
              <a:t>Server side e.g. via load balancer / routing</a:t>
            </a:r>
          </a:p>
          <a:p>
            <a:pPr lvl="1" indent="-114300">
              <a:spcBef>
                <a:spcPts val="0"/>
              </a:spcBef>
            </a:pPr>
            <a:r>
              <a:rPr lang="en" sz="1200" b="0" i="0" u="none" strike="noStrike" cap="none" dirty="0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rPr>
              <a:t>Kubernetes / DNS registration</a:t>
            </a:r>
            <a:endParaRPr lang="en-US" sz="1200" b="0" i="0" u="none" strike="noStrike" cap="none" dirty="0">
              <a:solidFill>
                <a:srgbClr val="796E6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-1143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None/>
            </a:pPr>
            <a:endParaRPr sz="1200" b="0" i="0" u="none" strike="noStrike" cap="none" dirty="0">
              <a:solidFill>
                <a:srgbClr val="796E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108" y="858116"/>
            <a:ext cx="4231958" cy="2320290"/>
          </a:xfrm>
          <a:prstGeom prst="rect">
            <a:avLst/>
          </a:prstGeom>
        </p:spPr>
      </p:pic>
      <p:sp>
        <p:nvSpPr>
          <p:cNvPr id="9" name="Shape 453"/>
          <p:cNvSpPr txBox="1">
            <a:spLocks noGrp="1"/>
          </p:cNvSpPr>
          <p:nvPr>
            <p:ph type="body" idx="1"/>
          </p:nvPr>
        </p:nvSpPr>
        <p:spPr>
          <a:xfrm>
            <a:off x="4495799" y="3306993"/>
            <a:ext cx="4148328" cy="11755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indent="-114300">
              <a:spcBef>
                <a:spcPts val="0"/>
              </a:spcBef>
            </a:pPr>
            <a:r>
              <a:rPr lang="en" b="0" i="0" u="none" strike="noStrike" cap="none" dirty="0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rPr>
              <a:t>Kubernetes has built-in </a:t>
            </a:r>
            <a:r>
              <a:rPr lang="en" b="0" i="0" u="none" strike="noStrike" cap="none" dirty="0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services</a:t>
            </a:r>
            <a:r>
              <a:rPr lang="en" dirty="0"/>
              <a:t>, located via </a:t>
            </a:r>
            <a:r>
              <a:rPr lang="en" b="0" i="0" u="none" strike="noStrike" cap="none" dirty="0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rPr>
              <a:t>SkyDNS</a:t>
            </a:r>
            <a:r>
              <a:rPr lang="en" dirty="0"/>
              <a:t>.</a:t>
            </a:r>
          </a:p>
          <a:p>
            <a:pPr indent="-114300">
              <a:spcBef>
                <a:spcPts val="0"/>
              </a:spcBef>
            </a:pPr>
            <a:r>
              <a:rPr lang="en" b="0" i="0" u="none" strike="noStrike" cap="none" dirty="0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rPr>
              <a:t>Gets you to a cluster (physical LB today).</a:t>
            </a:r>
          </a:p>
          <a:p>
            <a:pPr lvl="1" indent="-114300">
              <a:spcBef>
                <a:spcPts val="0"/>
              </a:spcBef>
            </a:pPr>
            <a:r>
              <a:rPr lang="en" b="0" i="0" u="none" strike="noStrike" cap="none" dirty="0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rPr>
              <a:t>Internally, kube machinery controlled by proxy, locates the pod.</a:t>
            </a:r>
          </a:p>
          <a:p>
            <a:pPr lvl="1" indent="-114300">
              <a:spcBef>
                <a:spcPts val="0"/>
              </a:spcBef>
            </a:pPr>
            <a:r>
              <a:rPr lang="en" b="0" i="0" u="none" strike="noStrike" cap="none" dirty="0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rPr>
              <a:t>eBay may extend for both Kube and non Kube usage.</a:t>
            </a:r>
          </a:p>
          <a:p>
            <a:pPr marL="114300" marR="0" lvl="0" indent="-1143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None/>
            </a:pPr>
            <a:endParaRPr lang="en-US" sz="1200" b="0" i="0" u="none" strike="noStrike" cap="none" dirty="0">
              <a:solidFill>
                <a:srgbClr val="796E6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-114300" algn="l" rtl="0">
              <a:spcBef>
                <a:spcPts val="240"/>
              </a:spcBef>
              <a:buClr>
                <a:srgbClr val="796E65"/>
              </a:buClr>
              <a:buSzPct val="100000"/>
              <a:buFont typeface="Arial"/>
              <a:buNone/>
            </a:pPr>
            <a:endParaRPr sz="1200" b="0" i="0" u="none" strike="noStrike" cap="none" dirty="0">
              <a:solidFill>
                <a:srgbClr val="796E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601" y="291038"/>
            <a:ext cx="500951" cy="4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4862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Routing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and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Load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balancing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Internal service calls (pool to pool)</a:t>
            </a:r>
          </a:p>
          <a:p>
            <a:pPr lvl="1"/>
            <a:r>
              <a:rPr lang="en-US" dirty="0"/>
              <a:t> Prior to Kubernetes, clients have JMX like beans and config files for each environment they bind to; specify DNS FQDN</a:t>
            </a:r>
          </a:p>
          <a:p>
            <a:pPr lvl="1"/>
            <a:r>
              <a:rPr lang="en-US" dirty="0"/>
              <a:t> Under Kubernetes, there is a global eBay DNS, which the Kubernetes native DNS (</a:t>
            </a:r>
            <a:r>
              <a:rPr lang="en-US" dirty="0" err="1"/>
              <a:t>SkyDNS</a:t>
            </a:r>
            <a:r>
              <a:rPr lang="en-US" dirty="0"/>
              <a:t>) integrates into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Colo</a:t>
            </a:r>
            <a:r>
              <a:rPr lang="en-US" dirty="0"/>
              <a:t> failover via GTM of the load balancer</a:t>
            </a:r>
          </a:p>
          <a:p>
            <a:pPr marL="7620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Publicly exposed services </a:t>
            </a:r>
          </a:p>
          <a:p>
            <a:pPr lvl="1"/>
            <a:r>
              <a:rPr lang="en-US" dirty="0"/>
              <a:t>Publish the eBay Service Descriptor Doc (GDD like)</a:t>
            </a:r>
          </a:p>
          <a:p>
            <a:pPr lvl="1"/>
            <a:r>
              <a:rPr lang="en-US" dirty="0"/>
              <a:t>Authentication via OAuth</a:t>
            </a:r>
          </a:p>
          <a:p>
            <a:pPr lvl="1"/>
            <a:r>
              <a:rPr lang="en-US" dirty="0"/>
              <a:t>Rate limiting – currently in the service itself</a:t>
            </a:r>
          </a:p>
          <a:p>
            <a:pPr lvl="1"/>
            <a:r>
              <a:rPr lang="en-US" dirty="0"/>
              <a:t>Routing based on layer 7 (URL, HTTP headers, etc.) – using WSO2 ESB and Apache Camel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48200" y="428963"/>
            <a:ext cx="516640" cy="395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019" y="984092"/>
            <a:ext cx="481653" cy="4168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9335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Dependency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tracking</a:t>
            </a:r>
            <a:r>
              <a:rPr lang="en-US" dirty="0"/>
              <a:t>: </a:t>
            </a:r>
            <a:r>
              <a:rPr lang="en-US" b="1" dirty="0">
                <a:solidFill>
                  <a:schemeClr val="accent2"/>
                </a:solidFill>
              </a:rPr>
              <a:t>WIRI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vs</a:t>
            </a:r>
            <a:r>
              <a:rPr lang="en-US" dirty="0"/>
              <a:t>. </a:t>
            </a:r>
            <a:r>
              <a:rPr lang="en-US" b="1" dirty="0">
                <a:solidFill>
                  <a:schemeClr val="accent2"/>
                </a:solidFill>
              </a:rPr>
              <a:t>WISB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What It Should Be (</a:t>
            </a:r>
            <a:r>
              <a:rPr lang="en-US" b="1" dirty="0"/>
              <a:t>WISB</a:t>
            </a:r>
            <a:r>
              <a:rPr lang="en-US" dirty="0"/>
              <a:t>): </a:t>
            </a:r>
            <a:r>
              <a:rPr lang="en-US" b="1" dirty="0"/>
              <a:t>Declarative</a:t>
            </a:r>
            <a:r>
              <a:rPr lang="en-US" dirty="0"/>
              <a:t> dependency allows you to work predictably.</a:t>
            </a:r>
          </a:p>
          <a:p>
            <a:pPr lvl="1"/>
            <a:r>
              <a:rPr lang="en-US" dirty="0"/>
              <a:t>Design analysis of an app’s dependencies, e.g. for resiliency, capacity, interface evolution</a:t>
            </a:r>
          </a:p>
          <a:p>
            <a:pPr lvl="1"/>
            <a:r>
              <a:rPr lang="en-US" dirty="0"/>
              <a:t>Instantiate and test clusters of services</a:t>
            </a:r>
          </a:p>
          <a:p>
            <a:pPr lvl="1"/>
            <a:r>
              <a:rPr lang="en-US" dirty="0"/>
              <a:t>Service discovery in a given environment</a:t>
            </a:r>
          </a:p>
          <a:p>
            <a:pPr lvl="1"/>
            <a:r>
              <a:rPr lang="en-US" dirty="0"/>
              <a:t>Smooth out authorization policy (A will need to talk to B and we allow this, so…)</a:t>
            </a:r>
          </a:p>
          <a:p>
            <a:r>
              <a:rPr lang="en-US" dirty="0"/>
              <a:t> What It Really Is (</a:t>
            </a:r>
            <a:r>
              <a:rPr lang="en-US" b="1" dirty="0"/>
              <a:t>WIRI</a:t>
            </a:r>
            <a:r>
              <a:rPr lang="en-US" dirty="0"/>
              <a:t>): Allows reconciliation of intended and real dependencies.</a:t>
            </a:r>
          </a:p>
          <a:p>
            <a:pPr lvl="1"/>
            <a:r>
              <a:rPr lang="en-US" dirty="0"/>
              <a:t>Identify “referenced but not used”</a:t>
            </a:r>
          </a:p>
          <a:p>
            <a:pPr lvl="1"/>
            <a:r>
              <a:rPr lang="en-US" dirty="0"/>
              <a:t>Identify undeclared real dependencies</a:t>
            </a:r>
          </a:p>
          <a:p>
            <a:pPr lvl="1"/>
            <a:r>
              <a:rPr lang="en-US" dirty="0"/>
              <a:t>Sources of WIRI info: Call logging, network infrastructure views (connections built, etc.)</a:t>
            </a:r>
          </a:p>
          <a:p>
            <a:pPr lvl="1"/>
            <a:r>
              <a:rPr lang="en-US" dirty="0"/>
              <a:t>Can be various conflicts among these due to mistakes, bad data e.g. “forgot to log”</a:t>
            </a:r>
          </a:p>
          <a:p>
            <a:pPr lvl="1"/>
            <a:endParaRPr lang="en-US" dirty="0"/>
          </a:p>
          <a:p>
            <a:r>
              <a:rPr lang="en-US" dirty="0"/>
              <a:t> How it works: </a:t>
            </a:r>
          </a:p>
          <a:p>
            <a:pPr lvl="1"/>
            <a:r>
              <a:rPr lang="en-US" dirty="0"/>
              <a:t>Consumers need to declare their level 1 service dependencies e.g. in a file or with annotations.</a:t>
            </a:r>
          </a:p>
          <a:p>
            <a:pPr lvl="1"/>
            <a:r>
              <a:rPr lang="en-US" dirty="0"/>
              <a:t>Shared code can also declare service dependencies.</a:t>
            </a:r>
          </a:p>
          <a:p>
            <a:pPr lvl="1"/>
            <a:r>
              <a:rPr lang="en-US" dirty="0"/>
              <a:t>The build process extracts all dependencies into a concise “manifest”</a:t>
            </a:r>
          </a:p>
          <a:p>
            <a:pPr lvl="1"/>
            <a:r>
              <a:rPr lang="en-US" dirty="0"/>
              <a:t>This is used by tools for analysis, by PaaS/Discovery for binding into the given environment, etc.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77194" y="104080"/>
            <a:ext cx="639328" cy="11032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"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5395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1" y="1166812"/>
            <a:ext cx="5370941" cy="3427809"/>
          </a:xfrm>
        </p:spPr>
        <p:txBody>
          <a:bodyPr/>
          <a:lstStyle/>
          <a:p>
            <a:r>
              <a:rPr lang="en-US" dirty="0"/>
              <a:t> In chained service calls, issues tend to cascade without protections</a:t>
            </a:r>
          </a:p>
          <a:p>
            <a:pPr lvl="1"/>
            <a:r>
              <a:rPr lang="en-US" dirty="0" err="1"/>
              <a:t>Bulkheading</a:t>
            </a:r>
            <a:r>
              <a:rPr lang="en-US" dirty="0"/>
              <a:t> (isolation) of different flows (e.g. outbound clients/commands) in a host</a:t>
            </a:r>
          </a:p>
          <a:p>
            <a:pPr lvl="1"/>
            <a:r>
              <a:rPr lang="en-US" dirty="0"/>
              <a:t>Timeouts, retries, markdown, markup, fallback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Circuit breaker pattern</a:t>
            </a:r>
            <a:r>
              <a:rPr lang="en-US" dirty="0"/>
              <a:t> (e.g. Hystrix) provides error </a:t>
            </a:r>
            <a:r>
              <a:rPr lang="en-US" dirty="0" err="1"/>
              <a:t>thresholding</a:t>
            </a:r>
            <a:r>
              <a:rPr lang="en-US" dirty="0"/>
              <a:t> with markdown / markup / fallback</a:t>
            </a:r>
          </a:p>
          <a:p>
            <a:r>
              <a:rPr lang="en-US" dirty="0"/>
              <a:t> In large-scale service architecture, uniform policy and enforcement is critical</a:t>
            </a:r>
          </a:p>
          <a:p>
            <a:pPr lvl="1"/>
            <a:r>
              <a:rPr lang="en-US" dirty="0"/>
              <a:t>Config audit</a:t>
            </a:r>
          </a:p>
          <a:p>
            <a:pPr lvl="1"/>
            <a:r>
              <a:rPr lang="en-US" dirty="0"/>
              <a:t>SLA management</a:t>
            </a:r>
          </a:p>
          <a:p>
            <a:pPr lvl="1"/>
            <a:r>
              <a:rPr lang="en-US" dirty="0"/>
              <a:t>Beware of embedded / reused clients – app teams may not be aware of them</a:t>
            </a:r>
          </a:p>
          <a:p>
            <a:r>
              <a:rPr lang="en-US" dirty="0"/>
              <a:t>Actively test failures</a:t>
            </a:r>
          </a:p>
          <a:p>
            <a:pPr lvl="1"/>
            <a:r>
              <a:rPr lang="en-US" dirty="0"/>
              <a:t>Chaos Monkey, etc.</a:t>
            </a:r>
          </a:p>
          <a:p>
            <a:pPr lvl="1"/>
            <a:r>
              <a:rPr lang="en-US" dirty="0"/>
              <a:t>eBay has built a client side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08" y="313246"/>
            <a:ext cx="693314" cy="5848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665" y="764274"/>
            <a:ext cx="2261106" cy="357400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"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1869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Monitoring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1" y="1620606"/>
            <a:ext cx="8453628" cy="2773973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  <a:p>
            <a:r>
              <a:rPr lang="en-US" dirty="0"/>
              <a:t> Collect TPS / errors / latency for </a:t>
            </a:r>
            <a:r>
              <a:rPr lang="en-US" b="1" dirty="0"/>
              <a:t>all services </a:t>
            </a:r>
            <a:r>
              <a:rPr lang="en-US" dirty="0"/>
              <a:t>(all endpoints of any kind, actually)</a:t>
            </a:r>
            <a:endParaRPr lang="en-US" b="1" dirty="0"/>
          </a:p>
          <a:p>
            <a:r>
              <a:rPr lang="en-US" dirty="0"/>
              <a:t> Per consumer reporting </a:t>
            </a:r>
            <a:r>
              <a:rPr lang="en-US" b="1" dirty="0"/>
              <a:t>highly desirable</a:t>
            </a:r>
            <a:r>
              <a:rPr lang="en-US" dirty="0"/>
              <a:t> for internal (pool to pool) calls</a:t>
            </a:r>
          </a:p>
          <a:p>
            <a:r>
              <a:rPr lang="en-US" dirty="0"/>
              <a:t> Per operation reporting almost essential</a:t>
            </a:r>
          </a:p>
          <a:p>
            <a:r>
              <a:rPr lang="en-US" dirty="0"/>
              <a:t> Also of interest: Hosting pool (if multiple services live there), hosting machine (if not ephemeral)</a:t>
            </a:r>
          </a:p>
          <a:p>
            <a:r>
              <a:rPr lang="en-US" dirty="0"/>
              <a:t> Need to aggregate in a form of OLAP (eBay moving to </a:t>
            </a:r>
            <a:r>
              <a:rPr lang="en-US" dirty="0">
                <a:hlinkClick r:id="rId2"/>
              </a:rPr>
              <a:t>Druid</a:t>
            </a:r>
            <a:r>
              <a:rPr lang="en-US" dirty="0"/>
              <a:t>); time series DB storage</a:t>
            </a:r>
          </a:p>
          <a:p>
            <a:r>
              <a:rPr lang="en-US" dirty="0"/>
              <a:t> Combinatorial explosion: Services * consumers * operations * time intervals * number of </a:t>
            </a:r>
            <a:r>
              <a:rPr lang="en-US" dirty="0" err="1"/>
              <a:t>datapoints</a:t>
            </a:r>
            <a:endParaRPr lang="en-US" dirty="0"/>
          </a:p>
          <a:p>
            <a:r>
              <a:rPr lang="en-US" dirty="0"/>
              <a:t> Very large scale collection and visualization problem</a:t>
            </a:r>
          </a:p>
          <a:p>
            <a:r>
              <a:rPr lang="en-US" dirty="0"/>
              <a:t> See also: </a:t>
            </a:r>
            <a:r>
              <a:rPr lang="en-US" dirty="0">
                <a:hlinkClick r:id="rId3"/>
              </a:rPr>
              <a:t>Prometheus</a:t>
            </a:r>
            <a:r>
              <a:rPr lang="en-US" dirty="0"/>
              <a:t>; </a:t>
            </a:r>
            <a:r>
              <a:rPr lang="en-US" dirty="0">
                <a:hlinkClick r:id="rId4"/>
              </a:rPr>
              <a:t>Netflix Turbine</a:t>
            </a:r>
            <a:endParaRPr lang="en-US" dirty="0"/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34" y="481258"/>
            <a:ext cx="5644013" cy="12839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"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251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Fault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diagnosis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Use both logs and metrics to diagnose. </a:t>
            </a:r>
            <a:r>
              <a:rPr lang="en-US" i="1" dirty="0"/>
              <a:t>How many errors and what are they?</a:t>
            </a:r>
            <a:r>
              <a:rPr lang="en-US" dirty="0"/>
              <a:t> </a:t>
            </a:r>
            <a:r>
              <a:rPr lang="en-US" i="1" dirty="0"/>
              <a:t>Where does the slowdown localize?</a:t>
            </a:r>
          </a:p>
          <a:p>
            <a:endParaRPr lang="en-US" dirty="0"/>
          </a:p>
          <a:p>
            <a:r>
              <a:rPr lang="en-US" dirty="0"/>
              <a:t> Individual failures – need to identify single bad box</a:t>
            </a:r>
          </a:p>
          <a:p>
            <a:pPr lvl="1"/>
            <a:r>
              <a:rPr lang="en-US" dirty="0"/>
              <a:t>This is why per-host reporting is helpful</a:t>
            </a:r>
          </a:p>
          <a:p>
            <a:r>
              <a:rPr lang="en-US" dirty="0"/>
              <a:t> Pool slowdown – what is the underlying source of latency? </a:t>
            </a:r>
          </a:p>
          <a:p>
            <a:pPr lvl="1"/>
            <a:r>
              <a:rPr lang="en-US" u="sng" dirty="0"/>
              <a:t>Downstream slowdown</a:t>
            </a:r>
            <a:r>
              <a:rPr lang="en-US" dirty="0"/>
              <a:t> or </a:t>
            </a:r>
            <a:r>
              <a:rPr lang="en-US" u="sng" dirty="0"/>
              <a:t>problem in the pool’s code</a:t>
            </a:r>
            <a:r>
              <a:rPr lang="en-US" dirty="0"/>
              <a:t> or both?</a:t>
            </a:r>
          </a:p>
          <a:p>
            <a:pPr lvl="1"/>
            <a:r>
              <a:rPr lang="en-US" b="1" dirty="0"/>
              <a:t>Need a full dependency graph showing all latencies/trends across all service calls, narrowed by a time window</a:t>
            </a:r>
          </a:p>
          <a:p>
            <a:pPr lvl="1"/>
            <a:r>
              <a:rPr lang="en-US" dirty="0"/>
              <a:t>SLA management is helpful.</a:t>
            </a:r>
            <a:r>
              <a:rPr lang="en-US" b="1" dirty="0"/>
              <a:t> </a:t>
            </a:r>
            <a:r>
              <a:rPr lang="en-US" dirty="0"/>
              <a:t>What is the “expected” maximum latency? The “typical” (e.g. median, 90%) latency?</a:t>
            </a:r>
            <a:endParaRPr lang="en-US" b="1" dirty="0"/>
          </a:p>
          <a:p>
            <a:pPr lvl="1"/>
            <a:r>
              <a:rPr lang="en-US" dirty="0"/>
              <a:t>Generally root cause is in some event (seen in log) just prior to the issue; but can be very hard to locate and attribute</a:t>
            </a:r>
          </a:p>
          <a:p>
            <a:pPr lvl="1"/>
            <a:r>
              <a:rPr lang="en-US" b="1" u="sng" dirty="0"/>
              <a:t>Huge debugging time sink</a:t>
            </a:r>
          </a:p>
          <a:p>
            <a:r>
              <a:rPr lang="en-US" dirty="0"/>
              <a:t> Pool meltdown – congestion or other factor made pool unstable</a:t>
            </a:r>
          </a:p>
          <a:p>
            <a:pPr lvl="1"/>
            <a:r>
              <a:rPr lang="en-US" dirty="0"/>
              <a:t>Need to trace origin of the event and locate root causes; similar to slowdown investigation usually</a:t>
            </a:r>
          </a:p>
          <a:p>
            <a:r>
              <a:rPr lang="en-US" dirty="0"/>
              <a:t> Connection management issues – resets, etc.</a:t>
            </a:r>
          </a:p>
          <a:p>
            <a:r>
              <a:rPr lang="en-US" dirty="0"/>
              <a:t> </a:t>
            </a:r>
            <a:r>
              <a:rPr lang="en-US" b="1" dirty="0"/>
              <a:t>Expect to invest more and more in this area as your service count grows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760" y="342900"/>
            <a:ext cx="581622" cy="6058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"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670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Security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challenges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Confidentiality: TLS 1.2. Trend will be toward full internal TLS encryption</a:t>
            </a:r>
          </a:p>
          <a:p>
            <a:r>
              <a:rPr lang="en-US" dirty="0"/>
              <a:t> Key management and distribution needed to bootstrap “trust”</a:t>
            </a:r>
          </a:p>
          <a:p>
            <a:pPr lvl="1"/>
            <a:r>
              <a:rPr lang="en-US" dirty="0"/>
              <a:t>Get primordial </a:t>
            </a:r>
            <a:r>
              <a:rPr lang="en-US" dirty="0" err="1"/>
              <a:t>keypair</a:t>
            </a:r>
            <a:r>
              <a:rPr lang="en-US" dirty="0"/>
              <a:t> onto a system via provisioning or deployment; must limit visibility of it</a:t>
            </a:r>
          </a:p>
          <a:p>
            <a:pPr lvl="1"/>
            <a:r>
              <a:rPr lang="en-US" dirty="0"/>
              <a:t>Negotiation of shared key</a:t>
            </a:r>
          </a:p>
          <a:p>
            <a:pPr lvl="1"/>
            <a:r>
              <a:rPr lang="en-US" b="1" dirty="0"/>
              <a:t>Key management is a critical part of the chain</a:t>
            </a:r>
            <a:r>
              <a:rPr lang="en-US" dirty="0"/>
              <a:t>; expiry, rotation, etc.</a:t>
            </a:r>
          </a:p>
          <a:p>
            <a:r>
              <a:rPr lang="en-US" dirty="0"/>
              <a:t> Zoning, micro-segmentation</a:t>
            </a:r>
          </a:p>
          <a:p>
            <a:pPr lvl="1"/>
            <a:r>
              <a:rPr lang="en-US" dirty="0"/>
              <a:t>Manual firewall setup not scalable</a:t>
            </a:r>
          </a:p>
          <a:p>
            <a:pPr lvl="1"/>
            <a:r>
              <a:rPr lang="en-US" dirty="0"/>
              <a:t>Trend toward software defined controls based on iptables, etc.</a:t>
            </a:r>
          </a:p>
          <a:p>
            <a:r>
              <a:rPr lang="en-US" dirty="0"/>
              <a:t> Hardening systems critical</a:t>
            </a:r>
          </a:p>
          <a:p>
            <a:pPr lvl="1"/>
            <a:r>
              <a:rPr lang="en-US" dirty="0" err="1"/>
              <a:t>Portscan</a:t>
            </a:r>
            <a:endParaRPr lang="en-US" dirty="0"/>
          </a:p>
          <a:p>
            <a:pPr lvl="1"/>
            <a:r>
              <a:rPr lang="en-US" dirty="0"/>
              <a:t>Patching O/S, app runtime, 3</a:t>
            </a:r>
            <a:r>
              <a:rPr lang="en-US" baseline="30000" dirty="0"/>
              <a:t>rd</a:t>
            </a:r>
            <a:r>
              <a:rPr lang="en-US" dirty="0"/>
              <a:t> party software</a:t>
            </a:r>
          </a:p>
          <a:p>
            <a:r>
              <a:rPr lang="en-US" dirty="0"/>
              <a:t> Application software scanning and certification (Fortify, OWASP, etc.)</a:t>
            </a:r>
          </a:p>
          <a:p>
            <a:r>
              <a:rPr lang="en-US" dirty="0"/>
              <a:t> Container security, certification, security verification</a:t>
            </a:r>
          </a:p>
          <a:p>
            <a:pPr marL="7620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24" y="342900"/>
            <a:ext cx="700088" cy="5600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"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640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Summary</a:t>
            </a:r>
            <a:r>
              <a:rPr lang="en-US" b="1" dirty="0"/>
              <a:t>: </a:t>
            </a:r>
            <a:r>
              <a:rPr lang="en-US" b="1" dirty="0">
                <a:solidFill>
                  <a:schemeClr val="accent2"/>
                </a:solidFill>
              </a:rPr>
              <a:t>Road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ahead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10x services</a:t>
            </a:r>
          </a:p>
          <a:p>
            <a:r>
              <a:rPr lang="en-US" dirty="0"/>
              <a:t> Making our apps lean and cloud native</a:t>
            </a:r>
          </a:p>
          <a:p>
            <a:r>
              <a:rPr lang="en-US" dirty="0"/>
              <a:t> Refactoring – need large scale tooling for dependency untangling</a:t>
            </a:r>
          </a:p>
          <a:p>
            <a:r>
              <a:rPr lang="en-US" dirty="0"/>
              <a:t> Agile and TDD – grow out a better unit test suite</a:t>
            </a:r>
          </a:p>
          <a:p>
            <a:r>
              <a:rPr lang="en-US" dirty="0"/>
              <a:t> CI/CD and dynamic environments</a:t>
            </a:r>
          </a:p>
          <a:p>
            <a:r>
              <a:rPr lang="en-US" dirty="0"/>
              <a:t> Hybrid cloud</a:t>
            </a:r>
          </a:p>
          <a:p>
            <a:r>
              <a:rPr lang="en-US" dirty="0"/>
              <a:t> Data services</a:t>
            </a:r>
          </a:p>
          <a:p>
            <a:r>
              <a:rPr lang="en-US" dirty="0"/>
              <a:t> Caching, geo-distributed databases (e.g. Amazon Aurora)</a:t>
            </a:r>
          </a:p>
          <a:p>
            <a:r>
              <a:rPr lang="en-US" dirty="0"/>
              <a:t> Increasing intelligence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486" y="342900"/>
            <a:ext cx="928688" cy="6956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"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975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23" y="195470"/>
            <a:ext cx="8453628" cy="695325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eBay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Architecture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948002" y="2758272"/>
            <a:ext cx="5076825" cy="859986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42900">
              <a:defRPr/>
            </a:pPr>
            <a:r>
              <a:rPr lang="en-US" sz="1800" dirty="0">
                <a:solidFill>
                  <a:srgbClr val="0070C0"/>
                </a:solidFill>
              </a:rPr>
              <a:t>Platform Services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209819" y="3054420"/>
            <a:ext cx="2770456" cy="559245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83" name="Group 82"/>
          <p:cNvGrpSpPr/>
          <p:nvPr/>
        </p:nvGrpSpPr>
        <p:grpSpPr>
          <a:xfrm>
            <a:off x="1948002" y="1914096"/>
            <a:ext cx="5076825" cy="823177"/>
            <a:chOff x="1187450" y="2948516"/>
            <a:chExt cx="6769100" cy="1097570"/>
          </a:xfrm>
        </p:grpSpPr>
        <p:sp>
          <p:nvSpPr>
            <p:cNvPr id="15" name="Rectangle 14"/>
            <p:cNvSpPr/>
            <p:nvPr/>
          </p:nvSpPr>
          <p:spPr>
            <a:xfrm>
              <a:off x="1187450" y="2948516"/>
              <a:ext cx="6769100" cy="1045473"/>
            </a:xfrm>
            <a:prstGeom prst="rect">
              <a:avLst/>
            </a:prstGeom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342900">
                <a:defRPr/>
              </a:pPr>
              <a:r>
                <a:rPr lang="en-US" sz="1800" dirty="0">
                  <a:solidFill>
                    <a:srgbClr val="0070C0"/>
                  </a:solidFill>
                </a:rPr>
                <a:t>Commerce Services</a:t>
              </a:r>
            </a:p>
          </p:txBody>
        </p:sp>
        <p:pic>
          <p:nvPicPr>
            <p:cNvPr id="16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5613" y="3389750"/>
              <a:ext cx="398182" cy="4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84047" y="3423475"/>
              <a:ext cx="365000" cy="337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40181" y="3483898"/>
              <a:ext cx="431364" cy="196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93019" y="3444553"/>
              <a:ext cx="290341" cy="296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560147" y="3381319"/>
              <a:ext cx="414773" cy="421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1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492004" y="3423475"/>
              <a:ext cx="373296" cy="337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1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51146" y="3389750"/>
              <a:ext cx="398182" cy="4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19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94614" y="3377103"/>
              <a:ext cx="414773" cy="431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20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054123" y="3381319"/>
              <a:ext cx="414773" cy="421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1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737909" y="3448769"/>
              <a:ext cx="282046" cy="286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2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082761" y="3381319"/>
              <a:ext cx="414773" cy="421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3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178362" y="3372888"/>
              <a:ext cx="398182" cy="438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24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691298" y="3381319"/>
              <a:ext cx="414773" cy="421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25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240974" y="3364456"/>
              <a:ext cx="356705" cy="456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TextBox 80"/>
            <p:cNvSpPr txBox="1">
              <a:spLocks noChangeArrowheads="1"/>
            </p:cNvSpPr>
            <p:nvPr/>
          </p:nvSpPr>
          <p:spPr bwMode="auto">
            <a:xfrm>
              <a:off x="1223919" y="3753698"/>
              <a:ext cx="55613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342900"/>
              <a:r>
                <a:rPr lang="en-US" sz="825" b="1">
                  <a:solidFill>
                    <a:srgbClr val="00B050"/>
                  </a:solidFill>
                  <a:latin typeface="Calibri" pitchFamily="34" charset="0"/>
                </a:rPr>
                <a:t>Login</a:t>
              </a:r>
            </a:p>
          </p:txBody>
        </p:sp>
        <p:sp>
          <p:nvSpPr>
            <p:cNvPr id="31" name="TextBox 81"/>
            <p:cNvSpPr txBox="1">
              <a:spLocks noChangeArrowheads="1"/>
            </p:cNvSpPr>
            <p:nvPr/>
          </p:nvSpPr>
          <p:spPr bwMode="auto">
            <a:xfrm>
              <a:off x="1580854" y="3753698"/>
              <a:ext cx="703612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342900"/>
              <a:r>
                <a:rPr lang="en-US" sz="825" b="1">
                  <a:solidFill>
                    <a:srgbClr val="00B050"/>
                  </a:solidFill>
                  <a:latin typeface="Calibri" pitchFamily="34" charset="0"/>
                </a:rPr>
                <a:t>Identity</a:t>
              </a:r>
            </a:p>
          </p:txBody>
        </p:sp>
        <p:sp>
          <p:nvSpPr>
            <p:cNvPr id="32" name="TextBox 82"/>
            <p:cNvSpPr txBox="1">
              <a:spLocks noChangeArrowheads="1"/>
            </p:cNvSpPr>
            <p:nvPr/>
          </p:nvSpPr>
          <p:spPr bwMode="auto">
            <a:xfrm>
              <a:off x="2098190" y="3753698"/>
              <a:ext cx="686515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342900"/>
              <a:r>
                <a:rPr lang="en-US" sz="825" b="1">
                  <a:solidFill>
                    <a:srgbClr val="00B050"/>
                  </a:solidFill>
                  <a:latin typeface="Calibri" pitchFamily="34" charset="0"/>
                </a:rPr>
                <a:t>Catalog</a:t>
              </a:r>
            </a:p>
          </p:txBody>
        </p:sp>
        <p:sp>
          <p:nvSpPr>
            <p:cNvPr id="33" name="TextBox 83"/>
            <p:cNvSpPr txBox="1">
              <a:spLocks noChangeArrowheads="1"/>
            </p:cNvSpPr>
            <p:nvPr/>
          </p:nvSpPr>
          <p:spPr bwMode="auto">
            <a:xfrm>
              <a:off x="2608747" y="3753698"/>
              <a:ext cx="637355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342900"/>
              <a:r>
                <a:rPr lang="en-US" sz="825" b="1">
                  <a:solidFill>
                    <a:srgbClr val="00B050"/>
                  </a:solidFill>
                  <a:latin typeface="Calibri" pitchFamily="34" charset="0"/>
                </a:rPr>
                <a:t>Search</a:t>
              </a:r>
            </a:p>
          </p:txBody>
        </p:sp>
        <p:sp>
          <p:nvSpPr>
            <p:cNvPr id="34" name="TextBox 84"/>
            <p:cNvSpPr txBox="1">
              <a:spLocks noChangeArrowheads="1"/>
            </p:cNvSpPr>
            <p:nvPr/>
          </p:nvSpPr>
          <p:spPr bwMode="auto">
            <a:xfrm>
              <a:off x="3169473" y="3753698"/>
              <a:ext cx="444995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342900"/>
              <a:r>
                <a:rPr lang="en-US" sz="825" b="1">
                  <a:solidFill>
                    <a:srgbClr val="00B050"/>
                  </a:solidFill>
                  <a:latin typeface="Calibri" pitchFamily="34" charset="0"/>
                </a:rPr>
                <a:t>List</a:t>
              </a:r>
            </a:p>
          </p:txBody>
        </p:sp>
        <p:sp>
          <p:nvSpPr>
            <p:cNvPr id="35" name="TextBox 85"/>
            <p:cNvSpPr txBox="1">
              <a:spLocks noChangeArrowheads="1"/>
            </p:cNvSpPr>
            <p:nvPr/>
          </p:nvSpPr>
          <p:spPr bwMode="auto">
            <a:xfrm>
              <a:off x="3600370" y="3753698"/>
              <a:ext cx="639491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342900"/>
              <a:r>
                <a:rPr lang="en-US" sz="825" b="1">
                  <a:solidFill>
                    <a:srgbClr val="00B050"/>
                  </a:solidFill>
                  <a:latin typeface="Calibri" pitchFamily="34" charset="0"/>
                </a:rPr>
                <a:t>Pricing</a:t>
              </a:r>
            </a:p>
          </p:txBody>
        </p:sp>
        <p:sp>
          <p:nvSpPr>
            <p:cNvPr id="36" name="TextBox 86"/>
            <p:cNvSpPr txBox="1">
              <a:spLocks noChangeArrowheads="1"/>
            </p:cNvSpPr>
            <p:nvPr/>
          </p:nvSpPr>
          <p:spPr bwMode="auto">
            <a:xfrm>
              <a:off x="4177861" y="3753698"/>
              <a:ext cx="551861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342900"/>
              <a:r>
                <a:rPr lang="en-US" sz="825" b="1">
                  <a:solidFill>
                    <a:srgbClr val="00B050"/>
                  </a:solidFill>
                  <a:latin typeface="Calibri" pitchFamily="34" charset="0"/>
                </a:rPr>
                <a:t>Offer</a:t>
              </a:r>
            </a:p>
          </p:txBody>
        </p:sp>
        <p:sp>
          <p:nvSpPr>
            <p:cNvPr id="37" name="TextBox 87"/>
            <p:cNvSpPr txBox="1">
              <a:spLocks noChangeArrowheads="1"/>
            </p:cNvSpPr>
            <p:nvPr/>
          </p:nvSpPr>
          <p:spPr bwMode="auto">
            <a:xfrm>
              <a:off x="4617594" y="3753698"/>
              <a:ext cx="477055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342900"/>
              <a:r>
                <a:rPr lang="en-US" sz="825" b="1">
                  <a:solidFill>
                    <a:srgbClr val="00B050"/>
                  </a:solidFill>
                  <a:latin typeface="Calibri" pitchFamily="34" charset="0"/>
                </a:rPr>
                <a:t>ADs</a:t>
              </a:r>
            </a:p>
          </p:txBody>
        </p:sp>
        <p:sp>
          <p:nvSpPr>
            <p:cNvPr id="38" name="TextBox 88"/>
            <p:cNvSpPr txBox="1">
              <a:spLocks noChangeArrowheads="1"/>
            </p:cNvSpPr>
            <p:nvPr/>
          </p:nvSpPr>
          <p:spPr bwMode="auto">
            <a:xfrm>
              <a:off x="4891169" y="3753698"/>
              <a:ext cx="814753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342900"/>
              <a:r>
                <a:rPr lang="en-US" sz="825" b="1">
                  <a:solidFill>
                    <a:srgbClr val="00B050"/>
                  </a:solidFill>
                  <a:latin typeface="Calibri" pitchFamily="34" charset="0"/>
                </a:rPr>
                <a:t>Messages</a:t>
              </a:r>
            </a:p>
          </p:txBody>
        </p:sp>
        <p:sp>
          <p:nvSpPr>
            <p:cNvPr id="39" name="TextBox 89"/>
            <p:cNvSpPr txBox="1">
              <a:spLocks noChangeArrowheads="1"/>
            </p:cNvSpPr>
            <p:nvPr/>
          </p:nvSpPr>
          <p:spPr bwMode="auto">
            <a:xfrm>
              <a:off x="5534051" y="3753698"/>
              <a:ext cx="489877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342900"/>
              <a:r>
                <a:rPr lang="en-US" sz="825" b="1">
                  <a:solidFill>
                    <a:srgbClr val="00B050"/>
                  </a:solidFill>
                  <a:latin typeface="Calibri" pitchFamily="34" charset="0"/>
                </a:rPr>
                <a:t>Cart</a:t>
              </a:r>
            </a:p>
          </p:txBody>
        </p:sp>
        <p:sp>
          <p:nvSpPr>
            <p:cNvPr id="40" name="TextBox 90"/>
            <p:cNvSpPr txBox="1">
              <a:spLocks noChangeArrowheads="1"/>
            </p:cNvSpPr>
            <p:nvPr/>
          </p:nvSpPr>
          <p:spPr bwMode="auto">
            <a:xfrm>
              <a:off x="5886195" y="3753698"/>
              <a:ext cx="750635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342900"/>
              <a:r>
                <a:rPr lang="en-US" sz="825" b="1">
                  <a:solidFill>
                    <a:srgbClr val="00B050"/>
                  </a:solidFill>
                  <a:latin typeface="Calibri" pitchFamily="34" charset="0"/>
                </a:rPr>
                <a:t>Coupons</a:t>
              </a:r>
            </a:p>
          </p:txBody>
        </p:sp>
        <p:sp>
          <p:nvSpPr>
            <p:cNvPr id="41" name="TextBox 91"/>
            <p:cNvSpPr txBox="1">
              <a:spLocks noChangeArrowheads="1"/>
            </p:cNvSpPr>
            <p:nvPr/>
          </p:nvSpPr>
          <p:spPr bwMode="auto">
            <a:xfrm>
              <a:off x="6401639" y="3753698"/>
              <a:ext cx="767732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342900"/>
              <a:r>
                <a:rPr lang="en-US" sz="825" b="1">
                  <a:solidFill>
                    <a:srgbClr val="00B050"/>
                  </a:solidFill>
                  <a:latin typeface="Calibri" pitchFamily="34" charset="0"/>
                </a:rPr>
                <a:t>Payment</a:t>
              </a:r>
            </a:p>
          </p:txBody>
        </p:sp>
        <p:sp>
          <p:nvSpPr>
            <p:cNvPr id="42" name="TextBox 92"/>
            <p:cNvSpPr txBox="1">
              <a:spLocks noChangeArrowheads="1"/>
            </p:cNvSpPr>
            <p:nvPr/>
          </p:nvSpPr>
          <p:spPr bwMode="auto">
            <a:xfrm>
              <a:off x="6950842" y="3753698"/>
              <a:ext cx="746359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342900"/>
              <a:r>
                <a:rPr lang="en-US" sz="825" b="1">
                  <a:solidFill>
                    <a:srgbClr val="00B050"/>
                  </a:solidFill>
                  <a:latin typeface="Calibri" pitchFamily="34" charset="0"/>
                </a:rPr>
                <a:t>Shipping</a:t>
              </a:r>
            </a:p>
          </p:txBody>
        </p:sp>
        <p:sp>
          <p:nvSpPr>
            <p:cNvPr id="43" name="TextBox 93"/>
            <p:cNvSpPr txBox="1">
              <a:spLocks noChangeArrowheads="1"/>
            </p:cNvSpPr>
            <p:nvPr/>
          </p:nvSpPr>
          <p:spPr bwMode="auto">
            <a:xfrm>
              <a:off x="7487774" y="3753698"/>
              <a:ext cx="387285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342900"/>
              <a:r>
                <a:rPr lang="en-US" sz="825" b="1">
                  <a:solidFill>
                    <a:srgbClr val="00B050"/>
                  </a:solidFill>
                  <a:latin typeface="Calibri" pitchFamily="34" charset="0"/>
                </a:rPr>
                <a:t>CS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948002" y="752695"/>
            <a:ext cx="5076825" cy="1124594"/>
            <a:chOff x="1187450" y="1399979"/>
            <a:chExt cx="6769100" cy="1499459"/>
          </a:xfrm>
        </p:grpSpPr>
        <p:sp>
          <p:nvSpPr>
            <p:cNvPr id="4" name="Rectangle 3"/>
            <p:cNvSpPr/>
            <p:nvPr/>
          </p:nvSpPr>
          <p:spPr>
            <a:xfrm>
              <a:off x="1187450" y="1399979"/>
              <a:ext cx="6769100" cy="146422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342900">
                <a:defRPr/>
              </a:pPr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</a:rPr>
                <a:t>Applications</a:t>
              </a:r>
            </a:p>
          </p:txBody>
        </p:sp>
        <p:sp>
          <p:nvSpPr>
            <p:cNvPr id="13" name="TextBox 78"/>
            <p:cNvSpPr txBox="1">
              <a:spLocks noChangeArrowheads="1"/>
            </p:cNvSpPr>
            <p:nvPr/>
          </p:nvSpPr>
          <p:spPr bwMode="auto">
            <a:xfrm>
              <a:off x="3767002" y="2607050"/>
              <a:ext cx="1731671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342900"/>
              <a:r>
                <a:rPr lang="en-US" sz="825" b="1" dirty="0">
                  <a:solidFill>
                    <a:srgbClr val="FFC000"/>
                  </a:solidFill>
                  <a:latin typeface="Calibri" pitchFamily="34" charset="0"/>
                </a:rPr>
                <a:t>eBay Mobile Applications</a:t>
              </a:r>
            </a:p>
          </p:txBody>
        </p:sp>
        <p:sp>
          <p:nvSpPr>
            <p:cNvPr id="14" name="TextBox 79"/>
            <p:cNvSpPr txBox="1">
              <a:spLocks noChangeArrowheads="1"/>
            </p:cNvSpPr>
            <p:nvPr/>
          </p:nvSpPr>
          <p:spPr bwMode="auto">
            <a:xfrm>
              <a:off x="6231106" y="2597214"/>
              <a:ext cx="1498703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342900"/>
              <a:r>
                <a:rPr lang="en-US" sz="825" b="1" dirty="0">
                  <a:solidFill>
                    <a:srgbClr val="FFC000"/>
                  </a:solidFill>
                  <a:latin typeface="Calibri" pitchFamily="34" charset="0"/>
                </a:rPr>
                <a:t>3</a:t>
              </a:r>
              <a:r>
                <a:rPr lang="en-US" sz="825" b="1" baseline="30000" dirty="0">
                  <a:solidFill>
                    <a:srgbClr val="FFC000"/>
                  </a:solidFill>
                  <a:latin typeface="Calibri" pitchFamily="34" charset="0"/>
                </a:rPr>
                <a:t>rd</a:t>
              </a:r>
              <a:r>
                <a:rPr lang="en-US" sz="825" b="1" dirty="0">
                  <a:solidFill>
                    <a:srgbClr val="FFC000"/>
                  </a:solidFill>
                  <a:latin typeface="Calibri" pitchFamily="34" charset="0"/>
                </a:rPr>
                <a:t> Party Applications</a:t>
              </a:r>
            </a:p>
          </p:txBody>
        </p:sp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7226549" y="1983139"/>
              <a:ext cx="597274" cy="607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5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231093" y="1915689"/>
              <a:ext cx="757653" cy="543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7027458" y="1780789"/>
              <a:ext cx="250247" cy="573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77"/>
            <p:cNvSpPr txBox="1">
              <a:spLocks noChangeArrowheads="1"/>
            </p:cNvSpPr>
            <p:nvPr/>
          </p:nvSpPr>
          <p:spPr bwMode="auto">
            <a:xfrm>
              <a:off x="1209551" y="2607050"/>
              <a:ext cx="1733808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342900"/>
              <a:r>
                <a:rPr lang="en-US" sz="825" b="1" dirty="0">
                  <a:solidFill>
                    <a:srgbClr val="FFC000"/>
                  </a:solidFill>
                  <a:latin typeface="Calibri" pitchFamily="34" charset="0"/>
                </a:rPr>
                <a:t>eBay Hosted Applications</a:t>
              </a:r>
            </a:p>
          </p:txBody>
        </p:sp>
      </p:grpSp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693722" y="3077229"/>
            <a:ext cx="355670" cy="36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Box 33"/>
          <p:cNvSpPr txBox="1">
            <a:spLocks noChangeArrowheads="1"/>
          </p:cNvSpPr>
          <p:nvPr/>
        </p:nvSpPr>
        <p:spPr bwMode="auto">
          <a:xfrm>
            <a:off x="2066743" y="3417841"/>
            <a:ext cx="6066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342900"/>
            <a:r>
              <a:rPr lang="en-US" sz="800" b="1" dirty="0">
                <a:solidFill>
                  <a:srgbClr val="0070C0"/>
                </a:solidFill>
                <a:latin typeface="Calibri" pitchFamily="34" charset="0"/>
              </a:rPr>
              <a:t>App Stack</a:t>
            </a:r>
          </a:p>
        </p:txBody>
      </p:sp>
      <p:sp>
        <p:nvSpPr>
          <p:cNvPr id="57" name="TextBox 34"/>
          <p:cNvSpPr txBox="1">
            <a:spLocks noChangeArrowheads="1"/>
          </p:cNvSpPr>
          <p:nvPr/>
        </p:nvSpPr>
        <p:spPr bwMode="auto">
          <a:xfrm>
            <a:off x="2685720" y="3417458"/>
            <a:ext cx="921376" cy="21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342900"/>
            <a:r>
              <a:rPr lang="en-US" sz="800" b="1" dirty="0">
                <a:solidFill>
                  <a:srgbClr val="0070C0"/>
                </a:solidFill>
                <a:latin typeface="Calibri" pitchFamily="34" charset="0"/>
              </a:rPr>
              <a:t>Data Access</a:t>
            </a:r>
          </a:p>
        </p:txBody>
      </p:sp>
      <p:sp>
        <p:nvSpPr>
          <p:cNvPr id="58" name="TextBox 35"/>
          <p:cNvSpPr txBox="1">
            <a:spLocks noChangeArrowheads="1"/>
          </p:cNvSpPr>
          <p:nvPr/>
        </p:nvSpPr>
        <p:spPr bwMode="auto">
          <a:xfrm>
            <a:off x="3452119" y="3417458"/>
            <a:ext cx="805696" cy="21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342900"/>
            <a:r>
              <a:rPr lang="en-US" sz="800" b="1" dirty="0" err="1">
                <a:solidFill>
                  <a:srgbClr val="0070C0"/>
                </a:solidFill>
                <a:latin typeface="Calibri" pitchFamily="34" charset="0"/>
              </a:rPr>
              <a:t>Dev</a:t>
            </a:r>
            <a:r>
              <a:rPr lang="en-US" sz="800" b="1" dirty="0">
                <a:solidFill>
                  <a:srgbClr val="0070C0"/>
                </a:solidFill>
                <a:latin typeface="Calibri" pitchFamily="34" charset="0"/>
              </a:rPr>
              <a:t> Tools</a:t>
            </a:r>
          </a:p>
        </p:txBody>
      </p:sp>
      <p:grpSp>
        <p:nvGrpSpPr>
          <p:cNvPr id="63" name="Group 174"/>
          <p:cNvGrpSpPr>
            <a:grpSpLocks/>
          </p:cNvGrpSpPr>
          <p:nvPr/>
        </p:nvGrpSpPr>
        <p:grpSpPr bwMode="auto">
          <a:xfrm>
            <a:off x="1948002" y="3694138"/>
            <a:ext cx="5091335" cy="860709"/>
            <a:chOff x="762000" y="3848431"/>
            <a:chExt cx="7794614" cy="971212"/>
          </a:xfrm>
        </p:grpSpPr>
        <p:sp>
          <p:nvSpPr>
            <p:cNvPr id="64" name="Rectangle 63"/>
            <p:cNvSpPr/>
            <p:nvPr/>
          </p:nvSpPr>
          <p:spPr>
            <a:xfrm>
              <a:off x="762000" y="3848431"/>
              <a:ext cx="7772400" cy="952558"/>
            </a:xfrm>
            <a:prstGeom prst="rect">
              <a:avLst/>
            </a:prstGeom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342900">
                <a:defRPr/>
              </a:pPr>
              <a:r>
                <a:rPr lang="en-US" sz="1800" dirty="0">
                  <a:solidFill>
                    <a:srgbClr val="0070C0"/>
                  </a:solidFill>
                </a:rPr>
                <a:t>Infrastructure</a:t>
              </a:r>
            </a:p>
          </p:txBody>
        </p:sp>
        <p:pic>
          <p:nvPicPr>
            <p:cNvPr id="65" name="Picture 8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5597525" y="4251217"/>
              <a:ext cx="476250" cy="357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" name="Picture 10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2171700" y="4244073"/>
              <a:ext cx="685800" cy="37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" name="Picture 15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3362326" y="4222642"/>
              <a:ext cx="796925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Picture 16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4664076" y="4269077"/>
              <a:ext cx="428625" cy="321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18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7543800" y="4269077"/>
              <a:ext cx="914400" cy="321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54"/>
            <p:cNvSpPr txBox="1">
              <a:spLocks noChangeArrowheads="1"/>
            </p:cNvSpPr>
            <p:nvPr/>
          </p:nvSpPr>
          <p:spPr bwMode="auto">
            <a:xfrm>
              <a:off x="2031555" y="4572198"/>
              <a:ext cx="1087670" cy="247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342900"/>
              <a:r>
                <a:rPr lang="en-US" sz="825" b="1" dirty="0">
                  <a:solidFill>
                    <a:srgbClr val="0070C0"/>
                  </a:solidFill>
                  <a:latin typeface="Calibri" pitchFamily="34" charset="0"/>
                </a:rPr>
                <a:t>Data Center</a:t>
              </a:r>
            </a:p>
          </p:txBody>
        </p:sp>
        <p:sp>
          <p:nvSpPr>
            <p:cNvPr id="73" name="TextBox 55"/>
            <p:cNvSpPr txBox="1">
              <a:spLocks noChangeArrowheads="1"/>
            </p:cNvSpPr>
            <p:nvPr/>
          </p:nvSpPr>
          <p:spPr bwMode="auto">
            <a:xfrm>
              <a:off x="3362554" y="4565542"/>
              <a:ext cx="896248" cy="247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342900"/>
              <a:r>
                <a:rPr lang="en-US" sz="825" b="1" dirty="0">
                  <a:solidFill>
                    <a:srgbClr val="0070C0"/>
                  </a:solidFill>
                  <a:latin typeface="Calibri" pitchFamily="34" charset="0"/>
                </a:rPr>
                <a:t>Compute</a:t>
              </a:r>
            </a:p>
          </p:txBody>
        </p:sp>
        <p:sp>
          <p:nvSpPr>
            <p:cNvPr id="74" name="TextBox 56"/>
            <p:cNvSpPr txBox="1">
              <a:spLocks noChangeArrowheads="1"/>
            </p:cNvSpPr>
            <p:nvPr/>
          </p:nvSpPr>
          <p:spPr bwMode="auto">
            <a:xfrm>
              <a:off x="4486613" y="4565542"/>
              <a:ext cx="866800" cy="247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342900"/>
              <a:r>
                <a:rPr lang="en-US" sz="825" b="1">
                  <a:solidFill>
                    <a:srgbClr val="0070C0"/>
                  </a:solidFill>
                  <a:latin typeface="Calibri" pitchFamily="34" charset="0"/>
                </a:rPr>
                <a:t>Network</a:t>
              </a:r>
            </a:p>
          </p:txBody>
        </p:sp>
        <p:sp>
          <p:nvSpPr>
            <p:cNvPr id="75" name="TextBox 57"/>
            <p:cNvSpPr txBox="1">
              <a:spLocks noChangeArrowheads="1"/>
            </p:cNvSpPr>
            <p:nvPr/>
          </p:nvSpPr>
          <p:spPr bwMode="auto">
            <a:xfrm>
              <a:off x="5437920" y="4568022"/>
              <a:ext cx="795629" cy="247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342900"/>
              <a:r>
                <a:rPr lang="en-US" sz="825" b="1" dirty="0">
                  <a:solidFill>
                    <a:srgbClr val="0070C0"/>
                  </a:solidFill>
                  <a:latin typeface="Calibri" pitchFamily="34" charset="0"/>
                </a:rPr>
                <a:t>Storage</a:t>
              </a:r>
            </a:p>
          </p:txBody>
        </p:sp>
        <p:sp>
          <p:nvSpPr>
            <p:cNvPr id="76" name="TextBox 58"/>
            <p:cNvSpPr txBox="1">
              <a:spLocks noChangeArrowheads="1"/>
            </p:cNvSpPr>
            <p:nvPr/>
          </p:nvSpPr>
          <p:spPr bwMode="auto">
            <a:xfrm>
              <a:off x="7520481" y="4565542"/>
              <a:ext cx="1036133" cy="247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342900"/>
              <a:r>
                <a:rPr lang="en-US" sz="825" b="1" dirty="0">
                  <a:solidFill>
                    <a:srgbClr val="0070C0"/>
                  </a:solidFill>
                  <a:latin typeface="Calibri" pitchFamily="34" charset="0"/>
                </a:rPr>
                <a:t>Monitoring</a:t>
              </a:r>
            </a:p>
          </p:txBody>
        </p:sp>
        <p:pic>
          <p:nvPicPr>
            <p:cNvPr id="77" name="Picture 8"/>
            <p:cNvPicPr>
              <a:picLocks noChangeAspect="1" noChangeArrowheads="1"/>
            </p:cNvPicPr>
            <p:nvPr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6629401" y="4279792"/>
              <a:ext cx="409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60"/>
            <p:cNvSpPr txBox="1">
              <a:spLocks noChangeArrowheads="1"/>
            </p:cNvSpPr>
            <p:nvPr/>
          </p:nvSpPr>
          <p:spPr bwMode="auto">
            <a:xfrm>
              <a:off x="6519059" y="4565542"/>
              <a:ext cx="638565" cy="247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342900"/>
              <a:r>
                <a:rPr lang="en-US" sz="825" b="1">
                  <a:solidFill>
                    <a:srgbClr val="0070C0"/>
                  </a:solidFill>
                  <a:latin typeface="Calibri" pitchFamily="34" charset="0"/>
                </a:rPr>
                <a:t>Tools</a:t>
              </a:r>
            </a:p>
          </p:txBody>
        </p:sp>
      </p:grpSp>
      <p:pic>
        <p:nvPicPr>
          <p:cNvPr id="80" name="Picture 22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2086114" y="3931807"/>
            <a:ext cx="528836" cy="47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Box 39"/>
          <p:cNvSpPr txBox="1">
            <a:spLocks noChangeArrowheads="1"/>
          </p:cNvSpPr>
          <p:nvPr/>
        </p:nvSpPr>
        <p:spPr bwMode="auto">
          <a:xfrm>
            <a:off x="2132038" y="4334896"/>
            <a:ext cx="447956" cy="21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342900"/>
            <a:r>
              <a:rPr lang="en-US" sz="825" b="1" dirty="0">
                <a:solidFill>
                  <a:srgbClr val="0070C0"/>
                </a:solidFill>
                <a:latin typeface="Calibri" pitchFamily="34" charset="0"/>
              </a:rPr>
              <a:t>Cloud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629414" y="617109"/>
            <a:ext cx="924439" cy="40005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0013" y="917433"/>
            <a:ext cx="948318" cy="694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361919" y="1083261"/>
            <a:ext cx="354694" cy="4808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4" name="Shape 182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2943252" y="2882605"/>
            <a:ext cx="325126" cy="325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181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2924877" y="3265223"/>
            <a:ext cx="532462" cy="1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75" y="2834546"/>
            <a:ext cx="712119" cy="23158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61" y="3130459"/>
            <a:ext cx="551511" cy="296567"/>
          </a:xfrm>
          <a:prstGeom prst="rect">
            <a:avLst/>
          </a:prstGeom>
        </p:spPr>
      </p:pic>
      <p:pic>
        <p:nvPicPr>
          <p:cNvPr id="51" name="Picture 19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4337096" y="3107419"/>
            <a:ext cx="298636" cy="36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20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4891856" y="3097550"/>
            <a:ext cx="491506" cy="34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TextBox 36"/>
          <p:cNvSpPr txBox="1">
            <a:spLocks noChangeArrowheads="1"/>
          </p:cNvSpPr>
          <p:nvPr/>
        </p:nvSpPr>
        <p:spPr bwMode="auto">
          <a:xfrm>
            <a:off x="4185322" y="3420829"/>
            <a:ext cx="7617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342900"/>
            <a:r>
              <a:rPr lang="en-US" sz="800" b="1" dirty="0">
                <a:solidFill>
                  <a:srgbClr val="0070C0"/>
                </a:solidFill>
                <a:latin typeface="Calibri" pitchFamily="34" charset="0"/>
              </a:rPr>
              <a:t>Presentation</a:t>
            </a:r>
          </a:p>
        </p:txBody>
      </p:sp>
      <p:sp>
        <p:nvSpPr>
          <p:cNvPr id="60" name="TextBox 37"/>
          <p:cNvSpPr txBox="1">
            <a:spLocks noChangeArrowheads="1"/>
          </p:cNvSpPr>
          <p:nvPr/>
        </p:nvSpPr>
        <p:spPr bwMode="auto">
          <a:xfrm>
            <a:off x="4888881" y="3420829"/>
            <a:ext cx="67160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342900"/>
            <a:r>
              <a:rPr lang="en-US" sz="800" b="1" dirty="0">
                <a:solidFill>
                  <a:srgbClr val="0070C0"/>
                </a:solidFill>
                <a:latin typeface="Calibri" pitchFamily="34" charset="0"/>
              </a:rPr>
              <a:t>Messaging</a:t>
            </a:r>
          </a:p>
        </p:txBody>
      </p:sp>
      <p:sp>
        <p:nvSpPr>
          <p:cNvPr id="61" name="TextBox 38"/>
          <p:cNvSpPr txBox="1">
            <a:spLocks noChangeArrowheads="1"/>
          </p:cNvSpPr>
          <p:nvPr/>
        </p:nvSpPr>
        <p:spPr bwMode="auto">
          <a:xfrm>
            <a:off x="5519923" y="3419170"/>
            <a:ext cx="788696" cy="21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342900"/>
            <a:r>
              <a:rPr lang="en-US" sz="800" b="1" dirty="0">
                <a:solidFill>
                  <a:srgbClr val="0070C0"/>
                </a:solidFill>
                <a:latin typeface="Calibri" pitchFamily="34" charset="0"/>
              </a:rPr>
              <a:t>Services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541791" y="3017408"/>
            <a:ext cx="702853" cy="461017"/>
            <a:chOff x="7865298" y="3221005"/>
            <a:chExt cx="1076325" cy="677924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65298" y="3221005"/>
              <a:ext cx="1076325" cy="677924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991898" y="3514504"/>
              <a:ext cx="862121" cy="305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/>
                <a:t>{rest </a:t>
              </a:r>
              <a:r>
                <a:rPr lang="en-US" sz="750" dirty="0" err="1"/>
                <a:t>api</a:t>
              </a:r>
              <a:r>
                <a:rPr lang="en-US" sz="750" dirty="0"/>
                <a:t>}</a:t>
              </a:r>
            </a:p>
          </p:txBody>
        </p:sp>
      </p:grpSp>
      <p:pic>
        <p:nvPicPr>
          <p:cNvPr id="92" name="Picture 91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768" y="3131708"/>
            <a:ext cx="542948" cy="325172"/>
          </a:xfrm>
          <a:prstGeom prst="rect">
            <a:avLst/>
          </a:prstGeom>
        </p:spPr>
      </p:pic>
      <p:sp>
        <p:nvSpPr>
          <p:cNvPr id="93" name="TextBox 38"/>
          <p:cNvSpPr txBox="1">
            <a:spLocks noChangeArrowheads="1"/>
          </p:cNvSpPr>
          <p:nvPr/>
        </p:nvSpPr>
        <p:spPr bwMode="auto">
          <a:xfrm>
            <a:off x="6191578" y="3417458"/>
            <a:ext cx="788696" cy="21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342900"/>
            <a:r>
              <a:rPr lang="en-US" sz="800" b="1" dirty="0">
                <a:solidFill>
                  <a:srgbClr val="0070C0"/>
                </a:solidFill>
                <a:latin typeface="Calibri" pitchFamily="34" charset="0"/>
              </a:rPr>
              <a:t>Batch</a:t>
            </a:r>
          </a:p>
        </p:txBody>
      </p:sp>
      <p:sp>
        <p:nvSpPr>
          <p:cNvPr id="99" name="TextBox 38"/>
          <p:cNvSpPr txBox="1">
            <a:spLocks noChangeArrowheads="1"/>
          </p:cNvSpPr>
          <p:nvPr/>
        </p:nvSpPr>
        <p:spPr bwMode="auto">
          <a:xfrm>
            <a:off x="5518724" y="2889964"/>
            <a:ext cx="1221873" cy="21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342900"/>
            <a:r>
              <a:rPr lang="en-US" sz="825" b="1" i="1" dirty="0">
                <a:solidFill>
                  <a:srgbClr val="0070C0"/>
                </a:solidFill>
                <a:latin typeface="Calibri" pitchFamily="34" charset="0"/>
              </a:rPr>
              <a:t>Application Profiles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"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08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– References from the talk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Netflix 2016 SF talks referenced:</a:t>
            </a:r>
          </a:p>
          <a:p>
            <a:r>
              <a:rPr lang="en-US" u="sng" dirty="0">
                <a:hlinkClick r:id="rId2"/>
              </a:rPr>
              <a:t>https://qconsf.com/sf2016/presentation/what-comes-after-microservices</a:t>
            </a:r>
            <a:r>
              <a:rPr lang="en-US" dirty="0"/>
              <a:t> - (Matt Raney - Uber)</a:t>
            </a:r>
          </a:p>
          <a:p>
            <a:r>
              <a:rPr lang="en-US" u="sng" dirty="0">
                <a:hlinkClick r:id="rId3"/>
              </a:rPr>
              <a:t>https://qconsf.com/sf2016/presentation/mastering-chaos-netflix-guide-microservices</a:t>
            </a:r>
            <a:endParaRPr lang="en-US" dirty="0"/>
          </a:p>
          <a:p>
            <a:r>
              <a:rPr lang="en-US" u="sng" dirty="0">
                <a:hlinkClick r:id="rId4"/>
              </a:rPr>
              <a:t>https://qconsf.com/sf2016/presentation/autonomous-operations-microservices-machine-learning-ai</a:t>
            </a: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Discovery related references</a:t>
            </a:r>
          </a:p>
          <a:p>
            <a:r>
              <a:rPr lang="en-US" u="sng" dirty="0">
                <a:hlinkClick r:id="rId5"/>
              </a:rPr>
              <a:t>https://www.nginx.com/blog/service-discovery-in-a-microservices-architecture/</a:t>
            </a:r>
            <a:endParaRPr lang="en-US" dirty="0"/>
          </a:p>
          <a:p>
            <a:r>
              <a:rPr lang="en-US" u="sng" dirty="0">
                <a:hlinkClick r:id="rId6"/>
              </a:rPr>
              <a:t>http://blog.christianposta.com/microservices/netflix-oss-or-kubernetes-how-about-both/</a:t>
            </a:r>
            <a:r>
              <a:rPr lang="en-US" dirty="0"/>
              <a:t> </a:t>
            </a:r>
          </a:p>
          <a:p>
            <a:r>
              <a:rPr lang="en-US" u="sng" dirty="0">
                <a:hlinkClick r:id="rId7"/>
              </a:rPr>
              <a:t>https://github.com/grpc/grpc/blob/master/doc/load-balancing.md</a:t>
            </a: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Refactoring</a:t>
            </a:r>
          </a:p>
          <a:p>
            <a:pPr marL="76200" indent="0">
              <a:buNone/>
            </a:pPr>
            <a:r>
              <a:rPr lang="en-US" dirty="0"/>
              <a:t>Refactoring book: </a:t>
            </a:r>
            <a:r>
              <a:rPr lang="en-US" dirty="0">
                <a:hlinkClick r:id="rId8" tooltip="Refactoring: Improving the Design of Existing Code"/>
              </a:rPr>
              <a:t>Refactoring: Improving the Design of Existing Code</a:t>
            </a:r>
          </a:p>
          <a:p>
            <a:pPr marL="76200" indent="0">
              <a:buNone/>
            </a:pPr>
            <a:r>
              <a:rPr lang="en-US" dirty="0"/>
              <a:t>Dependency visualization: </a:t>
            </a:r>
            <a:r>
              <a:rPr lang="en-US" dirty="0">
                <a:hlinkClick r:id="rId9"/>
              </a:rPr>
              <a:t>https://www.quora.com/What-are-the-best-tools-for-visualizing-source-code-dependencies</a:t>
            </a:r>
            <a:r>
              <a:rPr lang="en-US" dirty="0"/>
              <a:t> </a:t>
            </a:r>
          </a:p>
          <a:p>
            <a:pPr marL="76200" indent="0">
              <a:buNone/>
            </a:pPr>
            <a:r>
              <a:rPr lang="en-US" dirty="0" err="1"/>
              <a:t>Pfff</a:t>
            </a:r>
            <a:r>
              <a:rPr lang="en-US" dirty="0"/>
              <a:t> and its analysis techniques: </a:t>
            </a:r>
            <a:r>
              <a:rPr lang="en-US" dirty="0">
                <a:hlinkClick r:id="rId10"/>
              </a:rPr>
              <a:t>http://codebetter.com/patricksmacchia/2009/08/24/identify-code-structure-patterns-at-a-glance/</a:t>
            </a:r>
            <a:r>
              <a:rPr lang="en-US" dirty="0"/>
              <a:t> </a:t>
            </a:r>
          </a:p>
          <a:p>
            <a:pPr marL="76200" indent="0">
              <a:buNone/>
            </a:pPr>
            <a:r>
              <a:rPr lang="en-US" dirty="0"/>
              <a:t>Code analysis tooling: </a:t>
            </a:r>
            <a:r>
              <a:rPr lang="en-US" dirty="0">
                <a:hlinkClick r:id="rId11"/>
              </a:rPr>
              <a:t>http://semanticdesigns.com/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"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911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Technology objectives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Increase team autonomy and agility</a:t>
            </a:r>
          </a:p>
          <a:p>
            <a:pPr lvl="1"/>
            <a:r>
              <a:rPr lang="en-US" dirty="0"/>
              <a:t> Agile process</a:t>
            </a:r>
          </a:p>
          <a:p>
            <a:pPr lvl="1"/>
            <a:r>
              <a:rPr lang="en-US" dirty="0"/>
              <a:t> Microservices</a:t>
            </a:r>
          </a:p>
          <a:p>
            <a:r>
              <a:rPr lang="en-US" dirty="0"/>
              <a:t> Better structured, more testable code</a:t>
            </a:r>
          </a:p>
          <a:p>
            <a:pPr lvl="1"/>
            <a:r>
              <a:rPr lang="en-US" dirty="0"/>
              <a:t> Code quality initiatives</a:t>
            </a:r>
          </a:p>
          <a:p>
            <a:pPr lvl="1"/>
            <a:r>
              <a:rPr lang="en-US" dirty="0"/>
              <a:t> Technical debt reduction</a:t>
            </a:r>
          </a:p>
          <a:p>
            <a:pPr lvl="1"/>
            <a:r>
              <a:rPr lang="en-US" dirty="0"/>
              <a:t> Unit testing</a:t>
            </a:r>
          </a:p>
          <a:p>
            <a:r>
              <a:rPr lang="en-US" dirty="0"/>
              <a:t> Bring content to the customer</a:t>
            </a:r>
          </a:p>
          <a:p>
            <a:pPr lvl="1"/>
            <a:r>
              <a:rPr lang="en-US" dirty="0"/>
              <a:t> Increased POP / datacenter presence</a:t>
            </a:r>
          </a:p>
          <a:p>
            <a:pPr lvl="1"/>
            <a:r>
              <a:rPr lang="en-US" dirty="0"/>
              <a:t> Localized data in Europe, etc.</a:t>
            </a:r>
          </a:p>
          <a:p>
            <a:pPr lvl="1"/>
            <a:r>
              <a:rPr lang="en-US" dirty="0"/>
              <a:t> More flexible Cloud deployments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551412" y="1166812"/>
            <a:ext cx="5249687" cy="3427809"/>
          </a:xfrm>
        </p:spPr>
        <p:txBody>
          <a:bodyPr/>
          <a:lstStyle/>
          <a:p>
            <a:r>
              <a:rPr lang="en-US" b="1" dirty="0"/>
              <a:t> Microservices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 </a:t>
            </a:r>
            <a:r>
              <a:rPr lang="en-US" b="1" dirty="0" err="1"/>
              <a:t>Mockability</a:t>
            </a:r>
            <a:r>
              <a:rPr lang="en-US" b="1" dirty="0"/>
              <a:t>, pluggability of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 Cloud native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818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Application</a:t>
            </a:r>
            <a:r>
              <a:rPr lang="en-US" b="1" dirty="0">
                <a:solidFill>
                  <a:schemeClr val="accent2"/>
                </a:solidFill>
              </a:rPr>
              <a:t> Strategy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1" y="1166812"/>
            <a:ext cx="8453628" cy="3273569"/>
          </a:xfrm>
        </p:spPr>
        <p:txBody>
          <a:bodyPr/>
          <a:lstStyle/>
          <a:p>
            <a:r>
              <a:rPr lang="en-US" dirty="0"/>
              <a:t> Domain Driven Design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Refactor and isolate</a:t>
            </a:r>
            <a:r>
              <a:rPr lang="en-US" dirty="0"/>
              <a:t> more “pure” domain functions</a:t>
            </a:r>
          </a:p>
          <a:p>
            <a:pPr lvl="1"/>
            <a:r>
              <a:rPr lang="en-US" dirty="0"/>
              <a:t> Refactor database tables</a:t>
            </a:r>
          </a:p>
          <a:p>
            <a:r>
              <a:rPr lang="en-US" dirty="0"/>
              <a:t> Clean, </a:t>
            </a:r>
            <a:r>
              <a:rPr lang="en-US" dirty="0">
                <a:solidFill>
                  <a:srgbClr val="FF0000"/>
                </a:solidFill>
              </a:rPr>
              <a:t>simple, reusable</a:t>
            </a:r>
            <a:r>
              <a:rPr lang="en-US" dirty="0"/>
              <a:t> business services</a:t>
            </a:r>
          </a:p>
          <a:p>
            <a:r>
              <a:rPr lang="en-US" dirty="0"/>
              <a:t> Increased use of </a:t>
            </a:r>
            <a:r>
              <a:rPr lang="en-US" dirty="0">
                <a:solidFill>
                  <a:srgbClr val="FF0000"/>
                </a:solidFill>
              </a:rPr>
              <a:t>data services</a:t>
            </a:r>
            <a:endParaRPr lang="en-US" dirty="0"/>
          </a:p>
          <a:p>
            <a:r>
              <a:rPr lang="en-US" dirty="0"/>
              <a:t> Reduce code tangle and technical debt</a:t>
            </a:r>
          </a:p>
          <a:p>
            <a:r>
              <a:rPr lang="en-US" dirty="0"/>
              <a:t> Increase testability</a:t>
            </a:r>
          </a:p>
          <a:p>
            <a:endParaRPr lang="en-US" dirty="0"/>
          </a:p>
          <a:p>
            <a:r>
              <a:rPr lang="en-US" u="sng" dirty="0"/>
              <a:t> We are already pursuing SOA with many hundreds of services.</a:t>
            </a:r>
          </a:p>
          <a:p>
            <a:r>
              <a:rPr lang="en-US" dirty="0"/>
              <a:t> Microservices are </a:t>
            </a:r>
            <a:r>
              <a:rPr lang="en-US" b="1" dirty="0"/>
              <a:t>the next step in SOA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9021" y="1257139"/>
            <a:ext cx="273750" cy="2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89"/>
          <p:cNvSpPr txBox="1">
            <a:spLocks noChangeArrowheads="1"/>
          </p:cNvSpPr>
          <p:nvPr/>
        </p:nvSpPr>
        <p:spPr bwMode="auto">
          <a:xfrm>
            <a:off x="5531524" y="1504806"/>
            <a:ext cx="367408" cy="21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342900"/>
            <a:r>
              <a:rPr lang="en-US" sz="825" b="1">
                <a:solidFill>
                  <a:srgbClr val="00B050"/>
                </a:solidFill>
                <a:latin typeface="Calibri" pitchFamily="34" charset="0"/>
              </a:rPr>
              <a:t>Cart</a:t>
            </a:r>
          </a:p>
        </p:txBody>
      </p:sp>
      <p:pic>
        <p:nvPicPr>
          <p:cNvPr id="37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0166" y="1229287"/>
            <a:ext cx="311080" cy="31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92"/>
          <p:cNvSpPr txBox="1">
            <a:spLocks noChangeArrowheads="1"/>
          </p:cNvSpPr>
          <p:nvPr/>
        </p:nvSpPr>
        <p:spPr bwMode="auto">
          <a:xfrm>
            <a:off x="5861227" y="1508571"/>
            <a:ext cx="559769" cy="21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342900"/>
            <a:r>
              <a:rPr lang="en-US" sz="825" b="1">
                <a:solidFill>
                  <a:srgbClr val="00B050"/>
                </a:solidFill>
                <a:latin typeface="Calibri" pitchFamily="34" charset="0"/>
              </a:rPr>
              <a:t>Shipping</a:t>
            </a:r>
          </a:p>
        </p:txBody>
      </p:sp>
      <p:pic>
        <p:nvPicPr>
          <p:cNvPr id="39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1140" y="1218595"/>
            <a:ext cx="298637" cy="328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84"/>
          <p:cNvSpPr txBox="1">
            <a:spLocks noChangeArrowheads="1"/>
          </p:cNvSpPr>
          <p:nvPr/>
        </p:nvSpPr>
        <p:spPr bwMode="auto">
          <a:xfrm>
            <a:off x="4754473" y="1504202"/>
            <a:ext cx="333746" cy="21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342900"/>
            <a:r>
              <a:rPr lang="en-US" sz="825" b="1">
                <a:solidFill>
                  <a:srgbClr val="00B050"/>
                </a:solidFill>
                <a:latin typeface="Calibri" pitchFamily="34" charset="0"/>
              </a:rPr>
              <a:t>List</a:t>
            </a:r>
          </a:p>
        </p:txBody>
      </p:sp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3546" y="1304772"/>
            <a:ext cx="323523" cy="14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86"/>
          <p:cNvSpPr txBox="1">
            <a:spLocks noChangeArrowheads="1"/>
          </p:cNvSpPr>
          <p:nvPr/>
        </p:nvSpPr>
        <p:spPr bwMode="auto">
          <a:xfrm>
            <a:off x="5136806" y="1507122"/>
            <a:ext cx="413896" cy="21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342900"/>
            <a:r>
              <a:rPr lang="en-US" sz="825" b="1">
                <a:solidFill>
                  <a:srgbClr val="00B050"/>
                </a:solidFill>
                <a:latin typeface="Calibri" pitchFamily="34" charset="0"/>
              </a:rPr>
              <a:t>Offer</a:t>
            </a:r>
          </a:p>
        </p:txBody>
      </p:sp>
      <p:pic>
        <p:nvPicPr>
          <p:cNvPr id="43" name="Picture 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24896" y="1214127"/>
            <a:ext cx="267529" cy="342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82"/>
          <p:cNvSpPr txBox="1">
            <a:spLocks noChangeArrowheads="1"/>
          </p:cNvSpPr>
          <p:nvPr/>
        </p:nvSpPr>
        <p:spPr bwMode="auto">
          <a:xfrm>
            <a:off x="4217808" y="1506058"/>
            <a:ext cx="514886" cy="21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342900"/>
            <a:r>
              <a:rPr lang="en-US" sz="825" b="1">
                <a:solidFill>
                  <a:srgbClr val="00B050"/>
                </a:solidFill>
                <a:latin typeface="Calibri" pitchFamily="34" charset="0"/>
              </a:rPr>
              <a:t>Catalog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20996" y="1360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…</a:t>
            </a:r>
            <a:endParaRPr lang="en-US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9042" y="2481996"/>
            <a:ext cx="1699780" cy="18215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"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57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Frameworks</a:t>
            </a:r>
            <a:r>
              <a:rPr lang="en-US" b="1" dirty="0">
                <a:solidFill>
                  <a:schemeClr val="accent2"/>
                </a:solidFill>
              </a:rPr>
              <a:t> Strategy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17015395"/>
              </p:ext>
            </p:extLst>
          </p:nvPr>
        </p:nvGraphicFramePr>
        <p:xfrm>
          <a:off x="347469" y="1166812"/>
          <a:ext cx="5651161" cy="3185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93592" y="2200317"/>
            <a:ext cx="1795247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Prepare the stack for cloud-native architecture</a:t>
            </a:r>
          </a:p>
          <a:p>
            <a:endParaRPr lang="en-US" dirty="0"/>
          </a:p>
        </p:txBody>
      </p:sp>
      <p:sp>
        <p:nvSpPr>
          <p:cNvPr id="8" name="Striped Right Arrow 7"/>
          <p:cNvSpPr/>
          <p:nvPr/>
        </p:nvSpPr>
        <p:spPr>
          <a:xfrm>
            <a:off x="6182170" y="2488025"/>
            <a:ext cx="771523" cy="552893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1009" y="2285381"/>
            <a:ext cx="993438" cy="993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319" y="919155"/>
            <a:ext cx="687871" cy="68787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"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109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347471" y="342900"/>
            <a:ext cx="8453628" cy="695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accent2"/>
                </a:solidFill>
                <a:sym typeface="Arial"/>
              </a:rPr>
              <a:t>Cloud Native Architecture</a:t>
            </a:r>
            <a:r>
              <a:rPr lang="en-US" b="1" dirty="0">
                <a:solidFill>
                  <a:schemeClr val="accent2"/>
                </a:solidFill>
              </a:rPr>
              <a:t>: Key Considerations</a:t>
            </a:r>
            <a:endParaRPr lang="en" sz="2400" b="1" i="0" u="none" strike="noStrike" cap="none" dirty="0">
              <a:solidFill>
                <a:schemeClr val="accent2"/>
              </a:solidFill>
              <a:sym typeface="Arial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347471" y="1166812"/>
            <a:ext cx="8453628" cy="34278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25000"/>
              <a:buFont typeface="Arial"/>
              <a:buNone/>
            </a:pPr>
            <a:r>
              <a:rPr lang="en" sz="1400" b="0" i="1" u="none" strike="noStrike" cap="none" dirty="0">
                <a:solidFill>
                  <a:srgbClr val="796E65"/>
                </a:solidFill>
                <a:sym typeface="Arial"/>
              </a:rPr>
              <a:t>To run in the cloud, an application has to detach from arbitrary deployment assumptions. </a:t>
            </a:r>
            <a:endParaRPr lang="en-US" sz="1400" i="1" dirty="0"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25000"/>
              <a:buFont typeface="Arial"/>
              <a:buNone/>
            </a:pPr>
            <a:endParaRPr lang="en-US" sz="1400" b="0" u="none" strike="noStrike" cap="none" dirty="0">
              <a:solidFill>
                <a:srgbClr val="796E65"/>
              </a:solidFill>
              <a:sym typeface="Arial"/>
            </a:endParaRPr>
          </a:p>
          <a:p>
            <a:pPr marL="0" indent="0">
              <a:buSzPct val="25000"/>
              <a:buNone/>
            </a:pPr>
            <a:r>
              <a:rPr lang="en-US" sz="1400" b="1" dirty="0">
                <a:solidFill>
                  <a:schemeClr val="accent2"/>
                </a:solidFill>
              </a:rPr>
              <a:t>Externalized Dependencies</a:t>
            </a:r>
            <a:r>
              <a:rPr lang="en-US" sz="1400" b="1" dirty="0"/>
              <a:t>: </a:t>
            </a:r>
            <a:r>
              <a:rPr lang="en-US" sz="1400" b="0" u="none" strike="noStrike" cap="none" dirty="0">
                <a:solidFill>
                  <a:srgbClr val="796E65"/>
                </a:solidFill>
                <a:sym typeface="Arial"/>
              </a:rPr>
              <a:t>“</a:t>
            </a:r>
            <a:r>
              <a:rPr lang="en" sz="1400" dirty="0"/>
              <a:t>Dependencies are </a:t>
            </a:r>
            <a:r>
              <a:rPr lang="en-US" sz="1400" dirty="0"/>
              <a:t>declared </a:t>
            </a:r>
            <a:r>
              <a:rPr lang="en" sz="1400" dirty="0"/>
              <a:t>up front, and isolated, so they can be substituted per environment</a:t>
            </a:r>
            <a:r>
              <a:rPr lang="en-US" sz="1400" dirty="0"/>
              <a:t>”</a:t>
            </a:r>
            <a:endParaRPr lang="en" sz="1400" dirty="0"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7B0F13"/>
              </a:buClr>
              <a:buSzPct val="100000"/>
              <a:buNone/>
            </a:pPr>
            <a:endParaRPr lang="en" sz="1400" b="0" i="0" u="none" strike="noStrike" cap="none" dirty="0">
              <a:solidFill>
                <a:srgbClr val="796E65"/>
              </a:solidFill>
              <a:sym typeface="Arial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None/>
            </a:pPr>
            <a:r>
              <a:rPr lang="en-US" sz="1400" b="1" dirty="0">
                <a:solidFill>
                  <a:schemeClr val="accent2"/>
                </a:solidFill>
              </a:rPr>
              <a:t>Service Registry and Discovery</a:t>
            </a:r>
            <a:r>
              <a:rPr lang="en-US" sz="1400" b="1" dirty="0"/>
              <a:t>: </a:t>
            </a:r>
            <a:r>
              <a:rPr lang="en" sz="1400" dirty="0"/>
              <a:t>Services are “attached resources” - service registration and discovery</a:t>
            </a:r>
            <a:r>
              <a:rPr lang="en" sz="1400" b="1" dirty="0"/>
              <a:t> </a:t>
            </a:r>
            <a:r>
              <a:rPr lang="en" sz="1400" b="0" i="0" u="none" strike="noStrike" cap="none" dirty="0">
                <a:solidFill>
                  <a:srgbClr val="796E65"/>
                </a:solidFill>
                <a:sym typeface="Arial"/>
              </a:rPr>
              <a:t>glues the application to the environment</a:t>
            </a:r>
            <a:endParaRPr lang="en-US" sz="1400" b="0" i="0" u="none" strike="noStrike" cap="none" dirty="0">
              <a:solidFill>
                <a:srgbClr val="796E65"/>
              </a:solidFill>
              <a:sym typeface="Arial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</a:rPr>
              <a:t>Externalized Configuration</a:t>
            </a:r>
            <a:r>
              <a:rPr lang="en-US" sz="1400" b="1" dirty="0"/>
              <a:t>: </a:t>
            </a:r>
            <a:r>
              <a:rPr lang="en" sz="1400" dirty="0"/>
              <a:t>Configuration is decoupled from the code so that it is </a:t>
            </a:r>
            <a:r>
              <a:rPr lang="en-US" sz="1400" dirty="0"/>
              <a:t>injected and </a:t>
            </a:r>
            <a:r>
              <a:rPr lang="en" sz="1400" dirty="0"/>
              <a:t>can be customized per environment</a:t>
            </a:r>
            <a:r>
              <a:rPr lang="en-US" sz="1400" dirty="0"/>
              <a:t>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See: </a:t>
            </a:r>
            <a:r>
              <a:rPr lang="en-US" dirty="0">
                <a:hlinkClick r:id="rId3"/>
              </a:rPr>
              <a:t>https://12factor.net/</a:t>
            </a:r>
            <a:r>
              <a:rPr lang="en-US" dirty="0"/>
              <a:t> </a:t>
            </a:r>
            <a:endParaRPr lang="en-US" sz="1400" dirty="0"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None/>
            </a:pPr>
            <a:endParaRPr lang="en" sz="1400" b="0" i="0" u="none" strike="noStrike" cap="none" dirty="0">
              <a:solidFill>
                <a:srgbClr val="796E65"/>
              </a:solidFill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"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32685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2050" t="9735" r="11599" b="11981"/>
          <a:stretch/>
        </p:blipFill>
        <p:spPr>
          <a:xfrm>
            <a:off x="3179761" y="16350"/>
            <a:ext cx="627062" cy="642938"/>
          </a:xfrm>
          <a:prstGeom prst="rect">
            <a:avLst/>
          </a:prstGeom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>
                <a:solidFill>
                  <a:schemeClr val="accent2"/>
                </a:solidFill>
              </a:rPr>
              <a:t>Componentization + </a:t>
            </a:r>
            <a:endParaRPr lang="en" b="1" dirty="0">
              <a:solidFill>
                <a:schemeClr val="accent2"/>
              </a:solidFill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850" y="675575"/>
            <a:ext cx="363855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296925" y="3947275"/>
            <a:ext cx="3638400" cy="393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External Container (Tomcat)</a:t>
            </a:r>
          </a:p>
        </p:txBody>
      </p:sp>
      <p:sp>
        <p:nvSpPr>
          <p:cNvPr id="96" name="Shape 96"/>
          <p:cNvSpPr/>
          <p:nvPr/>
        </p:nvSpPr>
        <p:spPr>
          <a:xfrm>
            <a:off x="4073500" y="2269850"/>
            <a:ext cx="736705" cy="44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5303517" y="397564"/>
            <a:ext cx="3746039" cy="4195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hape 81"/>
          <p:cNvSpPr/>
          <p:nvPr/>
        </p:nvSpPr>
        <p:spPr>
          <a:xfrm>
            <a:off x="5707062" y="3750487"/>
            <a:ext cx="3135313" cy="3930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Embedded Container (Tomcat)</a:t>
            </a:r>
          </a:p>
        </p:txBody>
      </p:sp>
      <p:sp>
        <p:nvSpPr>
          <p:cNvPr id="82" name="Shape 82"/>
          <p:cNvSpPr/>
          <p:nvPr/>
        </p:nvSpPr>
        <p:spPr>
          <a:xfrm>
            <a:off x="5707063" y="3339878"/>
            <a:ext cx="3135312" cy="3930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Spring Boot</a:t>
            </a:r>
          </a:p>
        </p:txBody>
      </p:sp>
      <p:sp>
        <p:nvSpPr>
          <p:cNvPr id="83" name="Shape 83"/>
          <p:cNvSpPr/>
          <p:nvPr/>
        </p:nvSpPr>
        <p:spPr>
          <a:xfrm>
            <a:off x="5699125" y="2921165"/>
            <a:ext cx="3143250" cy="3930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" dirty="0">
                <a:solidFill>
                  <a:schemeClr val="bg1"/>
                </a:solidFill>
              </a:rPr>
              <a:t>aptor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io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87" name="Shape 87"/>
          <p:cNvSpPr/>
          <p:nvPr/>
        </p:nvSpPr>
        <p:spPr>
          <a:xfrm>
            <a:off x="5702633" y="1570258"/>
            <a:ext cx="949312" cy="39301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95" name="Shape 95"/>
          <p:cNvSpPr/>
          <p:nvPr/>
        </p:nvSpPr>
        <p:spPr>
          <a:xfrm>
            <a:off x="7892110" y="1074305"/>
            <a:ext cx="949312" cy="42519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….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695125" y="1104898"/>
            <a:ext cx="949312" cy="429527"/>
            <a:chOff x="5282594" y="820003"/>
            <a:chExt cx="967200" cy="787200"/>
          </a:xfrm>
        </p:grpSpPr>
        <p:sp>
          <p:nvSpPr>
            <p:cNvPr id="22" name="Shape 93"/>
            <p:cNvSpPr/>
            <p:nvPr/>
          </p:nvSpPr>
          <p:spPr>
            <a:xfrm>
              <a:off x="5282594" y="1213604"/>
              <a:ext cx="967200" cy="39359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 dirty="0">
                  <a:solidFill>
                    <a:schemeClr val="tx1"/>
                  </a:solidFill>
                </a:rPr>
                <a:t>Expermt</a:t>
              </a:r>
              <a:r>
                <a:rPr lang="en-US" sz="1050" dirty="0">
                  <a:solidFill>
                    <a:schemeClr val="tx1"/>
                  </a:solidFill>
                </a:rPr>
                <a:t> </a:t>
              </a:r>
              <a:r>
                <a:rPr lang="en-US" sz="900" i="1" dirty="0">
                  <a:solidFill>
                    <a:schemeClr val="tx1"/>
                  </a:solidFill>
                </a:rPr>
                <a:t>Impl</a:t>
              </a:r>
              <a:endParaRPr lang="en" sz="1050" i="1" dirty="0">
                <a:solidFill>
                  <a:schemeClr val="tx1"/>
                </a:solidFill>
              </a:endParaRPr>
            </a:p>
          </p:txBody>
        </p:sp>
        <p:sp>
          <p:nvSpPr>
            <p:cNvPr id="23" name="Shape 93"/>
            <p:cNvSpPr/>
            <p:nvPr/>
          </p:nvSpPr>
          <p:spPr>
            <a:xfrm>
              <a:off x="5282594" y="820003"/>
              <a:ext cx="967200" cy="393601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 dirty="0">
                  <a:solidFill>
                    <a:schemeClr val="tx1"/>
                  </a:solidFill>
                </a:rPr>
                <a:t>Expermt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000" dirty="0">
                  <a:solidFill>
                    <a:schemeClr val="tx1"/>
                  </a:solidFill>
                </a:rPr>
                <a:t>API</a:t>
              </a:r>
              <a:endParaRPr lang="en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01527" y="1092029"/>
            <a:ext cx="949312" cy="429527"/>
            <a:chOff x="5282594" y="825087"/>
            <a:chExt cx="967200" cy="787200"/>
          </a:xfrm>
        </p:grpSpPr>
        <p:sp>
          <p:nvSpPr>
            <p:cNvPr id="25" name="Shape 93"/>
            <p:cNvSpPr/>
            <p:nvPr/>
          </p:nvSpPr>
          <p:spPr>
            <a:xfrm>
              <a:off x="5282594" y="1218687"/>
              <a:ext cx="967200" cy="39360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chemeClr val="tx1"/>
                  </a:solidFill>
                </a:rPr>
                <a:t>Tracking </a:t>
              </a:r>
              <a:r>
                <a:rPr lang="en-US" sz="900" i="1" dirty="0">
                  <a:solidFill>
                    <a:schemeClr val="tx1"/>
                  </a:solidFill>
                </a:rPr>
                <a:t>Impl</a:t>
              </a:r>
              <a:endParaRPr lang="en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6" name="Shape 93"/>
            <p:cNvSpPr/>
            <p:nvPr/>
          </p:nvSpPr>
          <p:spPr>
            <a:xfrm>
              <a:off x="5282594" y="825087"/>
              <a:ext cx="967200" cy="3936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Tracking API</a:t>
              </a:r>
              <a:endParaRPr lang="en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06923" y="2447713"/>
            <a:ext cx="949312" cy="429527"/>
            <a:chOff x="5294614" y="868331"/>
            <a:chExt cx="967200" cy="787200"/>
          </a:xfrm>
        </p:grpSpPr>
        <p:sp>
          <p:nvSpPr>
            <p:cNvPr id="28" name="Shape 93"/>
            <p:cNvSpPr/>
            <p:nvPr/>
          </p:nvSpPr>
          <p:spPr>
            <a:xfrm>
              <a:off x="5294614" y="1261932"/>
              <a:ext cx="967200" cy="393599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50" dirty="0">
                  <a:solidFill>
                    <a:schemeClr val="tx1"/>
                  </a:solidFill>
                </a:rPr>
                <a:t>CAL </a:t>
              </a:r>
              <a:r>
                <a:rPr lang="en-US" sz="1050" i="1" dirty="0">
                  <a:solidFill>
                    <a:schemeClr val="tx1"/>
                  </a:solidFill>
                </a:rPr>
                <a:t>Impl</a:t>
              </a:r>
              <a:endParaRPr lang="en" sz="1050" i="1" dirty="0">
                <a:solidFill>
                  <a:schemeClr val="tx1"/>
                </a:solidFill>
              </a:endParaRPr>
            </a:p>
          </p:txBody>
        </p:sp>
        <p:sp>
          <p:nvSpPr>
            <p:cNvPr id="29" name="Shape 93"/>
            <p:cNvSpPr/>
            <p:nvPr/>
          </p:nvSpPr>
          <p:spPr>
            <a:xfrm>
              <a:off x="5294614" y="868331"/>
              <a:ext cx="967200" cy="393601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CAL API</a:t>
              </a:r>
              <a:endParaRPr lang="en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01527" y="1987852"/>
            <a:ext cx="949312" cy="429527"/>
            <a:chOff x="5282594" y="825087"/>
            <a:chExt cx="967200" cy="787200"/>
          </a:xfrm>
        </p:grpSpPr>
        <p:sp>
          <p:nvSpPr>
            <p:cNvPr id="31" name="Shape 93"/>
            <p:cNvSpPr/>
            <p:nvPr/>
          </p:nvSpPr>
          <p:spPr>
            <a:xfrm>
              <a:off x="5282594" y="1218687"/>
              <a:ext cx="967200" cy="3936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chemeClr val="tx1"/>
                  </a:solidFill>
                </a:rPr>
                <a:t>Metadata </a:t>
              </a:r>
              <a:r>
                <a:rPr lang="en-US" sz="900" i="1" dirty="0">
                  <a:solidFill>
                    <a:schemeClr val="tx1"/>
                  </a:solidFill>
                </a:rPr>
                <a:t>Impl</a:t>
              </a:r>
              <a:endParaRPr lang="en" sz="900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Shape 93"/>
            <p:cNvSpPr/>
            <p:nvPr/>
          </p:nvSpPr>
          <p:spPr>
            <a:xfrm>
              <a:off x="5282594" y="825087"/>
              <a:ext cx="967200" cy="393600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chemeClr val="tx1"/>
                  </a:solidFill>
                </a:rPr>
                <a:t>Metadata API</a:t>
              </a:r>
              <a:endParaRPr lang="en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92110" y="1995943"/>
            <a:ext cx="949312" cy="429528"/>
            <a:chOff x="5282594" y="825087"/>
            <a:chExt cx="967200" cy="787202"/>
          </a:xfrm>
        </p:grpSpPr>
        <p:sp>
          <p:nvSpPr>
            <p:cNvPr id="34" name="Shape 93"/>
            <p:cNvSpPr/>
            <p:nvPr/>
          </p:nvSpPr>
          <p:spPr>
            <a:xfrm>
              <a:off x="5282594" y="1218688"/>
              <a:ext cx="967200" cy="393601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50" dirty="0">
                  <a:solidFill>
                    <a:schemeClr val="tx1"/>
                  </a:solidFill>
                </a:rPr>
                <a:t>Log </a:t>
              </a:r>
              <a:r>
                <a:rPr lang="en-US" sz="1050" i="1" dirty="0">
                  <a:solidFill>
                    <a:schemeClr val="tx1"/>
                  </a:solidFill>
                </a:rPr>
                <a:t>Impl</a:t>
              </a:r>
              <a:endParaRPr lang="en" sz="1050" i="1" dirty="0">
                <a:solidFill>
                  <a:schemeClr val="tx1"/>
                </a:solidFill>
              </a:endParaRPr>
            </a:p>
          </p:txBody>
        </p:sp>
        <p:sp>
          <p:nvSpPr>
            <p:cNvPr id="35" name="Shape 93"/>
            <p:cNvSpPr/>
            <p:nvPr/>
          </p:nvSpPr>
          <p:spPr>
            <a:xfrm>
              <a:off x="5282594" y="825087"/>
              <a:ext cx="967200" cy="393600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Log API</a:t>
              </a:r>
              <a:endParaRPr lang="en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900420" y="2446832"/>
            <a:ext cx="949312" cy="429527"/>
            <a:chOff x="5282594" y="825087"/>
            <a:chExt cx="967200" cy="787200"/>
          </a:xfrm>
        </p:grpSpPr>
        <p:sp>
          <p:nvSpPr>
            <p:cNvPr id="37" name="Shape 93"/>
            <p:cNvSpPr/>
            <p:nvPr/>
          </p:nvSpPr>
          <p:spPr>
            <a:xfrm>
              <a:off x="5282594" y="1218687"/>
              <a:ext cx="967200" cy="3936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50" dirty="0">
                  <a:solidFill>
                    <a:schemeClr val="tx1"/>
                  </a:solidFill>
                </a:rPr>
                <a:t>Metrics </a:t>
              </a:r>
              <a:r>
                <a:rPr lang="en-US" sz="1050" i="1" dirty="0">
                  <a:solidFill>
                    <a:schemeClr val="tx1"/>
                  </a:solidFill>
                </a:rPr>
                <a:t>Impl</a:t>
              </a:r>
              <a:endParaRPr lang="en" sz="1050" i="1" dirty="0">
                <a:solidFill>
                  <a:schemeClr val="tx1"/>
                </a:solidFill>
              </a:endParaRPr>
            </a:p>
          </p:txBody>
        </p:sp>
        <p:sp>
          <p:nvSpPr>
            <p:cNvPr id="38" name="Shape 93"/>
            <p:cNvSpPr/>
            <p:nvPr/>
          </p:nvSpPr>
          <p:spPr>
            <a:xfrm>
              <a:off x="5282594" y="825087"/>
              <a:ext cx="967200" cy="393600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Metrics</a:t>
              </a:r>
              <a:endParaRPr lang="en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900420" y="1535580"/>
            <a:ext cx="941002" cy="428608"/>
            <a:chOff x="5282594" y="825087"/>
            <a:chExt cx="967200" cy="787200"/>
          </a:xfrm>
        </p:grpSpPr>
        <p:sp>
          <p:nvSpPr>
            <p:cNvPr id="40" name="Shape 93"/>
            <p:cNvSpPr/>
            <p:nvPr/>
          </p:nvSpPr>
          <p:spPr>
            <a:xfrm>
              <a:off x="5282594" y="1218687"/>
              <a:ext cx="967200" cy="39360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50" dirty="0">
                  <a:solidFill>
                    <a:schemeClr val="tx1"/>
                  </a:solidFill>
                </a:rPr>
                <a:t>OAuth </a:t>
              </a:r>
              <a:r>
                <a:rPr lang="en-US" sz="1050" i="1" dirty="0">
                  <a:solidFill>
                    <a:schemeClr val="tx1"/>
                  </a:solidFill>
                </a:rPr>
                <a:t>Impl</a:t>
              </a:r>
              <a:endParaRPr lang="en" sz="1050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Shape 93"/>
            <p:cNvSpPr/>
            <p:nvPr/>
          </p:nvSpPr>
          <p:spPr>
            <a:xfrm>
              <a:off x="5282594" y="825087"/>
              <a:ext cx="967200" cy="3936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OAuth API</a:t>
              </a:r>
              <a:endParaRPr lang="en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02633" y="1981030"/>
            <a:ext cx="949312" cy="429527"/>
            <a:chOff x="5282594" y="820003"/>
            <a:chExt cx="967200" cy="787200"/>
          </a:xfrm>
        </p:grpSpPr>
        <p:sp>
          <p:nvSpPr>
            <p:cNvPr id="43" name="Shape 93"/>
            <p:cNvSpPr/>
            <p:nvPr/>
          </p:nvSpPr>
          <p:spPr>
            <a:xfrm>
              <a:off x="5282594" y="1213604"/>
              <a:ext cx="967200" cy="39359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50" dirty="0">
                  <a:solidFill>
                    <a:schemeClr val="tx1"/>
                  </a:solidFill>
                </a:rPr>
                <a:t>DAL </a:t>
              </a:r>
              <a:r>
                <a:rPr lang="en-US" sz="1050" i="1" dirty="0">
                  <a:solidFill>
                    <a:schemeClr val="tx1"/>
                  </a:solidFill>
                </a:rPr>
                <a:t>Impl</a:t>
              </a:r>
              <a:endParaRPr lang="en" sz="1050" i="1" dirty="0">
                <a:solidFill>
                  <a:schemeClr val="tx1"/>
                </a:solidFill>
              </a:endParaRPr>
            </a:p>
          </p:txBody>
        </p:sp>
        <p:sp>
          <p:nvSpPr>
            <p:cNvPr id="44" name="Shape 93"/>
            <p:cNvSpPr/>
            <p:nvPr/>
          </p:nvSpPr>
          <p:spPr>
            <a:xfrm>
              <a:off x="5282594" y="820003"/>
              <a:ext cx="967200" cy="3936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DAL API</a:t>
              </a:r>
              <a:endParaRPr lang="en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93617" y="2446833"/>
            <a:ext cx="949312" cy="429527"/>
            <a:chOff x="5282594" y="820003"/>
            <a:chExt cx="967200" cy="787200"/>
          </a:xfrm>
        </p:grpSpPr>
        <p:sp>
          <p:nvSpPr>
            <p:cNvPr id="46" name="Shape 93"/>
            <p:cNvSpPr/>
            <p:nvPr/>
          </p:nvSpPr>
          <p:spPr>
            <a:xfrm>
              <a:off x="5282594" y="1213604"/>
              <a:ext cx="967200" cy="393599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Console</a:t>
              </a:r>
              <a:r>
                <a:rPr lang="en-US" sz="1050" dirty="0">
                  <a:solidFill>
                    <a:schemeClr val="tx1"/>
                  </a:solidFill>
                </a:rPr>
                <a:t> </a:t>
              </a:r>
              <a:r>
                <a:rPr lang="en-US" sz="1000" i="1" dirty="0">
                  <a:solidFill>
                    <a:schemeClr val="tx1"/>
                  </a:solidFill>
                </a:rPr>
                <a:t>Impl</a:t>
              </a:r>
              <a:endParaRPr lang="en" sz="1050" i="1" dirty="0">
                <a:solidFill>
                  <a:schemeClr val="tx1"/>
                </a:solidFill>
              </a:endParaRPr>
            </a:p>
          </p:txBody>
        </p:sp>
        <p:sp>
          <p:nvSpPr>
            <p:cNvPr id="47" name="Shape 93"/>
            <p:cNvSpPr/>
            <p:nvPr/>
          </p:nvSpPr>
          <p:spPr>
            <a:xfrm>
              <a:off x="5282594" y="820003"/>
              <a:ext cx="967200" cy="393601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Console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000" dirty="0">
                  <a:solidFill>
                    <a:schemeClr val="tx1"/>
                  </a:solidFill>
                </a:rPr>
                <a:t>API</a:t>
              </a:r>
              <a:endParaRPr lang="en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Shape 95"/>
          <p:cNvSpPr/>
          <p:nvPr/>
        </p:nvSpPr>
        <p:spPr>
          <a:xfrm>
            <a:off x="5672499" y="543855"/>
            <a:ext cx="3154607" cy="42519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Application Code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49" name="Shape 81"/>
          <p:cNvSpPr/>
          <p:nvPr/>
        </p:nvSpPr>
        <p:spPr>
          <a:xfrm>
            <a:off x="5715000" y="4168558"/>
            <a:ext cx="3127375" cy="3930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Java 7, Java 8</a:t>
            </a:r>
            <a:endParaRPr lang="en" dirty="0">
              <a:solidFill>
                <a:srgbClr val="FFFFFF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801527" y="1525215"/>
            <a:ext cx="949312" cy="429528"/>
            <a:chOff x="5282594" y="825087"/>
            <a:chExt cx="967200" cy="787202"/>
          </a:xfrm>
        </p:grpSpPr>
        <p:sp>
          <p:nvSpPr>
            <p:cNvPr id="56" name="Shape 93"/>
            <p:cNvSpPr/>
            <p:nvPr/>
          </p:nvSpPr>
          <p:spPr>
            <a:xfrm>
              <a:off x="5282594" y="1218688"/>
              <a:ext cx="967200" cy="393601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chemeClr val="tx1"/>
                  </a:solidFill>
                </a:rPr>
                <a:t>Key Mgt </a:t>
              </a:r>
              <a:r>
                <a:rPr lang="en-US" sz="900" i="1" dirty="0">
                  <a:solidFill>
                    <a:schemeClr val="tx1"/>
                  </a:solidFill>
                </a:rPr>
                <a:t>Impl</a:t>
              </a:r>
              <a:endParaRPr lang="en" sz="900" i="1" dirty="0">
                <a:solidFill>
                  <a:schemeClr val="tx1"/>
                </a:solidFill>
              </a:endParaRPr>
            </a:p>
          </p:txBody>
        </p:sp>
        <p:sp>
          <p:nvSpPr>
            <p:cNvPr id="57" name="Shape 93"/>
            <p:cNvSpPr/>
            <p:nvPr/>
          </p:nvSpPr>
          <p:spPr>
            <a:xfrm>
              <a:off x="5282594" y="825087"/>
              <a:ext cx="967200" cy="393600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chemeClr val="tx1"/>
                  </a:solidFill>
                </a:rPr>
                <a:t>Key Mgt API</a:t>
              </a:r>
              <a:endParaRPr lang="en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305227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>
                <a:solidFill>
                  <a:schemeClr val="accent2"/>
                </a:solidFill>
              </a:rPr>
              <a:t>Long Term: Micro-services + Containerization </a:t>
            </a:r>
            <a:endParaRPr lang="en" b="1" dirty="0">
              <a:solidFill>
                <a:schemeClr val="accent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2881" y="1049945"/>
            <a:ext cx="3459707" cy="3205547"/>
            <a:chOff x="90372" y="555420"/>
            <a:chExt cx="3865039" cy="3959750"/>
          </a:xfrm>
        </p:grpSpPr>
        <p:sp>
          <p:nvSpPr>
            <p:cNvPr id="4" name="Rectangle 3"/>
            <p:cNvSpPr/>
            <p:nvPr/>
          </p:nvSpPr>
          <p:spPr>
            <a:xfrm>
              <a:off x="90372" y="555420"/>
              <a:ext cx="3865039" cy="39597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hape 93"/>
            <p:cNvSpPr/>
            <p:nvPr/>
          </p:nvSpPr>
          <p:spPr>
            <a:xfrm>
              <a:off x="470550" y="1257028"/>
              <a:ext cx="962143" cy="215086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100" dirty="0">
                  <a:solidFill>
                    <a:srgbClr val="FFFFFF"/>
                  </a:solidFill>
                </a:rPr>
                <a:t>EP</a:t>
              </a:r>
              <a:r>
                <a:rPr lang="en-US" sz="1100" dirty="0">
                  <a:solidFill>
                    <a:srgbClr val="FFFFFF"/>
                  </a:solidFill>
                </a:rPr>
                <a:t> API</a:t>
              </a:r>
              <a:endParaRPr lang="en" sz="1100" dirty="0">
                <a:solidFill>
                  <a:srgbClr val="FFFFFF"/>
                </a:solidFill>
              </a:endParaRPr>
            </a:p>
          </p:txBody>
        </p:sp>
        <p:sp>
          <p:nvSpPr>
            <p:cNvPr id="60" name="Shape 93"/>
            <p:cNvSpPr/>
            <p:nvPr/>
          </p:nvSpPr>
          <p:spPr>
            <a:xfrm>
              <a:off x="1597800" y="1244141"/>
              <a:ext cx="967200" cy="215086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FF"/>
                  </a:solidFill>
                </a:rPr>
                <a:t>Tracking API</a:t>
              </a:r>
              <a:endParaRPr lang="en" sz="900" dirty="0">
                <a:solidFill>
                  <a:srgbClr val="FFFFFF"/>
                </a:solidFill>
              </a:endParaRPr>
            </a:p>
          </p:txBody>
        </p:sp>
        <p:sp>
          <p:nvSpPr>
            <p:cNvPr id="63" name="Shape 93"/>
            <p:cNvSpPr/>
            <p:nvPr/>
          </p:nvSpPr>
          <p:spPr>
            <a:xfrm>
              <a:off x="470550" y="2578228"/>
              <a:ext cx="967200" cy="215086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FF"/>
                  </a:solidFill>
                </a:rPr>
                <a:t>CAL API</a:t>
              </a:r>
              <a:endParaRPr lang="en" sz="1100" dirty="0">
                <a:solidFill>
                  <a:srgbClr val="FFFFFF"/>
                </a:solidFill>
              </a:endParaRPr>
            </a:p>
          </p:txBody>
        </p:sp>
        <p:sp>
          <p:nvSpPr>
            <p:cNvPr id="66" name="Shape 93"/>
            <p:cNvSpPr/>
            <p:nvPr/>
          </p:nvSpPr>
          <p:spPr>
            <a:xfrm>
              <a:off x="1597800" y="2141306"/>
              <a:ext cx="967200" cy="215086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FF"/>
                  </a:solidFill>
                </a:rPr>
                <a:t>Metadata API</a:t>
              </a:r>
              <a:endParaRPr lang="en" sz="800" dirty="0">
                <a:solidFill>
                  <a:srgbClr val="FFFFFF"/>
                </a:solidFill>
              </a:endParaRPr>
            </a:p>
          </p:txBody>
        </p:sp>
        <p:sp>
          <p:nvSpPr>
            <p:cNvPr id="69" name="Shape 93"/>
            <p:cNvSpPr/>
            <p:nvPr/>
          </p:nvSpPr>
          <p:spPr>
            <a:xfrm>
              <a:off x="2708933" y="2149409"/>
              <a:ext cx="967200" cy="215086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FF"/>
                  </a:solidFill>
                </a:rPr>
                <a:t>Log API</a:t>
              </a:r>
              <a:endParaRPr lang="en" sz="1100" dirty="0">
                <a:solidFill>
                  <a:srgbClr val="FFFFFF"/>
                </a:solidFill>
              </a:endParaRPr>
            </a:p>
          </p:txBody>
        </p:sp>
        <p:sp>
          <p:nvSpPr>
            <p:cNvPr id="72" name="Shape 93"/>
            <p:cNvSpPr/>
            <p:nvPr/>
          </p:nvSpPr>
          <p:spPr>
            <a:xfrm>
              <a:off x="2717400" y="2600974"/>
              <a:ext cx="967200" cy="215086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FF"/>
                  </a:solidFill>
                </a:rPr>
                <a:t>Metrics API</a:t>
              </a:r>
              <a:endParaRPr lang="en" sz="1000" dirty="0">
                <a:solidFill>
                  <a:srgbClr val="FFFFFF"/>
                </a:solidFill>
              </a:endParaRPr>
            </a:p>
          </p:txBody>
        </p:sp>
        <p:sp>
          <p:nvSpPr>
            <p:cNvPr id="75" name="Shape 93"/>
            <p:cNvSpPr/>
            <p:nvPr/>
          </p:nvSpPr>
          <p:spPr>
            <a:xfrm>
              <a:off x="2717400" y="1688355"/>
              <a:ext cx="958733" cy="214625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50" dirty="0" err="1">
                  <a:solidFill>
                    <a:srgbClr val="FFFFFF"/>
                  </a:solidFill>
                </a:rPr>
                <a:t>OAuth</a:t>
              </a:r>
              <a:r>
                <a:rPr lang="en-US" sz="1050" dirty="0">
                  <a:solidFill>
                    <a:srgbClr val="FFFFFF"/>
                  </a:solidFill>
                </a:rPr>
                <a:t> API</a:t>
              </a:r>
              <a:endParaRPr lang="en" sz="1050" dirty="0">
                <a:solidFill>
                  <a:srgbClr val="FFFFFF"/>
                </a:solidFill>
              </a:endParaRPr>
            </a:p>
          </p:txBody>
        </p:sp>
        <p:sp>
          <p:nvSpPr>
            <p:cNvPr id="87" name="Shape 93"/>
            <p:cNvSpPr/>
            <p:nvPr/>
          </p:nvSpPr>
          <p:spPr>
            <a:xfrm>
              <a:off x="478200" y="2134473"/>
              <a:ext cx="967200" cy="2150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FF"/>
                  </a:solidFill>
                </a:rPr>
                <a:t>DAL API</a:t>
              </a:r>
              <a:endParaRPr lang="en" sz="1100" dirty="0">
                <a:solidFill>
                  <a:srgbClr val="FFFFFF"/>
                </a:solidFill>
              </a:endParaRPr>
            </a:p>
          </p:txBody>
        </p:sp>
        <p:sp>
          <p:nvSpPr>
            <p:cNvPr id="98" name="Shape 93"/>
            <p:cNvSpPr/>
            <p:nvPr/>
          </p:nvSpPr>
          <p:spPr>
            <a:xfrm>
              <a:off x="1589741" y="2600974"/>
              <a:ext cx="967200" cy="215086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FF"/>
                  </a:solidFill>
                </a:rPr>
                <a:t>Console</a:t>
              </a:r>
              <a:r>
                <a:rPr lang="en-US" sz="1100" dirty="0">
                  <a:solidFill>
                    <a:srgbClr val="FFFFFF"/>
                  </a:solidFill>
                </a:rPr>
                <a:t> </a:t>
              </a:r>
              <a:r>
                <a:rPr lang="en-US" sz="900" dirty="0">
                  <a:solidFill>
                    <a:srgbClr val="FFFFFF"/>
                  </a:solidFill>
                </a:rPr>
                <a:t>API</a:t>
              </a:r>
              <a:endParaRPr lang="en" sz="1100" dirty="0">
                <a:solidFill>
                  <a:srgbClr val="FFFFFF"/>
                </a:solidFill>
              </a:endParaRPr>
            </a:p>
          </p:txBody>
        </p:sp>
        <p:sp>
          <p:nvSpPr>
            <p:cNvPr id="99" name="Shape 95"/>
            <p:cNvSpPr/>
            <p:nvPr/>
          </p:nvSpPr>
          <p:spPr>
            <a:xfrm>
              <a:off x="447498" y="695144"/>
              <a:ext cx="3197246" cy="425834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FFFFFF"/>
                  </a:solidFill>
                </a:rPr>
                <a:t>Application Code</a:t>
              </a:r>
              <a:endParaRPr lang="en" dirty="0">
                <a:solidFill>
                  <a:srgbClr val="FFFFFF"/>
                </a:solidFill>
              </a:endParaRPr>
            </a:p>
          </p:txBody>
        </p:sp>
        <p:sp>
          <p:nvSpPr>
            <p:cNvPr id="102" name="Shape 93"/>
            <p:cNvSpPr/>
            <p:nvPr/>
          </p:nvSpPr>
          <p:spPr>
            <a:xfrm>
              <a:off x="1597800" y="1677976"/>
              <a:ext cx="967200" cy="215086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FF"/>
                  </a:solidFill>
                </a:rPr>
                <a:t>eSAMS API</a:t>
              </a:r>
              <a:endParaRPr lang="en"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62709" y="3028420"/>
            <a:ext cx="2876988" cy="11419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925022" y="619050"/>
            <a:ext cx="3331763" cy="3706479"/>
            <a:chOff x="5009155" y="555420"/>
            <a:chExt cx="3885353" cy="3959750"/>
          </a:xfrm>
        </p:grpSpPr>
        <p:sp>
          <p:nvSpPr>
            <p:cNvPr id="144" name="Rectangle 143"/>
            <p:cNvSpPr/>
            <p:nvPr/>
          </p:nvSpPr>
          <p:spPr>
            <a:xfrm>
              <a:off x="5009155" y="555420"/>
              <a:ext cx="3885353" cy="39597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Shape 93"/>
            <p:cNvSpPr/>
            <p:nvPr/>
          </p:nvSpPr>
          <p:spPr>
            <a:xfrm>
              <a:off x="5349864" y="1441183"/>
              <a:ext cx="962143" cy="215085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900" dirty="0">
                  <a:solidFill>
                    <a:schemeClr val="tx1"/>
                  </a:solidFill>
                </a:rPr>
                <a:t>Expmt</a:t>
              </a:r>
              <a:r>
                <a:rPr lang="en-US" sz="1050" dirty="0">
                  <a:solidFill>
                    <a:schemeClr val="tx1"/>
                  </a:solidFill>
                </a:rPr>
                <a:t> </a:t>
              </a:r>
              <a:r>
                <a:rPr lang="en-US" sz="900" i="1" dirty="0">
                  <a:solidFill>
                    <a:schemeClr val="tx1"/>
                  </a:solidFill>
                </a:rPr>
                <a:t>Impl</a:t>
              </a:r>
              <a:endParaRPr lang="en" sz="900" i="1" dirty="0">
                <a:solidFill>
                  <a:schemeClr val="tx1"/>
                </a:solidFill>
              </a:endParaRPr>
            </a:p>
          </p:txBody>
        </p:sp>
        <p:sp>
          <p:nvSpPr>
            <p:cNvPr id="105" name="Shape 83"/>
            <p:cNvSpPr/>
            <p:nvPr/>
          </p:nvSpPr>
          <p:spPr>
            <a:xfrm>
              <a:off x="5365755" y="3076016"/>
              <a:ext cx="3230469" cy="13090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/>
              <a:r>
                <a:rPr lang="en-US" dirty="0">
                  <a:solidFill>
                    <a:schemeClr val="bg1"/>
                  </a:solidFill>
                </a:rPr>
                <a:t>Platform run-time(s) </a:t>
              </a:r>
            </a:p>
            <a:p>
              <a:pPr lvl="0" algn="ctr"/>
              <a:r>
                <a:rPr lang="en-US" dirty="0">
                  <a:solidFill>
                    <a:schemeClr val="bg1"/>
                  </a:solidFill>
                </a:rPr>
                <a:t>{Java, Scala, </a:t>
              </a:r>
              <a:r>
                <a:rPr lang="en-US" dirty="0" err="1">
                  <a:solidFill>
                    <a:schemeClr val="bg1"/>
                  </a:solidFill>
                </a:rPr>
                <a:t>Node.js</a:t>
              </a:r>
              <a:r>
                <a:rPr lang="en-US" dirty="0">
                  <a:solidFill>
                    <a:schemeClr val="bg1"/>
                  </a:solidFill>
                </a:rPr>
                <a:t>, Go, …}</a:t>
              </a:r>
              <a:endParaRPr lang="en" dirty="0">
                <a:solidFill>
                  <a:schemeClr val="bg1"/>
                </a:solidFill>
              </a:endParaRPr>
            </a:p>
          </p:txBody>
        </p:sp>
        <p:sp>
          <p:nvSpPr>
            <p:cNvPr id="106" name="Shape 87"/>
            <p:cNvSpPr/>
            <p:nvPr/>
          </p:nvSpPr>
          <p:spPr>
            <a:xfrm>
              <a:off x="5375509" y="1723085"/>
              <a:ext cx="967200" cy="3936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chemeClr val="tx1"/>
                  </a:solidFill>
                </a:rPr>
                <a:t>….</a:t>
              </a:r>
            </a:p>
          </p:txBody>
        </p:sp>
        <p:sp>
          <p:nvSpPr>
            <p:cNvPr id="107" name="Shape 95"/>
            <p:cNvSpPr/>
            <p:nvPr/>
          </p:nvSpPr>
          <p:spPr>
            <a:xfrm>
              <a:off x="7591657" y="1192302"/>
              <a:ext cx="967200" cy="425834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dirty="0">
                  <a:solidFill>
                    <a:schemeClr val="tx1"/>
                  </a:solidFill>
                </a:rPr>
                <a:t>….</a:t>
              </a: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367859" y="2578227"/>
              <a:ext cx="967200" cy="430171"/>
              <a:chOff x="5282594" y="825087"/>
              <a:chExt cx="967200" cy="787200"/>
            </a:xfrm>
          </p:grpSpPr>
          <p:sp>
            <p:nvSpPr>
              <p:cNvPr id="115" name="Shape 93"/>
              <p:cNvSpPr/>
              <p:nvPr/>
            </p:nvSpPr>
            <p:spPr>
              <a:xfrm>
                <a:off x="5282594" y="1218687"/>
                <a:ext cx="967200" cy="393600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>
                <a:solidFill>
                  <a:srgbClr val="6D9E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1050" dirty="0">
                    <a:solidFill>
                      <a:schemeClr val="tx1"/>
                    </a:solidFill>
                  </a:rPr>
                  <a:t>CAL </a:t>
                </a:r>
                <a:r>
                  <a:rPr lang="en-US" sz="1050" i="1" dirty="0">
                    <a:solidFill>
                      <a:schemeClr val="tx1"/>
                    </a:solidFill>
                  </a:rPr>
                  <a:t>Impl</a:t>
                </a:r>
                <a:endParaRPr lang="en" sz="105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Shape 93"/>
              <p:cNvSpPr/>
              <p:nvPr/>
            </p:nvSpPr>
            <p:spPr>
              <a:xfrm>
                <a:off x="5282594" y="825087"/>
                <a:ext cx="967200" cy="393600"/>
              </a:xfrm>
              <a:prstGeom prst="roundRect">
                <a:avLst>
                  <a:gd name="adj" fmla="val 16667"/>
                </a:avLst>
              </a:prstGeom>
              <a:solidFill>
                <a:srgbClr val="6FA8DC"/>
              </a:solidFill>
              <a:ln w="9525" cap="flat" cmpd="sng">
                <a:solidFill>
                  <a:srgbClr val="6D9E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chemeClr val="tx1"/>
                    </a:solidFill>
                  </a:rPr>
                  <a:t>CAL API</a:t>
                </a:r>
                <a:endParaRPr lang="en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6495109" y="2141305"/>
              <a:ext cx="967200" cy="430171"/>
              <a:chOff x="5282594" y="825087"/>
              <a:chExt cx="967200" cy="787200"/>
            </a:xfrm>
          </p:grpSpPr>
          <p:sp>
            <p:nvSpPr>
              <p:cNvPr id="118" name="Shape 93"/>
              <p:cNvSpPr/>
              <p:nvPr/>
            </p:nvSpPr>
            <p:spPr>
              <a:xfrm>
                <a:off x="5282594" y="1218687"/>
                <a:ext cx="967200" cy="393600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>
                <a:solidFill>
                  <a:srgbClr val="6D9E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700" dirty="0">
                    <a:solidFill>
                      <a:schemeClr val="tx1"/>
                    </a:solidFill>
                  </a:rPr>
                  <a:t>Metadata </a:t>
                </a:r>
                <a:r>
                  <a:rPr lang="en-US" sz="700" i="1" dirty="0">
                    <a:solidFill>
                      <a:schemeClr val="tx1"/>
                    </a:solidFill>
                  </a:rPr>
                  <a:t>Impl</a:t>
                </a:r>
                <a:endParaRPr lang="en" sz="7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Shape 93"/>
              <p:cNvSpPr/>
              <p:nvPr/>
            </p:nvSpPr>
            <p:spPr>
              <a:xfrm>
                <a:off x="5282594" y="825087"/>
                <a:ext cx="967200" cy="393600"/>
              </a:xfrm>
              <a:prstGeom prst="roundRect">
                <a:avLst>
                  <a:gd name="adj" fmla="val 16667"/>
                </a:avLst>
              </a:prstGeom>
              <a:solidFill>
                <a:srgbClr val="6FA8DC"/>
              </a:solidFill>
              <a:ln w="9525" cap="flat" cmpd="sng">
                <a:solidFill>
                  <a:srgbClr val="6D9E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800" dirty="0">
                    <a:solidFill>
                      <a:schemeClr val="tx1"/>
                    </a:solidFill>
                  </a:rPr>
                  <a:t>Metadata API</a:t>
                </a:r>
                <a:endParaRPr lang="en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7606242" y="2149408"/>
              <a:ext cx="967200" cy="430171"/>
              <a:chOff x="5282594" y="825087"/>
              <a:chExt cx="967200" cy="787200"/>
            </a:xfrm>
          </p:grpSpPr>
          <p:sp>
            <p:nvSpPr>
              <p:cNvPr id="121" name="Shape 93"/>
              <p:cNvSpPr/>
              <p:nvPr/>
            </p:nvSpPr>
            <p:spPr>
              <a:xfrm>
                <a:off x="5282594" y="1218687"/>
                <a:ext cx="967200" cy="393600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>
                <a:solidFill>
                  <a:srgbClr val="6D9E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1050" dirty="0">
                    <a:solidFill>
                      <a:schemeClr val="tx1"/>
                    </a:solidFill>
                  </a:rPr>
                  <a:t>Log </a:t>
                </a:r>
                <a:r>
                  <a:rPr lang="en-US" sz="1050" i="1" dirty="0">
                    <a:solidFill>
                      <a:schemeClr val="tx1"/>
                    </a:solidFill>
                  </a:rPr>
                  <a:t>Impl</a:t>
                </a:r>
                <a:endParaRPr lang="en" sz="105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Shape 93"/>
              <p:cNvSpPr/>
              <p:nvPr/>
            </p:nvSpPr>
            <p:spPr>
              <a:xfrm>
                <a:off x="5282594" y="825087"/>
                <a:ext cx="967200" cy="393600"/>
              </a:xfrm>
              <a:prstGeom prst="roundRect">
                <a:avLst>
                  <a:gd name="adj" fmla="val 16667"/>
                </a:avLst>
              </a:prstGeom>
              <a:solidFill>
                <a:srgbClr val="6FA8DC"/>
              </a:solidFill>
              <a:ln w="9525" cap="flat" cmpd="sng">
                <a:solidFill>
                  <a:srgbClr val="6D9E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chemeClr val="tx1"/>
                    </a:solidFill>
                  </a:rPr>
                  <a:t>Log API</a:t>
                </a:r>
                <a:endParaRPr lang="en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7614709" y="2600973"/>
              <a:ext cx="967200" cy="430171"/>
              <a:chOff x="5282594" y="825087"/>
              <a:chExt cx="967200" cy="787200"/>
            </a:xfrm>
          </p:grpSpPr>
          <p:sp>
            <p:nvSpPr>
              <p:cNvPr id="124" name="Shape 93"/>
              <p:cNvSpPr/>
              <p:nvPr/>
            </p:nvSpPr>
            <p:spPr>
              <a:xfrm>
                <a:off x="5282594" y="1218687"/>
                <a:ext cx="967200" cy="393600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>
                <a:solidFill>
                  <a:srgbClr val="6D9E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900" dirty="0">
                    <a:solidFill>
                      <a:schemeClr val="tx1"/>
                    </a:solidFill>
                  </a:rPr>
                  <a:t>Metrics </a:t>
                </a:r>
                <a:r>
                  <a:rPr lang="en-US" sz="900" i="1" dirty="0">
                    <a:solidFill>
                      <a:schemeClr val="tx1"/>
                    </a:solidFill>
                  </a:rPr>
                  <a:t>Impl</a:t>
                </a:r>
                <a:endParaRPr lang="en" sz="9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Shape 93"/>
              <p:cNvSpPr/>
              <p:nvPr/>
            </p:nvSpPr>
            <p:spPr>
              <a:xfrm>
                <a:off x="5282594" y="825087"/>
                <a:ext cx="967200" cy="393600"/>
              </a:xfrm>
              <a:prstGeom prst="roundRect">
                <a:avLst>
                  <a:gd name="adj" fmla="val 16667"/>
                </a:avLst>
              </a:prstGeom>
              <a:solidFill>
                <a:srgbClr val="6FA8DC"/>
              </a:solidFill>
              <a:ln w="9525" cap="flat" cmpd="sng">
                <a:solidFill>
                  <a:srgbClr val="6D9E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900" dirty="0">
                    <a:solidFill>
                      <a:schemeClr val="tx1"/>
                    </a:solidFill>
                  </a:rPr>
                  <a:t>Metrics API</a:t>
                </a:r>
                <a:endParaRPr lang="en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7614709" y="1688355"/>
              <a:ext cx="958733" cy="429250"/>
              <a:chOff x="5282594" y="825087"/>
              <a:chExt cx="967200" cy="787200"/>
            </a:xfrm>
          </p:grpSpPr>
          <p:sp>
            <p:nvSpPr>
              <p:cNvPr id="127" name="Shape 93"/>
              <p:cNvSpPr/>
              <p:nvPr/>
            </p:nvSpPr>
            <p:spPr>
              <a:xfrm>
                <a:off x="5282594" y="1218687"/>
                <a:ext cx="967200" cy="393600"/>
              </a:xfrm>
              <a:prstGeom prst="roundRect">
                <a:avLst>
                  <a:gd name="adj" fmla="val 1666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>
                <a:solidFill>
                  <a:srgbClr val="6D9E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900" dirty="0">
                    <a:solidFill>
                      <a:schemeClr val="tx1"/>
                    </a:solidFill>
                  </a:rPr>
                  <a:t>OAuth </a:t>
                </a:r>
                <a:r>
                  <a:rPr lang="en-US" sz="900" i="1" dirty="0">
                    <a:solidFill>
                      <a:schemeClr val="tx1"/>
                    </a:solidFill>
                  </a:rPr>
                  <a:t>Impl</a:t>
                </a:r>
                <a:endParaRPr lang="en" sz="9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Shape 93"/>
              <p:cNvSpPr/>
              <p:nvPr/>
            </p:nvSpPr>
            <p:spPr>
              <a:xfrm>
                <a:off x="5282594" y="825087"/>
                <a:ext cx="967200" cy="3936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 cmpd="sng">
                <a:solidFill>
                  <a:srgbClr val="6D9E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OAuth</a:t>
                </a:r>
                <a:r>
                  <a:rPr lang="en-US" sz="1000" dirty="0">
                    <a:solidFill>
                      <a:schemeClr val="tx1"/>
                    </a:solidFill>
                  </a:rPr>
                  <a:t> API</a:t>
                </a:r>
                <a:endParaRPr lang="en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375509" y="2134473"/>
              <a:ext cx="967200" cy="430171"/>
              <a:chOff x="5282594" y="820003"/>
              <a:chExt cx="967200" cy="787200"/>
            </a:xfrm>
          </p:grpSpPr>
          <p:sp>
            <p:nvSpPr>
              <p:cNvPr id="130" name="Shape 93"/>
              <p:cNvSpPr/>
              <p:nvPr/>
            </p:nvSpPr>
            <p:spPr>
              <a:xfrm>
                <a:off x="5282594" y="1213604"/>
                <a:ext cx="967200" cy="393599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rgbClr val="6D9E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1050" dirty="0">
                    <a:solidFill>
                      <a:schemeClr val="tx1"/>
                    </a:solidFill>
                  </a:rPr>
                  <a:t>DAL </a:t>
                </a:r>
                <a:r>
                  <a:rPr lang="en-US" sz="1050" i="1" dirty="0">
                    <a:solidFill>
                      <a:schemeClr val="tx1"/>
                    </a:solidFill>
                  </a:rPr>
                  <a:t>Impl</a:t>
                </a:r>
                <a:endParaRPr lang="en" sz="105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Shape 93"/>
              <p:cNvSpPr/>
              <p:nvPr/>
            </p:nvSpPr>
            <p:spPr>
              <a:xfrm>
                <a:off x="5282594" y="820003"/>
                <a:ext cx="967200" cy="39360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cap="flat" cmpd="sng">
                <a:solidFill>
                  <a:srgbClr val="6D9E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chemeClr val="tx1"/>
                    </a:solidFill>
                  </a:rPr>
                  <a:t>DAL API</a:t>
                </a:r>
                <a:endParaRPr lang="en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6487050" y="2600974"/>
              <a:ext cx="967200" cy="430171"/>
              <a:chOff x="5282594" y="820003"/>
              <a:chExt cx="967200" cy="787200"/>
            </a:xfrm>
          </p:grpSpPr>
          <p:sp>
            <p:nvSpPr>
              <p:cNvPr id="133" name="Shape 93"/>
              <p:cNvSpPr/>
              <p:nvPr/>
            </p:nvSpPr>
            <p:spPr>
              <a:xfrm>
                <a:off x="5282594" y="1213604"/>
                <a:ext cx="967200" cy="393599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>
                <a:solidFill>
                  <a:srgbClr val="6D9E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800" dirty="0">
                    <a:solidFill>
                      <a:schemeClr val="tx1"/>
                    </a:solidFill>
                  </a:rPr>
                  <a:t>Console</a:t>
                </a:r>
                <a:r>
                  <a:rPr lang="en-US" sz="1050" dirty="0">
                    <a:solidFill>
                      <a:schemeClr val="tx1"/>
                    </a:solidFill>
                  </a:rPr>
                  <a:t> </a:t>
                </a:r>
                <a:r>
                  <a:rPr lang="en-US" sz="800" i="1" dirty="0">
                    <a:solidFill>
                      <a:schemeClr val="tx1"/>
                    </a:solidFill>
                  </a:rPr>
                  <a:t>Impl</a:t>
                </a:r>
                <a:endParaRPr lang="en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Shape 93"/>
              <p:cNvSpPr/>
              <p:nvPr/>
            </p:nvSpPr>
            <p:spPr>
              <a:xfrm>
                <a:off x="5282594" y="820003"/>
                <a:ext cx="967200" cy="393601"/>
              </a:xfrm>
              <a:prstGeom prst="roundRect">
                <a:avLst>
                  <a:gd name="adj" fmla="val 16667"/>
                </a:avLst>
              </a:prstGeom>
              <a:solidFill>
                <a:srgbClr val="6FA8DC"/>
              </a:solidFill>
              <a:ln w="9525" cap="flat" cmpd="sng">
                <a:solidFill>
                  <a:srgbClr val="6D9E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800" dirty="0">
                    <a:solidFill>
                      <a:schemeClr val="tx1"/>
                    </a:solidFill>
                  </a:rPr>
                  <a:t>Console</a:t>
                </a:r>
                <a:r>
                  <a:rPr lang="en-US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sz="800" dirty="0">
                    <a:solidFill>
                      <a:schemeClr val="tx1"/>
                    </a:solidFill>
                  </a:rPr>
                  <a:t>API</a:t>
                </a:r>
                <a:endParaRPr lang="en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5" name="Shape 95"/>
            <p:cNvSpPr/>
            <p:nvPr/>
          </p:nvSpPr>
          <p:spPr>
            <a:xfrm>
              <a:off x="5344807" y="695144"/>
              <a:ext cx="3214050" cy="425834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tx1"/>
                  </a:solidFill>
                </a:rPr>
                <a:t>Platform Code</a:t>
              </a:r>
              <a:endParaRPr lang="en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6495109" y="1677975"/>
              <a:ext cx="967200" cy="430171"/>
              <a:chOff x="5282594" y="825087"/>
              <a:chExt cx="967200" cy="787200"/>
            </a:xfrm>
          </p:grpSpPr>
          <p:sp>
            <p:nvSpPr>
              <p:cNvPr id="137" name="Shape 93"/>
              <p:cNvSpPr/>
              <p:nvPr/>
            </p:nvSpPr>
            <p:spPr>
              <a:xfrm>
                <a:off x="5282594" y="1218687"/>
                <a:ext cx="967200" cy="393600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>
                <a:solidFill>
                  <a:srgbClr val="6D9E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800" dirty="0">
                    <a:solidFill>
                      <a:schemeClr val="tx1"/>
                    </a:solidFill>
                  </a:rPr>
                  <a:t>Key Mgt </a:t>
                </a:r>
                <a:r>
                  <a:rPr lang="en-US" sz="800" i="1" dirty="0">
                    <a:solidFill>
                      <a:schemeClr val="tx1"/>
                    </a:solidFill>
                  </a:rPr>
                  <a:t>Impl</a:t>
                </a:r>
                <a:endParaRPr lang="en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Shape 93"/>
              <p:cNvSpPr/>
              <p:nvPr/>
            </p:nvSpPr>
            <p:spPr>
              <a:xfrm>
                <a:off x="5282594" y="825087"/>
                <a:ext cx="967200" cy="393600"/>
              </a:xfrm>
              <a:prstGeom prst="roundRect">
                <a:avLst>
                  <a:gd name="adj" fmla="val 16667"/>
                </a:avLst>
              </a:prstGeom>
              <a:solidFill>
                <a:srgbClr val="6FA8DC"/>
              </a:solidFill>
              <a:ln w="9525" cap="flat" cmpd="sng">
                <a:solidFill>
                  <a:srgbClr val="6D9E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800" dirty="0">
                    <a:solidFill>
                      <a:schemeClr val="tx1"/>
                    </a:solidFill>
                  </a:rPr>
                  <a:t>Key Mgt API</a:t>
                </a:r>
                <a:endParaRPr lang="en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" name="Shape 93"/>
            <p:cNvSpPr/>
            <p:nvPr/>
          </p:nvSpPr>
          <p:spPr>
            <a:xfrm>
              <a:off x="5375509" y="1187795"/>
              <a:ext cx="967200" cy="215086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900" dirty="0">
                  <a:solidFill>
                    <a:schemeClr val="tx1"/>
                  </a:solidFill>
                </a:rPr>
                <a:t>Expmt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900" dirty="0">
                  <a:solidFill>
                    <a:schemeClr val="tx1"/>
                  </a:solidFill>
                </a:rPr>
                <a:t>API</a:t>
              </a:r>
              <a:endParaRPr lang="en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68232" y="1173436"/>
              <a:ext cx="967200" cy="430171"/>
              <a:chOff x="5282594" y="825087"/>
              <a:chExt cx="967200" cy="787200"/>
            </a:xfrm>
          </p:grpSpPr>
          <p:sp>
            <p:nvSpPr>
              <p:cNvPr id="142" name="Shape 93"/>
              <p:cNvSpPr/>
              <p:nvPr/>
            </p:nvSpPr>
            <p:spPr>
              <a:xfrm>
                <a:off x="5282594" y="1218687"/>
                <a:ext cx="967200" cy="393600"/>
              </a:xfrm>
              <a:prstGeom prst="roundRect">
                <a:avLst>
                  <a:gd name="adj" fmla="val 1666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>
                <a:solidFill>
                  <a:srgbClr val="6D9E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800" dirty="0" err="1">
                    <a:solidFill>
                      <a:schemeClr val="tx1"/>
                    </a:solidFill>
                  </a:rPr>
                  <a:t>Tracking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Impl</a:t>
                </a:r>
                <a:endParaRPr lang="en" sz="9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Shape 93"/>
              <p:cNvSpPr/>
              <p:nvPr/>
            </p:nvSpPr>
            <p:spPr>
              <a:xfrm>
                <a:off x="5282594" y="825087"/>
                <a:ext cx="967200" cy="3936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9525" cap="flat" cmpd="sng">
                <a:solidFill>
                  <a:srgbClr val="6D9E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800" dirty="0">
                    <a:solidFill>
                      <a:schemeClr val="tx1"/>
                    </a:solidFill>
                  </a:rPr>
                  <a:t>Tracking API</a:t>
                </a:r>
                <a:endParaRPr lang="en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Left-Right Arrow 4"/>
          <p:cNvSpPr/>
          <p:nvPr/>
        </p:nvSpPr>
        <p:spPr>
          <a:xfrm>
            <a:off x="3787570" y="2375644"/>
            <a:ext cx="918715" cy="311830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47010" y="1786472"/>
            <a:ext cx="667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Low-latency RPC</a:t>
            </a:r>
          </a:p>
        </p:txBody>
      </p:sp>
      <p:sp>
        <p:nvSpPr>
          <p:cNvPr id="145" name="TextBox 144"/>
          <p:cNvSpPr txBox="1"/>
          <p:nvPr/>
        </p:nvSpPr>
        <p:spPr>
          <a:xfrm rot="16200000">
            <a:off x="7548950" y="2199554"/>
            <a:ext cx="2196521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Framework-as-a-Service (</a:t>
            </a:r>
            <a:r>
              <a:rPr lang="en-US" sz="1100" b="1" dirty="0" err="1">
                <a:solidFill>
                  <a:schemeClr val="tx1"/>
                </a:solidFill>
              </a:rPr>
              <a:t>FaaS</a:t>
            </a:r>
            <a:r>
              <a:rPr lang="en-US" sz="11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8" name="Shape 83"/>
          <p:cNvSpPr/>
          <p:nvPr/>
        </p:nvSpPr>
        <p:spPr>
          <a:xfrm>
            <a:off x="1787944" y="3433911"/>
            <a:ext cx="1516077" cy="318632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dirty="0" err="1">
                <a:solidFill>
                  <a:schemeClr val="bg1"/>
                </a:solidFill>
              </a:rPr>
              <a:t>Node.js</a:t>
            </a:r>
            <a:r>
              <a:rPr lang="en-US" dirty="0">
                <a:solidFill>
                  <a:schemeClr val="bg1"/>
                </a:solidFill>
              </a:rPr>
              <a:t> Runtime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149" name="Shape 83"/>
          <p:cNvSpPr/>
          <p:nvPr/>
        </p:nvSpPr>
        <p:spPr>
          <a:xfrm>
            <a:off x="1778001" y="3803682"/>
            <a:ext cx="1533958" cy="3186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bg1"/>
                </a:solidFill>
              </a:rPr>
              <a:t>Stack&lt;?&gt; Runtime</a:t>
            </a:r>
            <a:endParaRPr lang="en" sz="1200" dirty="0">
              <a:solidFill>
                <a:schemeClr val="bg1"/>
              </a:solidFill>
            </a:endParaRPr>
          </a:p>
        </p:txBody>
      </p:sp>
      <p:sp>
        <p:nvSpPr>
          <p:cNvPr id="150" name="Shape 83"/>
          <p:cNvSpPr/>
          <p:nvPr/>
        </p:nvSpPr>
        <p:spPr>
          <a:xfrm>
            <a:off x="1785938" y="3080763"/>
            <a:ext cx="1518083" cy="318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Java Runtime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6104" y="3387653"/>
            <a:ext cx="108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Runtime(s)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20898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Long-term: eBay Applications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50682" y="2506706"/>
            <a:ext cx="1343771" cy="962108"/>
            <a:chOff x="508883" y="1311965"/>
            <a:chExt cx="1343771" cy="1089329"/>
          </a:xfrm>
        </p:grpSpPr>
        <p:sp>
          <p:nvSpPr>
            <p:cNvPr id="11" name="Rectangle 10"/>
            <p:cNvSpPr/>
            <p:nvPr/>
          </p:nvSpPr>
          <p:spPr>
            <a:xfrm>
              <a:off x="508883" y="1311965"/>
              <a:ext cx="1343771" cy="10893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2792" y="1470991"/>
              <a:ext cx="431360" cy="8189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170168" y="1431234"/>
              <a:ext cx="576470" cy="4373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FaaS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170168" y="1938094"/>
              <a:ext cx="576470" cy="39358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rgbClr val="006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Configs</a:t>
              </a:r>
              <a:r>
                <a:rPr lang="en-US" sz="800" dirty="0">
                  <a:solidFill>
                    <a:schemeClr val="tx1"/>
                  </a:solidFill>
                </a:rPr>
                <a:t>-QA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61283" y="1464366"/>
            <a:ext cx="1343771" cy="962108"/>
            <a:chOff x="508883" y="1311965"/>
            <a:chExt cx="1343771" cy="1089329"/>
          </a:xfrm>
        </p:grpSpPr>
        <p:sp>
          <p:nvSpPr>
            <p:cNvPr id="26" name="Rectangle 25"/>
            <p:cNvSpPr/>
            <p:nvPr/>
          </p:nvSpPr>
          <p:spPr>
            <a:xfrm>
              <a:off x="508883" y="1311965"/>
              <a:ext cx="1343771" cy="10893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32792" y="1470991"/>
              <a:ext cx="431360" cy="8189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170168" y="1431234"/>
              <a:ext cx="576470" cy="4373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FaaS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170168" y="1938094"/>
              <a:ext cx="576470" cy="39358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rgbClr val="006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Configs</a:t>
              </a:r>
              <a:r>
                <a:rPr lang="en-US" sz="800" dirty="0">
                  <a:solidFill>
                    <a:schemeClr val="tx1"/>
                  </a:solidFill>
                </a:rPr>
                <a:t>-QA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5155" y="1463487"/>
            <a:ext cx="1349085" cy="1961779"/>
            <a:chOff x="2095155" y="1463487"/>
            <a:chExt cx="1349085" cy="1961779"/>
          </a:xfrm>
        </p:grpSpPr>
        <p:grpSp>
          <p:nvGrpSpPr>
            <p:cNvPr id="9" name="Group 8"/>
            <p:cNvGrpSpPr/>
            <p:nvPr/>
          </p:nvGrpSpPr>
          <p:grpSpPr>
            <a:xfrm>
              <a:off x="2100469" y="2463158"/>
              <a:ext cx="1343771" cy="962108"/>
              <a:chOff x="508883" y="1311965"/>
              <a:chExt cx="1343771" cy="108932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08883" y="1311965"/>
                <a:ext cx="1343771" cy="108932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32792" y="1470991"/>
                <a:ext cx="431360" cy="81898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170168" y="1431234"/>
                <a:ext cx="576470" cy="43732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chemeClr val="tx1"/>
                    </a:solidFill>
                  </a:rPr>
                  <a:t>FaaS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170168" y="1938094"/>
                <a:ext cx="576470" cy="393589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rgbClr val="0064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Configs</a:t>
                </a:r>
                <a:r>
                  <a:rPr lang="en-US" sz="800" dirty="0">
                    <a:solidFill>
                      <a:schemeClr val="tx1"/>
                    </a:solidFill>
                  </a:rPr>
                  <a:t>-QA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095155" y="1463487"/>
              <a:ext cx="1343771" cy="962108"/>
              <a:chOff x="516821" y="1311965"/>
              <a:chExt cx="1343771" cy="1089329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16821" y="1311965"/>
                <a:ext cx="1343771" cy="108932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2792" y="1470991"/>
                <a:ext cx="431360" cy="81898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170168" y="1431234"/>
                <a:ext cx="576470" cy="43732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chemeClr val="tx1"/>
                    </a:solidFill>
                  </a:rPr>
                  <a:t>FaaS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170168" y="1938094"/>
                <a:ext cx="576470" cy="393589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rgbClr val="0064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Configs</a:t>
                </a:r>
                <a:r>
                  <a:rPr lang="en-US" sz="800" dirty="0">
                    <a:solidFill>
                      <a:schemeClr val="tx1"/>
                    </a:solidFill>
                  </a:rPr>
                  <a:t>-QA</a:t>
                </a:r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659559" y="1038225"/>
            <a:ext cx="652007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QA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228517" y="2520145"/>
            <a:ext cx="1343771" cy="962108"/>
            <a:chOff x="508883" y="1311965"/>
            <a:chExt cx="1343771" cy="1089329"/>
          </a:xfrm>
        </p:grpSpPr>
        <p:sp>
          <p:nvSpPr>
            <p:cNvPr id="37" name="Rectangle 36"/>
            <p:cNvSpPr/>
            <p:nvPr/>
          </p:nvSpPr>
          <p:spPr>
            <a:xfrm>
              <a:off x="508883" y="1311965"/>
              <a:ext cx="1343771" cy="10893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2792" y="1470991"/>
              <a:ext cx="431360" cy="8189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170168" y="1431234"/>
              <a:ext cx="576470" cy="4373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FaaS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170168" y="1938094"/>
              <a:ext cx="576470" cy="393589"/>
            </a:xfrm>
            <a:prstGeom prst="roundRect">
              <a:avLst/>
            </a:prstGeom>
            <a:solidFill>
              <a:srgbClr val="87C0FF"/>
            </a:solidFill>
            <a:ln>
              <a:solidFill>
                <a:srgbClr val="006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Configs</a:t>
              </a:r>
              <a:r>
                <a:rPr lang="en-US" sz="800" dirty="0">
                  <a:solidFill>
                    <a:schemeClr val="tx1"/>
                  </a:solidFill>
                </a:rPr>
                <a:t>-Prod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78730" y="2563693"/>
            <a:ext cx="1343771" cy="962108"/>
            <a:chOff x="508883" y="1311965"/>
            <a:chExt cx="1343771" cy="1089329"/>
          </a:xfrm>
        </p:grpSpPr>
        <p:sp>
          <p:nvSpPr>
            <p:cNvPr id="42" name="Rectangle 41"/>
            <p:cNvSpPr/>
            <p:nvPr/>
          </p:nvSpPr>
          <p:spPr>
            <a:xfrm>
              <a:off x="508883" y="1311965"/>
              <a:ext cx="1343771" cy="10893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32792" y="1470991"/>
              <a:ext cx="431360" cy="8189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170168" y="1431234"/>
              <a:ext cx="576470" cy="4373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FaaS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170168" y="1938094"/>
              <a:ext cx="576470" cy="393589"/>
            </a:xfrm>
            <a:prstGeom prst="roundRect">
              <a:avLst/>
            </a:prstGeom>
            <a:solidFill>
              <a:srgbClr val="87C0FF"/>
            </a:solidFill>
            <a:ln>
              <a:solidFill>
                <a:srgbClr val="006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Configs</a:t>
              </a:r>
              <a:r>
                <a:rPr lang="en-US" sz="800" dirty="0">
                  <a:solidFill>
                    <a:schemeClr val="tx1"/>
                  </a:solidFill>
                </a:rPr>
                <a:t>-Prod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223203" y="1520474"/>
            <a:ext cx="1343771" cy="962108"/>
            <a:chOff x="508883" y="1311965"/>
            <a:chExt cx="1343771" cy="1089329"/>
          </a:xfrm>
        </p:grpSpPr>
        <p:sp>
          <p:nvSpPr>
            <p:cNvPr id="52" name="Rectangle 51"/>
            <p:cNvSpPr/>
            <p:nvPr/>
          </p:nvSpPr>
          <p:spPr>
            <a:xfrm>
              <a:off x="508883" y="1311965"/>
              <a:ext cx="1343771" cy="10893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32792" y="1470991"/>
              <a:ext cx="431360" cy="8189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170168" y="1431234"/>
              <a:ext cx="576470" cy="4373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FaaS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170168" y="1938094"/>
              <a:ext cx="576470" cy="393589"/>
            </a:xfrm>
            <a:prstGeom prst="roundRect">
              <a:avLst/>
            </a:prstGeom>
            <a:solidFill>
              <a:srgbClr val="87C0FF"/>
            </a:solidFill>
            <a:ln>
              <a:solidFill>
                <a:srgbClr val="006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Configs</a:t>
              </a:r>
              <a:r>
                <a:rPr lang="en-US" sz="800" dirty="0">
                  <a:solidFill>
                    <a:schemeClr val="tx1"/>
                  </a:solidFill>
                </a:rPr>
                <a:t>-Prod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789331" y="1521353"/>
            <a:ext cx="1343771" cy="962108"/>
            <a:chOff x="508883" y="1311965"/>
            <a:chExt cx="1343771" cy="1089329"/>
          </a:xfrm>
        </p:grpSpPr>
        <p:sp>
          <p:nvSpPr>
            <p:cNvPr id="57" name="Rectangle 56"/>
            <p:cNvSpPr/>
            <p:nvPr/>
          </p:nvSpPr>
          <p:spPr>
            <a:xfrm>
              <a:off x="508883" y="1311965"/>
              <a:ext cx="1343771" cy="10893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32792" y="1470991"/>
              <a:ext cx="431360" cy="8189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70168" y="1431234"/>
              <a:ext cx="576470" cy="4373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FaaS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70168" y="1938094"/>
              <a:ext cx="576470" cy="393589"/>
            </a:xfrm>
            <a:prstGeom prst="roundRect">
              <a:avLst/>
            </a:prstGeom>
            <a:solidFill>
              <a:srgbClr val="87C0FF"/>
            </a:solidFill>
            <a:ln>
              <a:solidFill>
                <a:srgbClr val="006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Configs</a:t>
              </a:r>
              <a:r>
                <a:rPr lang="en-US" sz="800" dirty="0">
                  <a:solidFill>
                    <a:schemeClr val="tx1"/>
                  </a:solidFill>
                </a:rPr>
                <a:t>-Prod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788007" y="1084989"/>
            <a:ext cx="182747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Production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86048"/>
              </p:ext>
            </p:extLst>
          </p:nvPr>
        </p:nvGraphicFramePr>
        <p:xfrm>
          <a:off x="3526630" y="1463488"/>
          <a:ext cx="947834" cy="19808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878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FFFFFF"/>
                          </a:solidFill>
                        </a:rPr>
                        <a:t>Service-A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FFFFFF"/>
                          </a:solidFill>
                        </a:rPr>
                        <a:t>Service-B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86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35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solidFill>
                            <a:srgbClr val="FFFFFF"/>
                          </a:solidFill>
                        </a:rPr>
                        <a:t>Config</a:t>
                      </a:r>
                      <a:endParaRPr lang="en-US" sz="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FFFFFF"/>
                          </a:solidFill>
                        </a:rPr>
                        <a:t>Key Mgt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86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72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FFFFFF"/>
                          </a:solidFill>
                        </a:rPr>
                        <a:t>DB</a:t>
                      </a:r>
                      <a:r>
                        <a:rPr lang="en-US" sz="600" baseline="0" dirty="0">
                          <a:solidFill>
                            <a:srgbClr val="FFFFFF"/>
                          </a:solidFill>
                        </a:rPr>
                        <a:t>-A</a:t>
                      </a:r>
                      <a:endParaRPr lang="en-US" sz="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FFFFFF"/>
                          </a:solidFill>
                        </a:rPr>
                        <a:t>DB-B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86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742018"/>
              </p:ext>
            </p:extLst>
          </p:nvPr>
        </p:nvGraphicFramePr>
        <p:xfrm>
          <a:off x="7672990" y="1501376"/>
          <a:ext cx="947834" cy="19808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878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FFFFFF"/>
                          </a:solidFill>
                        </a:rPr>
                        <a:t>Service-A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FFFFFF"/>
                          </a:solidFill>
                        </a:rPr>
                        <a:t>Service-B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86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35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solidFill>
                            <a:srgbClr val="FFFFFF"/>
                          </a:solidFill>
                        </a:rPr>
                        <a:t>Config</a:t>
                      </a:r>
                      <a:endParaRPr lang="en-US" sz="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FFFFFF"/>
                          </a:solidFill>
                        </a:rPr>
                        <a:t>Key</a:t>
                      </a:r>
                      <a:r>
                        <a:rPr lang="en-US" sz="600" baseline="0" dirty="0">
                          <a:solidFill>
                            <a:srgbClr val="FFFFFF"/>
                          </a:solidFill>
                        </a:rPr>
                        <a:t> Mgt</a:t>
                      </a:r>
                      <a:endParaRPr lang="en-US" sz="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86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72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FFFFFF"/>
                          </a:solidFill>
                        </a:rPr>
                        <a:t>DB</a:t>
                      </a:r>
                      <a:r>
                        <a:rPr lang="en-US" sz="600" baseline="0" dirty="0">
                          <a:solidFill>
                            <a:srgbClr val="FFFFFF"/>
                          </a:solidFill>
                        </a:rPr>
                        <a:t>-A</a:t>
                      </a:r>
                      <a:endParaRPr lang="en-US" sz="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FFFFFF"/>
                          </a:solidFill>
                        </a:rPr>
                        <a:t>DB-B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86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4626869" y="901903"/>
            <a:ext cx="5831" cy="35173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381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Theme">
  <a:themeElements>
    <a:clrScheme name="Ebay_palette">
      <a:dk1>
        <a:srgbClr val="000000"/>
      </a:dk1>
      <a:lt1>
        <a:srgbClr val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1965</Words>
  <Application>Microsoft Office PowerPoint</Application>
  <PresentationFormat>On-screen Show (16:9)</PresentationFormat>
  <Paragraphs>437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Blue Theme</vt:lpstr>
      <vt:lpstr>Microservices at eBay  </vt:lpstr>
      <vt:lpstr>eBay Architecture</vt:lpstr>
      <vt:lpstr>Technology objectives </vt:lpstr>
      <vt:lpstr>Application Strategy</vt:lpstr>
      <vt:lpstr>Frameworks Strategy</vt:lpstr>
      <vt:lpstr>Cloud Native Architecture: Key Considerations</vt:lpstr>
      <vt:lpstr>Componentization + </vt:lpstr>
      <vt:lpstr>Long Term: Micro-services + Containerization </vt:lpstr>
      <vt:lpstr>Long-term: eBay Applications</vt:lpstr>
      <vt:lpstr>Challenges for Microservices</vt:lpstr>
      <vt:lpstr>Service Contracts</vt:lpstr>
      <vt:lpstr>Service Registration and Discovery</vt:lpstr>
      <vt:lpstr>Routing and Load balancing</vt:lpstr>
      <vt:lpstr>Dependency tracking: WIRI vs. WISB</vt:lpstr>
      <vt:lpstr>Resiliency</vt:lpstr>
      <vt:lpstr>Monitoring</vt:lpstr>
      <vt:lpstr>Fault diagnosis</vt:lpstr>
      <vt:lpstr>Security challenges </vt:lpstr>
      <vt:lpstr>Summary: Road ahead </vt:lpstr>
      <vt:lpstr>Appendix – References from the talk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2017-06-28T04:32:14Z</dcterms:modified>
</cp:coreProperties>
</file>