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71" r:id="rId3"/>
    <p:sldId id="273" r:id="rId4"/>
    <p:sldId id="284" r:id="rId5"/>
    <p:sldId id="272" r:id="rId6"/>
    <p:sldId id="27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64" r:id="rId16"/>
    <p:sldId id="265" r:id="rId17"/>
    <p:sldId id="266" r:id="rId18"/>
    <p:sldId id="406" r:id="rId19"/>
    <p:sldId id="267" r:id="rId20"/>
    <p:sldId id="407" r:id="rId21"/>
    <p:sldId id="408" r:id="rId22"/>
    <p:sldId id="409" r:id="rId23"/>
    <p:sldId id="423" r:id="rId24"/>
    <p:sldId id="422" r:id="rId25"/>
    <p:sldId id="412" r:id="rId26"/>
    <p:sldId id="417" r:id="rId27"/>
    <p:sldId id="414" r:id="rId28"/>
    <p:sldId id="416" r:id="rId29"/>
    <p:sldId id="415" r:id="rId30"/>
    <p:sldId id="418" r:id="rId31"/>
    <p:sldId id="420" r:id="rId32"/>
    <p:sldId id="421" r:id="rId33"/>
    <p:sldId id="424" r:id="rId34"/>
    <p:sldId id="425" r:id="rId35"/>
    <p:sldId id="426" r:id="rId36"/>
    <p:sldId id="429" r:id="rId37"/>
    <p:sldId id="427" r:id="rId38"/>
    <p:sldId id="430" r:id="rId39"/>
    <p:sldId id="428" r:id="rId40"/>
    <p:sldId id="431" r:id="rId41"/>
    <p:sldId id="433" r:id="rId42"/>
    <p:sldId id="434" r:id="rId43"/>
    <p:sldId id="435" r:id="rId44"/>
    <p:sldId id="436" r:id="rId45"/>
    <p:sldId id="437" r:id="rId46"/>
    <p:sldId id="438" r:id="rId47"/>
    <p:sldId id="432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024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1C762-7D87-4F42-99B5-9599419135E5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285B-6C65-C648-A5C1-52B88BB5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285B-6C65-C648-A5C1-52B88BB51C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285B-6C65-C648-A5C1-52B88BB51C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285B-6C65-C648-A5C1-52B88BB51C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4285B-6C65-C648-A5C1-52B88BB51C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04B3-18F3-B040-8E75-FADFAC0A5A3E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F8AC-D9E7-B749-B01E-9BDE8E14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ynerzip.com" TargetMode="External"/><Relationship Id="rId3" Type="http://schemas.openxmlformats.org/officeDocument/2006/relationships/hyperlink" Target="http://meetup.com/technex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rainbowseo.com/wp-content/uploads/2012/06/smm.p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ProgrammableWeb.com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ProgrammableWeb.com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briandavidcampbell/is-that-a-token-in-your-phone-in-your-pocket-or-are-you-just-glad-to-see-me-oauth-20-and-mobile-device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authentication/server-side/" TargetMode="External"/><Relationship Id="rId4" Type="http://schemas.openxmlformats.org/officeDocument/2006/relationships/hyperlink" Target="https://developers.google.com/accounts/docs/OAuth2" TargetMode="External"/><Relationship Id="rId5" Type="http://schemas.openxmlformats.org/officeDocument/2006/relationships/hyperlink" Target="http://www.slideshare.net/briandavidcampbell/is-that-a-token-in-your-phone-in-your-pocket-or-are-you-just-glad-to-see-me-oauth-20-and-mobile-devic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op.oreilly.com/product/0636920021810.d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2.0 in Depth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Rohit Ghatol</a:t>
            </a:r>
          </a:p>
          <a:p>
            <a:r>
              <a:rPr lang="en-US" dirty="0" smtClean="0"/>
              <a:t>Director @ </a:t>
            </a:r>
            <a:r>
              <a:rPr lang="en-US" dirty="0" smtClean="0">
                <a:hlinkClick r:id="rId2"/>
              </a:rPr>
              <a:t>Synerzip</a:t>
            </a:r>
            <a:endParaRPr lang="en-US" dirty="0" smtClean="0"/>
          </a:p>
          <a:p>
            <a:r>
              <a:rPr lang="en-US" dirty="0" smtClean="0"/>
              <a:t>Passionate about </a:t>
            </a:r>
            <a:r>
              <a:rPr lang="en-US" dirty="0" smtClean="0">
                <a:hlinkClick r:id="rId3"/>
              </a:rPr>
              <a:t>TechNext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7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Practical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444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 smtClean="0"/>
              <a:t>Disclaimer before you </a:t>
            </a:r>
            <a:r>
              <a:rPr lang="en-US" b="1" u="sng" dirty="0" smtClean="0"/>
              <a:t>read ahead:</a:t>
            </a:r>
          </a:p>
          <a:p>
            <a:pPr algn="l"/>
            <a:r>
              <a:rPr lang="en-US" dirty="0" smtClean="0"/>
              <a:t>All product names and people names used in the following slides are not entirely accurate. They are only placeholders to explain the concept. None of that </a:t>
            </a:r>
            <a:r>
              <a:rPr lang="en-US" dirty="0" smtClean="0"/>
              <a:t>information should assumed to be correct or incorrect.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35546"/>
            <a:ext cx="5257800" cy="48133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OAuth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536192"/>
            <a:ext cx="5346700" cy="485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9818" y="3590636"/>
            <a:ext cx="2424546" cy="18703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OAuth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536192"/>
            <a:ext cx="53721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Start Again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OAuth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35546"/>
            <a:ext cx="5257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OAuth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536192"/>
            <a:ext cx="5308600" cy="48514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6580909" y="808182"/>
            <a:ext cx="2320636" cy="609456"/>
          </a:xfrm>
          <a:prstGeom prst="wedgeRoundRectCallout">
            <a:avLst>
              <a:gd name="adj1" fmla="val -75559"/>
              <a:gd name="adj2" fmla="val 15343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URL changed to http://</a:t>
            </a:r>
            <a:r>
              <a:rPr lang="en-US" dirty="0" err="1" smtClean="0">
                <a:solidFill>
                  <a:srgbClr val="FF0000"/>
                </a:solidFill>
              </a:rPr>
              <a:t>picasa.com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OAuth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331180"/>
            <a:ext cx="5194300" cy="47371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580909" y="503454"/>
            <a:ext cx="2320636" cy="609456"/>
          </a:xfrm>
          <a:prstGeom prst="wedgeRoundRectCallout">
            <a:avLst>
              <a:gd name="adj1" fmla="val -75559"/>
              <a:gd name="adj2" fmla="val 15343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URL is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err="1" smtClean="0">
                <a:solidFill>
                  <a:srgbClr val="FF0000"/>
                </a:solidFill>
              </a:rPr>
              <a:t>picasa.com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8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5" y="1417638"/>
            <a:ext cx="5816600" cy="4737100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With OAuth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580909" y="503453"/>
            <a:ext cx="2424546" cy="778091"/>
          </a:xfrm>
          <a:prstGeom prst="wedgeRoundRectCallout">
            <a:avLst>
              <a:gd name="adj1" fmla="val -61749"/>
              <a:gd name="adj2" fmla="val 129689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URL changed to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http://picasa.com with code parameter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1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OAuth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536192"/>
            <a:ext cx="53721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study about OAuth?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OAuth 2.0 Flow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1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1510000"/>
            <a:ext cx="2521527" cy="980593"/>
          </a:xfrm>
          <a:prstGeom prst="rect">
            <a:avLst/>
          </a:prstGeom>
          <a:ln>
            <a:solidFill>
              <a:srgbClr val="4F81BD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854364" y="1269999"/>
            <a:ext cx="1143000" cy="1385455"/>
            <a:chOff x="854364" y="1581727"/>
            <a:chExt cx="1143000" cy="1385455"/>
          </a:xfrm>
        </p:grpSpPr>
        <p:sp>
          <p:nvSpPr>
            <p:cNvPr id="5" name="Oval 4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8" name="Cube 7"/>
          <p:cNvSpPr/>
          <p:nvPr/>
        </p:nvSpPr>
        <p:spPr>
          <a:xfrm>
            <a:off x="600363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1172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7091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4364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63091" y="1720273"/>
            <a:ext cx="3440545" cy="1166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Wants to </a:t>
            </a:r>
            <a:r>
              <a:rPr lang="en-US" dirty="0"/>
              <a:t>i</a:t>
            </a:r>
            <a:r>
              <a:rPr lang="en-US" dirty="0" smtClean="0"/>
              <a:t>ntegrate with Google Services </a:t>
            </a:r>
            <a:r>
              <a:rPr lang="en-US" dirty="0" err="1" smtClean="0"/>
              <a:t>e.g</a:t>
            </a:r>
            <a:r>
              <a:rPr lang="en-US" dirty="0" smtClean="0"/>
              <a:t> Picasa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1510000"/>
            <a:ext cx="2521527" cy="980593"/>
          </a:xfrm>
          <a:prstGeom prst="rect">
            <a:avLst/>
          </a:prstGeom>
          <a:ln>
            <a:solidFill>
              <a:srgbClr val="4F81BD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854364" y="1269999"/>
            <a:ext cx="1143000" cy="1385455"/>
            <a:chOff x="854364" y="1581727"/>
            <a:chExt cx="1143000" cy="1385455"/>
          </a:xfrm>
        </p:grpSpPr>
        <p:sp>
          <p:nvSpPr>
            <p:cNvPr id="5" name="Oval 4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8" name="Cube 7"/>
          <p:cNvSpPr/>
          <p:nvPr/>
        </p:nvSpPr>
        <p:spPr>
          <a:xfrm>
            <a:off x="600363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1172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7091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4364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63091" y="1720273"/>
            <a:ext cx="3440545" cy="1166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Wants to </a:t>
            </a:r>
            <a:r>
              <a:rPr lang="en-US" dirty="0"/>
              <a:t>i</a:t>
            </a:r>
            <a:r>
              <a:rPr lang="en-US" dirty="0" smtClean="0"/>
              <a:t>ntegrate with Google Services </a:t>
            </a:r>
            <a:r>
              <a:rPr lang="en-US" dirty="0" err="1" smtClean="0"/>
              <a:t>e.g</a:t>
            </a:r>
            <a:r>
              <a:rPr lang="en-US" dirty="0" smtClean="0"/>
              <a:t> Picasa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7712363" y="2413000"/>
            <a:ext cx="1258454" cy="554182"/>
          </a:xfrm>
          <a:prstGeom prst="wedgeRoundRectCallout">
            <a:avLst>
              <a:gd name="adj1" fmla="val -3402"/>
              <a:gd name="adj2" fmla="val 1062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592454" y="466438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0824" y="2667000"/>
            <a:ext cx="935182" cy="554182"/>
          </a:xfrm>
          <a:prstGeom prst="wedgeRoundRectCallout">
            <a:avLst>
              <a:gd name="adj1" fmla="val 32014"/>
              <a:gd name="adj2" fmla="val 68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3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1510000"/>
            <a:ext cx="2521527" cy="980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854364" y="1269999"/>
            <a:ext cx="1143000" cy="1385455"/>
            <a:chOff x="854364" y="1581727"/>
            <a:chExt cx="1143000" cy="1385455"/>
          </a:xfrm>
        </p:grpSpPr>
        <p:sp>
          <p:nvSpPr>
            <p:cNvPr id="5" name="Oval 4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8" name="Cube 7"/>
          <p:cNvSpPr/>
          <p:nvPr/>
        </p:nvSpPr>
        <p:spPr>
          <a:xfrm>
            <a:off x="600363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1172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7091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4364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63091" y="1720273"/>
            <a:ext cx="3440545" cy="1166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Wants to </a:t>
            </a:r>
            <a:r>
              <a:rPr lang="en-US" dirty="0"/>
              <a:t>i</a:t>
            </a:r>
            <a:r>
              <a:rPr lang="en-US" dirty="0" smtClean="0"/>
              <a:t>ntegrate with Google Services </a:t>
            </a:r>
            <a:r>
              <a:rPr lang="en-US" dirty="0" err="1" smtClean="0"/>
              <a:t>e.g</a:t>
            </a:r>
            <a:r>
              <a:rPr lang="en-US" dirty="0" smtClean="0"/>
              <a:t> Picasa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7712363" y="2413000"/>
            <a:ext cx="1258454" cy="554182"/>
          </a:xfrm>
          <a:prstGeom prst="wedgeRoundRectCallout">
            <a:avLst>
              <a:gd name="adj1" fmla="val -3402"/>
              <a:gd name="adj2" fmla="val 1062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592454" y="466438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0824" y="2667000"/>
            <a:ext cx="935182" cy="554182"/>
          </a:xfrm>
          <a:prstGeom prst="wedgeRoundRectCallout">
            <a:avLst>
              <a:gd name="adj1" fmla="val 32014"/>
              <a:gd name="adj2" fmla="val 68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5993" y="3267364"/>
            <a:ext cx="1143000" cy="1385455"/>
            <a:chOff x="854364" y="1581727"/>
            <a:chExt cx="1143000" cy="1385455"/>
          </a:xfrm>
        </p:grpSpPr>
        <p:sp>
          <p:nvSpPr>
            <p:cNvPr id="16" name="Oval 15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18" name="Rounded Rectangular Callout 17"/>
          <p:cNvSpPr/>
          <p:nvPr/>
        </p:nvSpPr>
        <p:spPr>
          <a:xfrm>
            <a:off x="3846945" y="2842491"/>
            <a:ext cx="1258454" cy="554182"/>
          </a:xfrm>
          <a:prstGeom prst="wedgeRoundRectCallout">
            <a:avLst>
              <a:gd name="adj1" fmla="val -3402"/>
              <a:gd name="adj2" fmla="val 1062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Owner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ction Button: Document 18">
            <a:hlinkClick r:id="" action="ppaction://noaction" highlightClick="1"/>
          </p:cNvPr>
          <p:cNvSpPr/>
          <p:nvPr/>
        </p:nvSpPr>
        <p:spPr>
          <a:xfrm>
            <a:off x="6165273" y="4271818"/>
            <a:ext cx="427181" cy="242455"/>
          </a:xfrm>
          <a:prstGeom prst="actionButton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Document 19">
            <a:hlinkClick r:id="" action="ppaction://noaction" highlightClick="1"/>
          </p:cNvPr>
          <p:cNvSpPr/>
          <p:nvPr/>
        </p:nvSpPr>
        <p:spPr>
          <a:xfrm>
            <a:off x="6627091" y="4268355"/>
            <a:ext cx="427181" cy="242455"/>
          </a:xfrm>
          <a:prstGeom prst="actionButton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7088907" y="4268355"/>
            <a:ext cx="427181" cy="242455"/>
          </a:xfrm>
          <a:prstGeom prst="actionButton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tion Button: Document 21">
            <a:hlinkClick r:id="" action="ppaction://noaction" highlightClick="1"/>
          </p:cNvPr>
          <p:cNvSpPr/>
          <p:nvPr/>
        </p:nvSpPr>
        <p:spPr>
          <a:xfrm>
            <a:off x="7550725" y="4264892"/>
            <a:ext cx="427181" cy="242455"/>
          </a:xfrm>
          <a:prstGeom prst="actionButton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Registration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1510000"/>
            <a:ext cx="2521527" cy="980593"/>
          </a:xfrm>
          <a:prstGeom prst="rect">
            <a:avLst/>
          </a:prstGeom>
          <a:ln>
            <a:solidFill>
              <a:srgbClr val="4F81BD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854364" y="1269999"/>
            <a:ext cx="1143000" cy="1385455"/>
            <a:chOff x="854364" y="1581727"/>
            <a:chExt cx="1143000" cy="1385455"/>
          </a:xfrm>
        </p:grpSpPr>
        <p:sp>
          <p:nvSpPr>
            <p:cNvPr id="5" name="Oval 4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sp>
        <p:nvSpPr>
          <p:cNvPr id="8" name="Cube 7"/>
          <p:cNvSpPr/>
          <p:nvPr/>
        </p:nvSpPr>
        <p:spPr>
          <a:xfrm>
            <a:off x="600363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11726" y="3302001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7091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4364" y="2747818"/>
            <a:ext cx="12238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63091" y="1720273"/>
            <a:ext cx="3440545" cy="1166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Registers with Authorization Server 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7712363" y="2413000"/>
            <a:ext cx="1258454" cy="554182"/>
          </a:xfrm>
          <a:prstGeom prst="wedgeRoundRectCallout">
            <a:avLst>
              <a:gd name="adj1" fmla="val -3402"/>
              <a:gd name="adj2" fmla="val 1062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Resource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84814" y="466438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0824" y="2667000"/>
            <a:ext cx="935182" cy="554182"/>
          </a:xfrm>
          <a:prstGeom prst="wedgeRoundRectCallout">
            <a:avLst>
              <a:gd name="adj1" fmla="val 32014"/>
              <a:gd name="adj2" fmla="val 68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0274" y="2978728"/>
            <a:ext cx="2586182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Client_Id</a:t>
            </a:r>
            <a:r>
              <a:rPr lang="en-US" dirty="0">
                <a:solidFill>
                  <a:schemeClr val="accent2"/>
                </a:solidFill>
              </a:rPr>
              <a:t>=print-fast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Client_Secret</a:t>
            </a:r>
            <a:r>
              <a:rPr lang="en-US" dirty="0">
                <a:solidFill>
                  <a:schemeClr val="accent2"/>
                </a:solidFill>
              </a:rPr>
              <a:t>=xxx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Redirect_Url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http</a:t>
            </a:r>
            <a:r>
              <a:rPr lang="en-US" dirty="0">
                <a:solidFill>
                  <a:schemeClr val="accent2"/>
                </a:solidFill>
              </a:rPr>
              <a:t>://print-</a:t>
            </a:r>
            <a:r>
              <a:rPr lang="en-US" dirty="0" err="1" smtClean="0">
                <a:solidFill>
                  <a:schemeClr val="accent2"/>
                </a:solidFill>
              </a:rPr>
              <a:t>fast.com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6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091" y="1600200"/>
            <a:ext cx="4595091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Flows/Grant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</a:p>
          <a:p>
            <a:r>
              <a:rPr lang="en-US" dirty="0" smtClean="0"/>
              <a:t>Implicit Grant</a:t>
            </a:r>
          </a:p>
          <a:p>
            <a:r>
              <a:rPr lang="en-US" dirty="0" smtClean="0"/>
              <a:t>Resource Owner Password Credentials Grant</a:t>
            </a:r>
          </a:p>
          <a:p>
            <a:r>
              <a:rPr lang="en-US" dirty="0" smtClean="0"/>
              <a:t>Client Credentials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1 – Get Authorization Grant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325274"/>
            <a:ext cx="3879334" cy="3551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48" y="1417638"/>
            <a:ext cx="3792852" cy="3459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183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Request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091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96970" y="3509698"/>
            <a:ext cx="276425" cy="438848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090" y="5207000"/>
            <a:ext cx="840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used is </a:t>
            </a:r>
          </a:p>
          <a:p>
            <a:r>
              <a:rPr lang="en-US" dirty="0" smtClean="0"/>
              <a:t>http://picasa.com/?client_id=photo-fast &amp;scope=</a:t>
            </a:r>
            <a:r>
              <a:rPr lang="en-US" dirty="0" err="1" smtClean="0"/>
              <a:t>profile,email,photos</a:t>
            </a:r>
            <a:r>
              <a:rPr lang="en-US" dirty="0" smtClean="0"/>
              <a:t> &amp;redirect_uri=http://</a:t>
            </a:r>
            <a:r>
              <a:rPr lang="en-US" dirty="0" err="1" smtClean="0"/>
              <a:t>print-fast.com&amp;response_type</a:t>
            </a:r>
            <a:r>
              <a:rPr lang="en-US" dirty="0" smtClean="0"/>
              <a:t>=code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6545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1" y="1417638"/>
            <a:ext cx="5816600" cy="47371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6754091" y="531091"/>
            <a:ext cx="2170545" cy="773301"/>
          </a:xfrm>
          <a:prstGeom prst="wedgeRoundRectCallout">
            <a:avLst>
              <a:gd name="adj1" fmla="val -71365"/>
              <a:gd name="adj2" fmla="val 11624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Grant Code = ase34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0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25769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138545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5902" y="196521"/>
            <a:ext cx="386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Authorization </a:t>
            </a:r>
            <a:r>
              <a:rPr lang="en-US" dirty="0" smtClean="0">
                <a:solidFill>
                  <a:schemeClr val="accent2"/>
                </a:solidFill>
              </a:rPr>
              <a:t>Request</a:t>
            </a:r>
          </a:p>
          <a:p>
            <a:r>
              <a:rPr lang="en-US" dirty="0" err="1" smtClean="0"/>
              <a:t>Client_Id</a:t>
            </a:r>
            <a:r>
              <a:rPr lang="en-US" dirty="0" smtClean="0"/>
              <a:t>=print-fast</a:t>
            </a:r>
          </a:p>
          <a:p>
            <a:r>
              <a:rPr lang="en-US" dirty="0" err="1" smtClean="0"/>
              <a:t>Redirect_url</a:t>
            </a:r>
            <a:r>
              <a:rPr lang="en-US" dirty="0" smtClean="0"/>
              <a:t> = http://print-</a:t>
            </a:r>
            <a:r>
              <a:rPr lang="en-US" dirty="0" err="1" smtClean="0"/>
              <a:t>fast.com</a:t>
            </a:r>
            <a:endParaRPr lang="en-US" dirty="0" smtClean="0"/>
          </a:p>
          <a:p>
            <a:r>
              <a:rPr lang="en-US" dirty="0" smtClean="0"/>
              <a:t>Scope=</a:t>
            </a:r>
            <a:r>
              <a:rPr lang="en-US" dirty="0" err="1" smtClean="0"/>
              <a:t>profile,email,photos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2456" y="198812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4455" y="1609436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20358" y="1232931"/>
            <a:ext cx="923642" cy="981364"/>
            <a:chOff x="854364" y="1581727"/>
            <a:chExt cx="1143000" cy="1385455"/>
          </a:xfrm>
        </p:grpSpPr>
        <p:sp>
          <p:nvSpPr>
            <p:cNvPr id="22" name="Oval 21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24" name="Cube 23"/>
          <p:cNvSpPr/>
          <p:nvPr/>
        </p:nvSpPr>
        <p:spPr>
          <a:xfrm>
            <a:off x="1108362" y="3674795"/>
            <a:ext cx="1535546" cy="908750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4455" y="194650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ode = ase34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27" y="1469042"/>
            <a:ext cx="4968010" cy="4570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727" y="6465393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- </a:t>
            </a:r>
            <a:r>
              <a:rPr lang="en-US" dirty="0">
                <a:hlinkClick r:id="rId3"/>
              </a:rPr>
              <a:t>http://rainbowseo.com/wp-content/uploads/2012/06/</a:t>
            </a:r>
            <a:r>
              <a:rPr lang="en-US" dirty="0" smtClean="0">
                <a:hlinkClick r:id="rId3"/>
              </a:rPr>
              <a:t>smm.png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273" y="196273"/>
            <a:ext cx="5772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 you care about these or Similar Sites?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919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 – Exchange for Access Token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4" y="3151909"/>
            <a:ext cx="4296707" cy="3499283"/>
          </a:xfrm>
          <a:prstGeom prst="rect">
            <a:avLst/>
          </a:prstGeom>
        </p:spPr>
      </p:pic>
      <p:sp>
        <p:nvSpPr>
          <p:cNvPr id="5" name="Cube 4"/>
          <p:cNvSpPr/>
          <p:nvPr/>
        </p:nvSpPr>
        <p:spPr>
          <a:xfrm>
            <a:off x="1062182" y="948893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3" y="948893"/>
            <a:ext cx="2521527" cy="98059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6592454" y="189347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91854" y="170876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9" idx="0"/>
          </p:cNvCxnSpPr>
          <p:nvPr/>
        </p:nvCxnSpPr>
        <p:spPr>
          <a:xfrm flipH="1" flipV="1">
            <a:off x="2378364" y="2253529"/>
            <a:ext cx="2054" cy="89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8909" y="2586182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 = ase34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3556002" y="1518947"/>
            <a:ext cx="26092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6907" y="415326"/>
            <a:ext cx="251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= ase34</a:t>
            </a:r>
          </a:p>
          <a:p>
            <a:r>
              <a:rPr lang="en-US" dirty="0" err="1" smtClean="0"/>
              <a:t>Client_Id</a:t>
            </a:r>
            <a:r>
              <a:rPr lang="en-US" dirty="0" smtClean="0"/>
              <a:t>=print-fast</a:t>
            </a:r>
          </a:p>
          <a:p>
            <a:r>
              <a:rPr lang="en-US" dirty="0" err="1" smtClean="0"/>
              <a:t>Client_Secret</a:t>
            </a:r>
            <a:r>
              <a:rPr lang="en-US" dirty="0" smtClean="0"/>
              <a:t>=xxx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47209" y="1671347"/>
            <a:ext cx="2518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86907" y="1791864"/>
            <a:ext cx="25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r>
              <a:rPr lang="en-US" dirty="0" smtClean="0"/>
              <a:t> = x3e4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24727" y="2253529"/>
            <a:ext cx="0" cy="89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58209" y="2586182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r>
              <a:rPr lang="en-US" dirty="0" smtClean="0"/>
              <a:t> = x3e4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7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25769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20358" y="1232931"/>
            <a:ext cx="923642" cy="981364"/>
            <a:chOff x="854364" y="1581727"/>
            <a:chExt cx="1143000" cy="1385455"/>
          </a:xfrm>
        </p:grpSpPr>
        <p:sp>
          <p:nvSpPr>
            <p:cNvPr id="22" name="Oval 21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24" name="Cube 23"/>
          <p:cNvSpPr/>
          <p:nvPr/>
        </p:nvSpPr>
        <p:spPr>
          <a:xfrm>
            <a:off x="1108362" y="3674795"/>
            <a:ext cx="1535546" cy="908750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54" y="300874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455" y="1486510"/>
            <a:ext cx="26900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/>
          </a:p>
          <a:p>
            <a:r>
              <a:rPr lang="en-US" dirty="0" smtClean="0"/>
              <a:t>     code </a:t>
            </a:r>
            <a:r>
              <a:rPr lang="en-US" dirty="0"/>
              <a:t>= ase34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Client_Id</a:t>
            </a:r>
            <a:r>
              <a:rPr lang="en-US" dirty="0" smtClean="0"/>
              <a:t>=</a:t>
            </a:r>
            <a:r>
              <a:rPr lang="en-US" dirty="0"/>
              <a:t>print-fast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Client_Secret</a:t>
            </a:r>
            <a:r>
              <a:rPr lang="en-US" dirty="0"/>
              <a:t>=xxx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55" y="361141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4454" y="3232726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96855" y="3582435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dirty="0" err="1" smtClean="0">
                <a:solidFill>
                  <a:srgbClr val="000000"/>
                </a:solidFill>
              </a:rPr>
              <a:t>ccess_token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00"/>
                </a:solidFill>
              </a:rPr>
              <a:t>x3e4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2454303"/>
            <a:ext cx="1293091" cy="502868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3294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3 – Access Protected 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0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062182" y="948893"/>
            <a:ext cx="2493820" cy="1304636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3" y="948893"/>
            <a:ext cx="2521527" cy="98059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6592454" y="189347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Authorization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91854" y="170876"/>
            <a:ext cx="1581727" cy="554182"/>
          </a:xfrm>
          <a:prstGeom prst="wedgeRoundRectCallout">
            <a:avLst>
              <a:gd name="adj1" fmla="val 14947"/>
              <a:gd name="adj2" fmla="val 14375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378364" y="2253529"/>
            <a:ext cx="2054" cy="89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8909" y="2586182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ode = ase34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3556002" y="1518947"/>
            <a:ext cx="26092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6907" y="415326"/>
            <a:ext cx="251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= ase34</a:t>
            </a:r>
          </a:p>
          <a:p>
            <a:r>
              <a:rPr lang="en-US" dirty="0" err="1" smtClean="0"/>
              <a:t>Client_Id</a:t>
            </a:r>
            <a:r>
              <a:rPr lang="en-US" dirty="0" smtClean="0"/>
              <a:t>=print-fast</a:t>
            </a:r>
          </a:p>
          <a:p>
            <a:r>
              <a:rPr lang="en-US" dirty="0" err="1" smtClean="0"/>
              <a:t>Client_Secret</a:t>
            </a:r>
            <a:r>
              <a:rPr lang="en-US" dirty="0" smtClean="0"/>
              <a:t>=xxx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47209" y="1671347"/>
            <a:ext cx="2518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86907" y="1791864"/>
            <a:ext cx="251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r>
              <a:rPr lang="en-US" dirty="0" smtClean="0"/>
              <a:t> = x3e4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24727" y="2253529"/>
            <a:ext cx="0" cy="898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84254" y="4029368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r>
              <a:rPr lang="en-US" dirty="0" smtClean="0"/>
              <a:t> = x3e4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6933044" y="3305584"/>
            <a:ext cx="1926938" cy="2998234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28771" y="4096455"/>
            <a:ext cx="2231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8771" y="3348167"/>
            <a:ext cx="223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picasa.com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..../usr133/photos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84255" y="4733620"/>
            <a:ext cx="2275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727" y="4837545"/>
            <a:ext cx="2332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[“http://…/DSC34.jpg”,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DSC44</a:t>
            </a:r>
            <a:r>
              <a:rPr lang="en-US" dirty="0"/>
              <a:t>.jpg”,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DSC56.</a:t>
            </a:r>
            <a:r>
              <a:rPr lang="en-US" dirty="0"/>
              <a:t>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DSC98.jpg”</a:t>
            </a:r>
            <a:endParaRPr lang="en-US" dirty="0"/>
          </a:p>
          <a:p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2" y="3151909"/>
            <a:ext cx="3920553" cy="35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25769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20358" y="1232931"/>
            <a:ext cx="923642" cy="981364"/>
            <a:chOff x="854364" y="1581727"/>
            <a:chExt cx="1143000" cy="1385455"/>
          </a:xfrm>
        </p:grpSpPr>
        <p:sp>
          <p:nvSpPr>
            <p:cNvPr id="22" name="Oval 21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24" name="Cube 23"/>
          <p:cNvSpPr/>
          <p:nvPr/>
        </p:nvSpPr>
        <p:spPr>
          <a:xfrm>
            <a:off x="1108362" y="3674795"/>
            <a:ext cx="1535546" cy="908750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2454303"/>
            <a:ext cx="1293091" cy="502868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2782456" y="4324921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4455" y="393019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25273" y="4740495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4455" y="4324921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access_token</a:t>
            </a:r>
            <a:r>
              <a:rPr lang="en-US" dirty="0"/>
              <a:t> = x3e4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24731" y="5264883"/>
            <a:ext cx="450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[“http://…/DSC34.jpg”,“</a:t>
            </a:r>
            <a:r>
              <a:rPr lang="en-US" dirty="0"/>
              <a:t>http://…/</a:t>
            </a:r>
            <a:r>
              <a:rPr lang="en-US" dirty="0" smtClean="0"/>
              <a:t>DSC44</a:t>
            </a:r>
            <a:r>
              <a:rPr lang="en-US" dirty="0"/>
              <a:t>.jpg”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“http://…/DSC56.jpg”,“</a:t>
            </a:r>
            <a:r>
              <a:rPr lang="en-US" dirty="0"/>
              <a:t>http://…/</a:t>
            </a:r>
            <a:r>
              <a:rPr lang="en-US" dirty="0" smtClean="0"/>
              <a:t>DSC98.jpg”]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8116456" y="3796149"/>
            <a:ext cx="931104" cy="845119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Flow at Once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25769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138545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4455" y="93518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Request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2456" y="198812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4455" y="1609436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2454" y="300874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4454" y="255847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Grant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82455" y="361141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4454" y="3232726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55" y="4551215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455" y="4100943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4455" y="4775197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8013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 Refresh Token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1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935182"/>
            <a:ext cx="1512454" cy="4537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87820" y="2182475"/>
            <a:ext cx="1512454" cy="2016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82455" y="1069107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4091" y="618835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Grant &amp; Client Credentials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82456" y="1671780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2456" y="1293089"/>
            <a:ext cx="43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 &amp; Refresh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61" y="2504591"/>
            <a:ext cx="250536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7732" y="2054319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63" y="2979954"/>
            <a:ext cx="2505359" cy="935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7732" y="2543907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82463" y="3441893"/>
            <a:ext cx="2505361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97732" y="301939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82465" y="3945405"/>
            <a:ext cx="2505359" cy="935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7732" y="3527011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Invalid Token Error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38583" y="4879231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0219" y="4428959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Refresh Token &amp; Client Credentials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738584" y="5481904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38584" y="5103213"/>
            <a:ext cx="437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 &amp; Optional Refresh Token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2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46913" y="2674549"/>
            <a:ext cx="427178" cy="854364"/>
            <a:chOff x="5414822" y="2066636"/>
            <a:chExt cx="565728" cy="1200728"/>
          </a:xfrm>
        </p:grpSpPr>
        <p:sp>
          <p:nvSpPr>
            <p:cNvPr id="4" name="Oval 3"/>
            <p:cNvSpPr/>
            <p:nvPr/>
          </p:nvSpPr>
          <p:spPr>
            <a:xfrm>
              <a:off x="5518727" y="2066636"/>
              <a:ext cx="323273" cy="357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5680364" y="2424545"/>
              <a:ext cx="11545" cy="4964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414822" y="2586182"/>
              <a:ext cx="565728" cy="115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518727" y="2921000"/>
              <a:ext cx="173182" cy="3463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91909" y="2921000"/>
              <a:ext cx="150091" cy="3463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56" y="519545"/>
            <a:ext cx="2121944" cy="190100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395061" y="3851364"/>
            <a:ext cx="2281380" cy="2434535"/>
            <a:chOff x="2395061" y="3851364"/>
            <a:chExt cx="2281380" cy="243453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5061" y="4699954"/>
              <a:ext cx="2114593" cy="15859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8151" y="4909683"/>
              <a:ext cx="988290" cy="98829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1200" y="3851364"/>
              <a:ext cx="1258454" cy="125845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828636" y="2528455"/>
            <a:ext cx="184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28636" y="6119091"/>
            <a:ext cx="148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Mashups</a:t>
            </a:r>
            <a:endParaRPr lang="en-US" dirty="0"/>
          </a:p>
        </p:txBody>
      </p:sp>
      <p:sp>
        <p:nvSpPr>
          <p:cNvPr id="22" name="Cloud Callout 21"/>
          <p:cNvSpPr/>
          <p:nvPr/>
        </p:nvSpPr>
        <p:spPr>
          <a:xfrm>
            <a:off x="5507182" y="1143000"/>
            <a:ext cx="3636818" cy="4433455"/>
          </a:xfrm>
          <a:prstGeom prst="cloudCallout">
            <a:avLst>
              <a:gd name="adj1" fmla="val 1390"/>
              <a:gd name="adj2" fmla="val 226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215909" y="1847273"/>
            <a:ext cx="1189182" cy="346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167582" y="2551424"/>
            <a:ext cx="1189182" cy="346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LinkedIn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13072" y="2756033"/>
            <a:ext cx="1311563" cy="346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Foursquare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223000" y="3536462"/>
            <a:ext cx="1311563" cy="3463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Twitter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95273" y="1258455"/>
            <a:ext cx="611909" cy="935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26181" y="842818"/>
            <a:ext cx="16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Access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895273" y="5010727"/>
            <a:ext cx="727363" cy="54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95273" y="5576455"/>
            <a:ext cx="167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Access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04894" y="1619516"/>
            <a:ext cx="322560" cy="455513"/>
            <a:chOff x="5414822" y="2066636"/>
            <a:chExt cx="565728" cy="1200728"/>
          </a:xfrm>
        </p:grpSpPr>
        <p:sp>
          <p:nvSpPr>
            <p:cNvPr id="34" name="Oval 33"/>
            <p:cNvSpPr/>
            <p:nvPr/>
          </p:nvSpPr>
          <p:spPr>
            <a:xfrm>
              <a:off x="5518727" y="2066636"/>
              <a:ext cx="323273" cy="35790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5680364" y="2424545"/>
              <a:ext cx="11545" cy="49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414822" y="2586182"/>
              <a:ext cx="565728" cy="11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518727" y="2921000"/>
              <a:ext cx="173182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91909" y="2921000"/>
              <a:ext cx="150091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167581" y="2588713"/>
            <a:ext cx="322560" cy="455513"/>
            <a:chOff x="5414822" y="2066636"/>
            <a:chExt cx="565728" cy="1200728"/>
          </a:xfrm>
        </p:grpSpPr>
        <p:sp>
          <p:nvSpPr>
            <p:cNvPr id="40" name="Oval 39"/>
            <p:cNvSpPr/>
            <p:nvPr/>
          </p:nvSpPr>
          <p:spPr>
            <a:xfrm>
              <a:off x="5518727" y="2066636"/>
              <a:ext cx="323273" cy="35790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4"/>
            </p:cNvCxnSpPr>
            <p:nvPr/>
          </p:nvCxnSpPr>
          <p:spPr>
            <a:xfrm>
              <a:off x="5680364" y="2424545"/>
              <a:ext cx="11545" cy="49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414822" y="2586182"/>
              <a:ext cx="565728" cy="11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518727" y="2921000"/>
              <a:ext cx="173182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691909" y="2921000"/>
              <a:ext cx="150091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451792" y="2670030"/>
            <a:ext cx="322560" cy="455513"/>
            <a:chOff x="5414822" y="2066636"/>
            <a:chExt cx="565728" cy="1200728"/>
          </a:xfrm>
        </p:grpSpPr>
        <p:sp>
          <p:nvSpPr>
            <p:cNvPr id="46" name="Oval 45"/>
            <p:cNvSpPr/>
            <p:nvPr/>
          </p:nvSpPr>
          <p:spPr>
            <a:xfrm>
              <a:off x="5518727" y="2066636"/>
              <a:ext cx="323273" cy="35790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6" idx="4"/>
            </p:cNvCxnSpPr>
            <p:nvPr/>
          </p:nvCxnSpPr>
          <p:spPr>
            <a:xfrm>
              <a:off x="5680364" y="2424545"/>
              <a:ext cx="11545" cy="49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4822" y="2586182"/>
              <a:ext cx="565728" cy="11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518727" y="2921000"/>
              <a:ext cx="173182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691909" y="2921000"/>
              <a:ext cx="150091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243334" y="3395851"/>
            <a:ext cx="322560" cy="455513"/>
            <a:chOff x="5414822" y="2066636"/>
            <a:chExt cx="565728" cy="1200728"/>
          </a:xfrm>
        </p:grpSpPr>
        <p:sp>
          <p:nvSpPr>
            <p:cNvPr id="52" name="Oval 51"/>
            <p:cNvSpPr/>
            <p:nvPr/>
          </p:nvSpPr>
          <p:spPr>
            <a:xfrm>
              <a:off x="5518727" y="2066636"/>
              <a:ext cx="323273" cy="35790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4"/>
            </p:cNvCxnSpPr>
            <p:nvPr/>
          </p:nvCxnSpPr>
          <p:spPr>
            <a:xfrm>
              <a:off x="5680364" y="2424545"/>
              <a:ext cx="11545" cy="49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414822" y="2586182"/>
              <a:ext cx="565728" cy="11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18727" y="2921000"/>
              <a:ext cx="173182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91909" y="2921000"/>
              <a:ext cx="150091" cy="346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1736970" y="1535545"/>
            <a:ext cx="791485" cy="88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51001" y="3821422"/>
            <a:ext cx="1091755" cy="1397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9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091" y="2205182"/>
            <a:ext cx="4595091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</a:p>
          <a:p>
            <a:r>
              <a:rPr lang="en-US" dirty="0" smtClean="0"/>
              <a:t>Implicit Grant</a:t>
            </a:r>
          </a:p>
          <a:p>
            <a:r>
              <a:rPr lang="en-US" dirty="0" smtClean="0"/>
              <a:t>Resource Owner Password Credentials Grant</a:t>
            </a:r>
          </a:p>
          <a:p>
            <a:r>
              <a:rPr lang="en-US" dirty="0" smtClean="0"/>
              <a:t>Client Credentials Grant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Flows/Grant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0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1 – Get Access Token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325274"/>
            <a:ext cx="3879334" cy="3551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48" y="1417638"/>
            <a:ext cx="3792852" cy="3459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5183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Implicit Grant Request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091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Implicit Grant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96970" y="3509698"/>
            <a:ext cx="276425" cy="438848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090" y="5207000"/>
            <a:ext cx="840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used is </a:t>
            </a:r>
          </a:p>
          <a:p>
            <a:r>
              <a:rPr lang="en-US" dirty="0" smtClean="0"/>
              <a:t>http://picasa.com/?client_id=photo-fast &amp;scope=</a:t>
            </a:r>
            <a:r>
              <a:rPr lang="en-US" dirty="0" err="1" smtClean="0"/>
              <a:t>profile,email,photos</a:t>
            </a:r>
            <a:r>
              <a:rPr lang="en-US" dirty="0" smtClean="0"/>
              <a:t> &amp;redirect_uri=http://</a:t>
            </a:r>
            <a:r>
              <a:rPr lang="en-US" dirty="0" err="1" smtClean="0"/>
              <a:t>print-fast.com&amp;</a:t>
            </a:r>
            <a:r>
              <a:rPr lang="en-US" dirty="0" err="1" smtClean="0">
                <a:solidFill>
                  <a:srgbClr val="FF0000"/>
                </a:solidFill>
              </a:rPr>
              <a:t>response_type</a:t>
            </a:r>
            <a:r>
              <a:rPr lang="en-US" dirty="0" smtClean="0">
                <a:solidFill>
                  <a:srgbClr val="FF0000"/>
                </a:solidFill>
              </a:rPr>
              <a:t>=token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2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6545" y="935060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Implicit Grant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330025"/>
            <a:ext cx="6527800" cy="476250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6754091" y="531091"/>
            <a:ext cx="2170545" cy="773301"/>
          </a:xfrm>
          <a:prstGeom prst="wedgeRoundRectCallout">
            <a:avLst>
              <a:gd name="adj1" fmla="val -71365"/>
              <a:gd name="adj2" fmla="val 116248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Access token = </a:t>
            </a:r>
            <a:r>
              <a:rPr lang="en-US" dirty="0">
                <a:solidFill>
                  <a:srgbClr val="FF0000"/>
                </a:solidFill>
              </a:rPr>
              <a:t>x3e4</a:t>
            </a:r>
          </a:p>
        </p:txBody>
      </p:sp>
    </p:spTree>
    <p:extLst>
      <p:ext uri="{BB962C8B-B14F-4D97-AF65-F5344CB8AC3E}">
        <p14:creationId xmlns:p14="http://schemas.microsoft.com/office/powerpoint/2010/main" val="245580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73455" y="25769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138545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05902" y="196521"/>
            <a:ext cx="3867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Implicit Grant Request</a:t>
            </a:r>
          </a:p>
          <a:p>
            <a:r>
              <a:rPr lang="en-US" dirty="0" err="1" smtClean="0"/>
              <a:t>Client_Id</a:t>
            </a:r>
            <a:r>
              <a:rPr lang="en-US" dirty="0" smtClean="0"/>
              <a:t>=print-fast</a:t>
            </a:r>
          </a:p>
          <a:p>
            <a:r>
              <a:rPr lang="en-US" dirty="0" err="1" smtClean="0"/>
              <a:t>Redirect_url</a:t>
            </a:r>
            <a:r>
              <a:rPr lang="en-US" dirty="0" smtClean="0"/>
              <a:t> = http://print-</a:t>
            </a:r>
            <a:r>
              <a:rPr lang="en-US" dirty="0" err="1" smtClean="0"/>
              <a:t>fast.com</a:t>
            </a:r>
            <a:endParaRPr lang="en-US" dirty="0" smtClean="0"/>
          </a:p>
          <a:p>
            <a:r>
              <a:rPr lang="en-US" dirty="0" smtClean="0"/>
              <a:t>Scope=</a:t>
            </a:r>
            <a:r>
              <a:rPr lang="en-US" dirty="0" err="1" smtClean="0"/>
              <a:t>profile,email,photos</a:t>
            </a:r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2456" y="198812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4455" y="1609436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grpSp>
        <p:nvGrpSpPr>
          <p:cNvPr id="21" name="Group 20"/>
          <p:cNvGrpSpPr/>
          <p:nvPr/>
        </p:nvGrpSpPr>
        <p:grpSpPr>
          <a:xfrm>
            <a:off x="8220358" y="1232931"/>
            <a:ext cx="923642" cy="981364"/>
            <a:chOff x="854364" y="1581727"/>
            <a:chExt cx="1143000" cy="1385455"/>
          </a:xfrm>
        </p:grpSpPr>
        <p:sp>
          <p:nvSpPr>
            <p:cNvPr id="22" name="Oval 21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24" name="Cube 23"/>
          <p:cNvSpPr/>
          <p:nvPr/>
        </p:nvSpPr>
        <p:spPr>
          <a:xfrm>
            <a:off x="1108362" y="3674795"/>
            <a:ext cx="1535546" cy="908750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Print-Fast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4455" y="194650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a</a:t>
            </a:r>
            <a:r>
              <a:rPr lang="en-US" dirty="0" err="1" smtClean="0">
                <a:solidFill>
                  <a:srgbClr val="000000"/>
                </a:solidFill>
              </a:rPr>
              <a:t>ccess_token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/>
              <a:t>x3e4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8116456" y="3983184"/>
            <a:ext cx="931104" cy="600359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8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 – Access Protected 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484254" y="4029368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r>
              <a:rPr lang="en-US" dirty="0" smtClean="0"/>
              <a:t> = x3e4</a:t>
            </a:r>
            <a:endParaRPr lang="en-US" dirty="0"/>
          </a:p>
        </p:txBody>
      </p:sp>
      <p:sp>
        <p:nvSpPr>
          <p:cNvPr id="17" name="Cube 16"/>
          <p:cNvSpPr/>
          <p:nvPr/>
        </p:nvSpPr>
        <p:spPr>
          <a:xfrm>
            <a:off x="6933044" y="3305584"/>
            <a:ext cx="1926938" cy="2998234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28771" y="4096455"/>
            <a:ext cx="2231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8771" y="3348167"/>
            <a:ext cx="223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picasa.com</a:t>
            </a:r>
            <a:r>
              <a:rPr lang="en-US" dirty="0" smtClean="0"/>
              <a:t>/</a:t>
            </a:r>
          </a:p>
          <a:p>
            <a:r>
              <a:rPr lang="en-US" dirty="0" smtClean="0"/>
              <a:t>..../usr133/photos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84255" y="4733620"/>
            <a:ext cx="2275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727" y="4837545"/>
            <a:ext cx="2332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[“http://…/DSC34.jpg”,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DSC44</a:t>
            </a:r>
            <a:r>
              <a:rPr lang="en-US" dirty="0"/>
              <a:t>.jpg”,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DSC56.</a:t>
            </a:r>
            <a:r>
              <a:rPr lang="en-US" dirty="0"/>
              <a:t>jpg”,</a:t>
            </a:r>
          </a:p>
          <a:p>
            <a:r>
              <a:rPr lang="en-US" dirty="0"/>
              <a:t>“http://…/</a:t>
            </a:r>
            <a:r>
              <a:rPr lang="en-US" dirty="0" smtClean="0"/>
              <a:t>DSC98.jpg”</a:t>
            </a:r>
            <a:endParaRPr lang="en-US" dirty="0"/>
          </a:p>
          <a:p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2" y="3151909"/>
            <a:ext cx="3920553" cy="35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4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3463636" y="2927712"/>
            <a:ext cx="316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Meant for Pure Browser based Applications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44455" y="393019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5273" y="4740495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4455" y="4324921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access_token</a:t>
            </a:r>
            <a:r>
              <a:rPr lang="en-US" dirty="0"/>
              <a:t> = x3e4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24731" y="5264883"/>
            <a:ext cx="450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[“http://…/DSC34.jpg”,“</a:t>
            </a:r>
            <a:r>
              <a:rPr lang="en-US" dirty="0"/>
              <a:t>http://…/</a:t>
            </a:r>
            <a:r>
              <a:rPr lang="en-US" dirty="0" smtClean="0"/>
              <a:t>DSC44</a:t>
            </a:r>
            <a:r>
              <a:rPr lang="en-US" dirty="0"/>
              <a:t>.jpg”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“http://…/DSC56.jpg”,“</a:t>
            </a:r>
            <a:r>
              <a:rPr lang="en-US" dirty="0"/>
              <a:t>http://…/</a:t>
            </a:r>
            <a:r>
              <a:rPr lang="en-US" dirty="0" smtClean="0"/>
              <a:t>DSC98.jpg”]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82455" y="4324921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20358" y="1232931"/>
            <a:ext cx="923642" cy="981364"/>
            <a:chOff x="854364" y="1581727"/>
            <a:chExt cx="1143000" cy="1385455"/>
          </a:xfrm>
        </p:grpSpPr>
        <p:sp>
          <p:nvSpPr>
            <p:cNvPr id="28" name="Oval 27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Same Side Corner Rectangle 28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31" name="Cube 30"/>
          <p:cNvSpPr/>
          <p:nvPr/>
        </p:nvSpPr>
        <p:spPr>
          <a:xfrm>
            <a:off x="8116456" y="3983184"/>
            <a:ext cx="931104" cy="600359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1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Flow at Once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0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935182"/>
            <a:ext cx="1824182" cy="4733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102754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138545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4455" y="935182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Authorization Request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2456" y="198812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4455" y="1618795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55" y="4551215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455" y="4100943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4455" y="4775197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79046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534"/>
            <a:ext cx="9144000" cy="4306231"/>
          </a:xfrm>
          <a:prstGeom prst="rect">
            <a:avLst/>
          </a:prstGeom>
          <a:solidFill>
            <a:srgbClr val="000000"/>
          </a:solidFill>
          <a:ln w="381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3636" y="461818"/>
            <a:ext cx="429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7155 APIs listed on </a:t>
            </a:r>
            <a:r>
              <a:rPr lang="en-US" dirty="0" smtClean="0">
                <a:hlinkClick r:id="rId3"/>
              </a:rPr>
              <a:t>http://ProgrammableWeb.com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091" y="2766289"/>
            <a:ext cx="7770091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</a:p>
          <a:p>
            <a:r>
              <a:rPr lang="en-US" dirty="0" smtClean="0"/>
              <a:t>Implicit Grant</a:t>
            </a:r>
          </a:p>
          <a:p>
            <a:r>
              <a:rPr lang="en-US" dirty="0" smtClean="0"/>
              <a:t>Resource Owner Password Credentials Grant</a:t>
            </a:r>
          </a:p>
          <a:p>
            <a:r>
              <a:rPr lang="en-US" dirty="0" smtClean="0"/>
              <a:t>Client Credentials Grant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Flows/Grant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6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2655455"/>
            <a:ext cx="1824182" cy="301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265545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301336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2549" y="1821873"/>
            <a:ext cx="158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Username/Password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2456" y="361603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2456" y="3015805"/>
            <a:ext cx="408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 with Optional Refresh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55" y="4551215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455" y="4100943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4455" y="4775197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sp>
        <p:nvSpPr>
          <p:cNvPr id="14" name="Rectangle 13"/>
          <p:cNvSpPr/>
          <p:nvPr/>
        </p:nvSpPr>
        <p:spPr>
          <a:xfrm>
            <a:off x="958273" y="521855"/>
            <a:ext cx="1824182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Owner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4" idx="0"/>
          </p:cNvCxnSpPr>
          <p:nvPr/>
        </p:nvCxnSpPr>
        <p:spPr>
          <a:xfrm>
            <a:off x="1870364" y="1775691"/>
            <a:ext cx="0" cy="8797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727" y="2387601"/>
            <a:ext cx="38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Resource Owner Credentials &amp; Client Credentials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59345" y="142071"/>
            <a:ext cx="746382" cy="759568"/>
            <a:chOff x="854364" y="1581727"/>
            <a:chExt cx="1143000" cy="1385455"/>
          </a:xfrm>
        </p:grpSpPr>
        <p:sp>
          <p:nvSpPr>
            <p:cNvPr id="24" name="Oval 23"/>
            <p:cNvSpPr/>
            <p:nvPr/>
          </p:nvSpPr>
          <p:spPr>
            <a:xfrm>
              <a:off x="1016006" y="1581727"/>
              <a:ext cx="762000" cy="6440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 Same Side Corner Rectangle 24"/>
            <p:cNvSpPr/>
            <p:nvPr/>
          </p:nvSpPr>
          <p:spPr>
            <a:xfrm>
              <a:off x="854364" y="2225820"/>
              <a:ext cx="1143000" cy="741362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David</a:t>
              </a:r>
              <a:endParaRPr lang="en-US" dirty="0"/>
            </a:p>
          </p:txBody>
        </p:sp>
      </p:grpSp>
      <p:sp>
        <p:nvSpPr>
          <p:cNvPr id="26" name="Cube 25"/>
          <p:cNvSpPr/>
          <p:nvPr/>
        </p:nvSpPr>
        <p:spPr>
          <a:xfrm>
            <a:off x="8116456" y="4017819"/>
            <a:ext cx="931104" cy="600359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09" y="2454303"/>
            <a:ext cx="1293091" cy="502868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</p:pic>
      <p:sp>
        <p:nvSpPr>
          <p:cNvPr id="28" name="Cube 27"/>
          <p:cNvSpPr/>
          <p:nvPr/>
        </p:nvSpPr>
        <p:spPr>
          <a:xfrm>
            <a:off x="1006766" y="2957171"/>
            <a:ext cx="1741054" cy="600359"/>
          </a:xfrm>
          <a:prstGeom prst="cube">
            <a:avLst>
              <a:gd name="adj" fmla="val 126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Picasa – Desktop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Trust between Resource Owner and Client </a:t>
            </a:r>
            <a:r>
              <a:rPr lang="en-US" dirty="0" err="1" smtClean="0"/>
              <a:t>e.g</a:t>
            </a:r>
            <a:r>
              <a:rPr lang="en-US" dirty="0" smtClean="0"/>
              <a:t> Operating System or Privileged App</a:t>
            </a:r>
          </a:p>
          <a:p>
            <a:r>
              <a:rPr lang="en-US" dirty="0" smtClean="0"/>
              <a:t>Client is not supposed to store the Credentials but only the Access token and Refresh Token if provided</a:t>
            </a:r>
          </a:p>
          <a:p>
            <a:r>
              <a:rPr lang="en-US" dirty="0" smtClean="0"/>
              <a:t>Example – </a:t>
            </a:r>
            <a:r>
              <a:rPr lang="en-US" dirty="0" err="1" smtClean="0"/>
              <a:t>Salesforce</a:t>
            </a:r>
            <a:r>
              <a:rPr lang="en-US" dirty="0" smtClean="0"/>
              <a:t> OAuth has provision for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8091" y="3329710"/>
            <a:ext cx="4387273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</a:p>
          <a:p>
            <a:r>
              <a:rPr lang="en-US" dirty="0" smtClean="0"/>
              <a:t>Implicit Grant</a:t>
            </a:r>
          </a:p>
          <a:p>
            <a:r>
              <a:rPr lang="en-US" dirty="0" smtClean="0"/>
              <a:t>Resource Owner Password Credentials Grant</a:t>
            </a:r>
          </a:p>
          <a:p>
            <a:r>
              <a:rPr lang="en-US" dirty="0" smtClean="0"/>
              <a:t>Client Credentials Grant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273" y="2655455"/>
            <a:ext cx="1824182" cy="30133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3455" y="2655455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3455" y="4218709"/>
            <a:ext cx="1512454" cy="1253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2455" y="3013364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82456" y="3616037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2456" y="3015805"/>
            <a:ext cx="408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 with Optional Refresh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82455" y="4551215"/>
            <a:ext cx="41910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4455" y="4100943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Access Token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82456" y="5153888"/>
            <a:ext cx="419099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44455" y="4775197"/>
            <a:ext cx="269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Protected 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05727" y="5968939"/>
            <a:ext cx="352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Protocol Flow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05727" y="2387601"/>
            <a:ext cx="386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Client Credentials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accessed is not owned by Resource Owner, but by the Client</a:t>
            </a:r>
          </a:p>
          <a:p>
            <a:r>
              <a:rPr lang="en-US" dirty="0" smtClean="0"/>
              <a:t>Say Skype showing statistics of uptime of its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contract already set between the Client and the Authorization Server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Google Apps </a:t>
            </a:r>
            <a:r>
              <a:rPr lang="en-US" dirty="0" err="1" smtClean="0"/>
              <a:t>Marketspace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App installed on Google Apps requires permission to everyone’s calendar in that domain. This permission is provided by the admin and not the end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3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 from Mobile Device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1272" y="1600200"/>
            <a:ext cx="6061364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User Agent (Stock Browser)</a:t>
            </a:r>
          </a:p>
          <a:p>
            <a:r>
              <a:rPr lang="en-US" dirty="0" smtClean="0"/>
              <a:t>Using Embedded </a:t>
            </a:r>
            <a:r>
              <a:rPr lang="en-US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0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800"/>
            <a:ext cx="9144000" cy="59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6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892062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93636" y="461818"/>
            <a:ext cx="429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390 APIs on </a:t>
            </a:r>
            <a:r>
              <a:rPr lang="en-US" dirty="0" smtClean="0">
                <a:hlinkClick r:id="rId3"/>
              </a:rPr>
              <a:t>http://ProgrammableWeb.com</a:t>
            </a:r>
            <a:r>
              <a:rPr lang="en-US" dirty="0" smtClean="0"/>
              <a:t>    support 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1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slides are </a:t>
            </a:r>
            <a:r>
              <a:rPr lang="en-US" dirty="0"/>
              <a:t>extracted from </a:t>
            </a:r>
            <a:r>
              <a:rPr lang="en-US" dirty="0">
                <a:hlinkClick r:id="rId2"/>
              </a:rPr>
              <a:t>http://www.slideshare.net/briandavidcampbell/is-that-a-token-in-your-phone-in-your-pocket-or-are-you-just-glad-to-see-me-oauth-20-and-mobile-</a:t>
            </a:r>
            <a:r>
              <a:rPr lang="en-US" dirty="0" smtClean="0">
                <a:hlinkClick r:id="rId2"/>
              </a:rPr>
              <a:t>devices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 have no claim on the following slides with reference stated in them</a:t>
            </a:r>
            <a:endParaRPr lang="en-US" dirty="0"/>
          </a:p>
          <a:p>
            <a:r>
              <a:rPr lang="en-US" dirty="0" smtClean="0"/>
              <a:t>Thank you Brian Campbell for the excellent 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9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90721"/>
            <a:ext cx="7315200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Request Authorization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38134" y="1298621"/>
            <a:ext cx="5866703" cy="5336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lvl="1" indent="-342900"/>
            <a:r>
              <a:rPr lang="en-US" sz="2000" dirty="0" smtClean="0">
                <a:ea typeface="ヒラギノ角ゴ Pro W3" charset="-128"/>
                <a:cs typeface="ヒラギノ角ゴ Pro W3" charset="-128"/>
              </a:rPr>
              <a:t>When user first needs to access some protected resource, client opens a browser and sends user to the authorization endpoint</a:t>
            </a:r>
            <a:endParaRPr lang="en-US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399304" y="148590"/>
            <a:ext cx="2744696" cy="3283913"/>
            <a:chOff x="4197118" y="1245740"/>
            <a:chExt cx="4574499" cy="5473187"/>
          </a:xfrm>
        </p:grpSpPr>
        <p:sp>
          <p:nvSpPr>
            <p:cNvPr id="30" name="Rounded Rectangle 29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 dirty="0"/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34" name="Picture 39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25"/>
            <p:cNvCxnSpPr/>
            <p:nvPr/>
          </p:nvCxnSpPr>
          <p:spPr>
            <a:xfrm flipV="1">
              <a:off x="5657436" y="5785716"/>
              <a:ext cx="1238533" cy="356867"/>
            </a:xfrm>
            <a:prstGeom prst="bentConnector2">
              <a:avLst/>
            </a:prstGeom>
            <a:ln w="38100" cmpd="sng">
              <a:solidFill>
                <a:schemeClr val="accent6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46"/>
            <p:cNvSpPr txBox="1">
              <a:spLocks noChangeArrowheads="1"/>
            </p:cNvSpPr>
            <p:nvPr/>
          </p:nvSpPr>
          <p:spPr bwMode="auto">
            <a:xfrm>
              <a:off x="6386333" y="5847979"/>
              <a:ext cx="4504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1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cxnSp>
          <p:nvCxnSpPr>
            <p:cNvPr id="39" name="Straight Arrow Connector 25"/>
            <p:cNvCxnSpPr/>
            <p:nvPr/>
          </p:nvCxnSpPr>
          <p:spPr>
            <a:xfrm flipV="1">
              <a:off x="6907482" y="2761193"/>
              <a:ext cx="0" cy="2086602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sp>
          <p:nvSpPr>
            <p:cNvPr id="41" name="TextBox 46"/>
            <p:cNvSpPr txBox="1">
              <a:spLocks noChangeArrowheads="1"/>
            </p:cNvSpPr>
            <p:nvPr/>
          </p:nvSpPr>
          <p:spPr bwMode="auto">
            <a:xfrm>
              <a:off x="6680623" y="4072576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1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42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44" name="Picture 5" descr="api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38134" y="3899409"/>
            <a:ext cx="8089090" cy="98488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Uri authzUrl = Uri.parse(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"https://as.example.com/as/authorization.oauth2?client_id=myapp&amp;response_type=code&amp;scope=update_status"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);</a:t>
            </a:r>
          </a:p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Intent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launchBrowser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 = </a:t>
            </a:r>
            <a:r>
              <a:rPr lang="en-US" b="1" dirty="0">
                <a:solidFill>
                  <a:srgbClr val="FFFFFF"/>
                </a:solidFill>
                <a:latin typeface="Monaco"/>
              </a:rPr>
              <a:t>new Intent(</a:t>
            </a:r>
            <a:r>
              <a:rPr lang="en-US" b="1" dirty="0" err="1">
                <a:solidFill>
                  <a:srgbClr val="FFFFFF"/>
                </a:solidFill>
                <a:latin typeface="Monaco"/>
              </a:rPr>
              <a:t>Intent.ACTION_VIEW</a:t>
            </a:r>
            <a:r>
              <a:rPr lang="en-US" b="1" dirty="0">
                <a:solidFill>
                  <a:srgbClr val="FFFFFF"/>
                </a:solidFill>
                <a:latin typeface="Monaco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authzUrl</a:t>
            </a:r>
            <a:r>
              <a:rPr lang="en-US" b="1" dirty="0" smtClean="0">
                <a:solidFill>
                  <a:srgbClr val="FFFFFF"/>
                </a:solidFill>
                <a:latin typeface="Monaco"/>
              </a:rPr>
              <a:t>)</a:t>
            </a:r>
            <a:r>
              <a:rPr lang="en-US" b="1" dirty="0">
                <a:solidFill>
                  <a:srgbClr val="FFFFFF"/>
                </a:solidFill>
                <a:latin typeface="Monaco"/>
              </a:rPr>
              <a:t>;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Monaco"/>
              </a:rPr>
              <a:t>startActivity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launchBrowser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;</a:t>
            </a:r>
            <a:endParaRPr lang="en-US" dirty="0">
              <a:solidFill>
                <a:srgbClr val="FFFFFF"/>
              </a:solidFill>
              <a:latin typeface="Monaco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082" y="3545648"/>
            <a:ext cx="918477" cy="91847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11721" y="5395197"/>
            <a:ext cx="8089090" cy="7232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NSString</a:t>
            </a: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 err="1">
                <a:solidFill>
                  <a:schemeClr val="bg1"/>
                </a:solidFill>
              </a:rPr>
              <a:t>launchUrl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>
                <a:solidFill>
                  <a:schemeClr val="bg1"/>
                </a:solidFill>
                <a:latin typeface="Monaco"/>
              </a:rPr>
              <a:t>"https://</a:t>
            </a:r>
            <a:r>
              <a:rPr lang="en-US" dirty="0" err="1">
                <a:solidFill>
                  <a:schemeClr val="bg1"/>
                </a:solidFill>
                <a:latin typeface="Monaco"/>
              </a:rPr>
              <a:t>as.example.com</a:t>
            </a:r>
            <a:r>
              <a:rPr lang="en-US" dirty="0">
                <a:solidFill>
                  <a:schemeClr val="bg1"/>
                </a:solidFill>
                <a:latin typeface="Monaco"/>
              </a:rPr>
              <a:t>/as/authorization.oauth2?client_id=</a:t>
            </a:r>
            <a:r>
              <a:rPr lang="en-US" dirty="0" err="1">
                <a:solidFill>
                  <a:schemeClr val="bg1"/>
                </a:solidFill>
                <a:latin typeface="Monaco"/>
              </a:rPr>
              <a:t>myapp&amp;response_type</a:t>
            </a:r>
            <a:r>
              <a:rPr lang="en-US" dirty="0">
                <a:solidFill>
                  <a:schemeClr val="bg1"/>
                </a:solidFill>
                <a:latin typeface="Monaco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Monaco"/>
              </a:rPr>
              <a:t>code&amp;scope</a:t>
            </a:r>
            <a:r>
              <a:rPr lang="en-US" dirty="0">
                <a:solidFill>
                  <a:schemeClr val="bg1"/>
                </a:solidFill>
                <a:latin typeface="Monaco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Monaco"/>
              </a:rPr>
              <a:t>update_status</a:t>
            </a:r>
            <a:r>
              <a:rPr lang="en-US" dirty="0">
                <a:solidFill>
                  <a:schemeClr val="bg1"/>
                </a:solidFill>
                <a:latin typeface="Monaco"/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[[</a:t>
            </a:r>
            <a:r>
              <a:rPr lang="en-US" dirty="0" err="1" smtClean="0">
                <a:solidFill>
                  <a:schemeClr val="bg1"/>
                </a:solidFill>
              </a:rPr>
              <a:t>UIApplication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sharedApplication</a:t>
            </a:r>
            <a:r>
              <a:rPr lang="en-US" dirty="0" smtClean="0">
                <a:solidFill>
                  <a:schemeClr val="bg1"/>
                </a:solidFill>
              </a:rPr>
              <a:t>] </a:t>
            </a:r>
            <a:r>
              <a:rPr lang="en-US" dirty="0" err="1" smtClean="0">
                <a:solidFill>
                  <a:schemeClr val="bg1"/>
                </a:solidFill>
              </a:rPr>
              <a:t>openURL</a:t>
            </a:r>
            <a:r>
              <a:rPr lang="en-US" dirty="0" smtClean="0">
                <a:solidFill>
                  <a:schemeClr val="bg1"/>
                </a:solidFill>
              </a:rPr>
              <a:t>:[NSURL </a:t>
            </a:r>
            <a:r>
              <a:rPr lang="en-US" dirty="0" err="1" smtClean="0">
                <a:solidFill>
                  <a:schemeClr val="bg1"/>
                </a:solidFill>
              </a:rPr>
              <a:t>URLWithString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launchUrl</a:t>
            </a:r>
            <a:r>
              <a:rPr lang="en-US" dirty="0" smtClean="0">
                <a:solidFill>
                  <a:schemeClr val="bg1"/>
                </a:solidFill>
              </a:rPr>
              <a:t>]];</a:t>
            </a:r>
            <a:endParaRPr lang="en-US" dirty="0">
              <a:solidFill>
                <a:schemeClr val="bg1"/>
              </a:solidFill>
              <a:latin typeface="Monaco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059" y="5141685"/>
            <a:ext cx="1187910" cy="78135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11720" y="2503978"/>
            <a:ext cx="570121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https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://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as.example.com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/as/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authorization.oauth2?client_id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myapp&amp;response_type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code&amp;scope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update_status</a:t>
            </a:r>
            <a:endParaRPr lang="en-US" dirty="0" smtClean="0">
              <a:solidFill>
                <a:srgbClr val="FFFFFF"/>
              </a:solidFill>
              <a:latin typeface="Monaco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45678" y="2333587"/>
            <a:ext cx="1495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7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13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854" y="90721"/>
            <a:ext cx="6245190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Authenticate and Approve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476" y="741210"/>
            <a:ext cx="6063911" cy="1095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lvl="1" indent="-342900"/>
            <a:r>
              <a:rPr lang="en-US" sz="2000" dirty="0" smtClean="0">
                <a:ea typeface="ヒラギノ角ゴ Pro W3" charset="-128"/>
                <a:cs typeface="ヒラギノ角ゴ Pro W3" charset="-128"/>
              </a:rPr>
              <a:t>The AS authenticates the user</a:t>
            </a:r>
          </a:p>
          <a:p>
            <a:pPr marL="571500" lvl="2" indent="-342900"/>
            <a:r>
              <a:rPr lang="en-US" dirty="0" smtClean="0">
                <a:ea typeface="ヒラギノ角ゴ Pro W3" charset="-128"/>
                <a:cs typeface="ヒラギノ角ゴ Pro W3" charset="-128"/>
              </a:rPr>
              <a:t>Directly </a:t>
            </a:r>
          </a:p>
          <a:p>
            <a:pPr marL="571500" lvl="2" indent="-342900"/>
            <a:r>
              <a:rPr lang="en-US" dirty="0">
                <a:ea typeface="ヒラギノ角ゴ Pro W3" charset="-128"/>
                <a:cs typeface="ヒラギノ角ゴ Pro W3" charset="-128"/>
              </a:rPr>
              <a:t>I</a:t>
            </a:r>
            <a:r>
              <a:rPr lang="en-US" dirty="0" smtClean="0">
                <a:ea typeface="ヒラギノ角ゴ Pro W3" charset="-128"/>
                <a:cs typeface="ヒラギノ角ゴ Pro W3" charset="-128"/>
              </a:rPr>
              <a:t>ndirectly via Facebook, Twitter, Google, Yahoo, etc.</a:t>
            </a:r>
          </a:p>
          <a:p>
            <a:pPr marL="571500" lvl="2" indent="-342900"/>
            <a:endParaRPr lang="en-US" dirty="0">
              <a:ea typeface="ヒラギノ角ゴ Pro W3" charset="-128"/>
              <a:cs typeface="ヒラギノ角ゴ Pro W3" charset="-128"/>
            </a:endParaRPr>
          </a:p>
          <a:p>
            <a:pPr marL="571500" lvl="2" indent="-342900"/>
            <a:endParaRPr lang="en-US" dirty="0" smtClean="0">
              <a:ea typeface="ヒラギノ角ゴ Pro W3" charset="-128"/>
              <a:cs typeface="ヒラギノ角ゴ Pro W3" charset="-128"/>
            </a:endParaRPr>
          </a:p>
          <a:p>
            <a:pPr marL="571500" lvl="2" indent="-342900"/>
            <a:endParaRPr lang="en-US" dirty="0">
              <a:ea typeface="ヒラギノ角ゴ Pro W3" charset="-128"/>
              <a:cs typeface="ヒラギノ角ゴ Pro W3" charset="-128"/>
            </a:endParaRPr>
          </a:p>
          <a:p>
            <a:pPr marL="571500" lvl="2" indent="-342900"/>
            <a:endParaRPr lang="en-US" dirty="0" smtClean="0">
              <a:ea typeface="ヒラギノ角ゴ Pro W3" charset="-128"/>
              <a:cs typeface="ヒラギノ角ゴ Pro W3" charset="-128"/>
            </a:endParaRPr>
          </a:p>
          <a:p>
            <a:pPr marL="571500" lvl="2" indent="-342900"/>
            <a:endParaRPr lang="en-US" dirty="0">
              <a:ea typeface="ヒラギノ角ゴ Pro W3" charset="-128"/>
              <a:cs typeface="ヒラギノ角ゴ Pro W3" charset="-128"/>
            </a:endParaRPr>
          </a:p>
          <a:p>
            <a:pPr marL="571500" lvl="2" indent="-342900"/>
            <a:endParaRPr lang="en-US" dirty="0" smtClean="0">
              <a:ea typeface="ヒラギノ角ゴ Pro W3" charset="-128"/>
              <a:cs typeface="ヒラギノ角ゴ Pro W3" charset="-128"/>
            </a:endParaRPr>
          </a:p>
          <a:p>
            <a:pPr marL="388620" lvl="1" indent="-342900"/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388620" lvl="1" indent="-342900"/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marL="388620" lvl="1" indent="-342900"/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388620" lvl="1" indent="-342900"/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63819" y="90721"/>
            <a:ext cx="2744696" cy="3283913"/>
            <a:chOff x="4197118" y="1245740"/>
            <a:chExt cx="4574499" cy="5473187"/>
          </a:xfrm>
        </p:grpSpPr>
        <p:sp>
          <p:nvSpPr>
            <p:cNvPr id="7" name="Rounded Rectangle 6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1" name="Picture 39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25"/>
            <p:cNvCxnSpPr/>
            <p:nvPr/>
          </p:nvCxnSpPr>
          <p:spPr>
            <a:xfrm flipV="1">
              <a:off x="7354714" y="2761193"/>
              <a:ext cx="0" cy="2086600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7133141" y="3938221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2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7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5" descr="api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144" y="3003829"/>
            <a:ext cx="1936649" cy="36385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53" y="1847673"/>
            <a:ext cx="2001536" cy="37604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2331" y="1834400"/>
            <a:ext cx="1896056" cy="3562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884" y="3374634"/>
            <a:ext cx="1800111" cy="33820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9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27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90721"/>
            <a:ext cx="5491643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Approve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63819" y="90721"/>
            <a:ext cx="2744696" cy="3283913"/>
            <a:chOff x="4197118" y="1245740"/>
            <a:chExt cx="4574499" cy="5473187"/>
          </a:xfrm>
        </p:grpSpPr>
        <p:sp>
          <p:nvSpPr>
            <p:cNvPr id="6" name="Rounded Rectangle 5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0" name="Picture 39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25"/>
            <p:cNvCxnSpPr/>
            <p:nvPr/>
          </p:nvCxnSpPr>
          <p:spPr>
            <a:xfrm flipV="1">
              <a:off x="7354714" y="2761193"/>
              <a:ext cx="0" cy="2086600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sp>
          <p:nvSpPr>
            <p:cNvPr id="15" name="TextBox 46"/>
            <p:cNvSpPr txBox="1">
              <a:spLocks noChangeArrowheads="1"/>
            </p:cNvSpPr>
            <p:nvPr/>
          </p:nvSpPr>
          <p:spPr bwMode="auto">
            <a:xfrm>
              <a:off x="7133141" y="3938221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2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6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8" name="Picture 5" descr="api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936" y="1302122"/>
            <a:ext cx="2914203" cy="547517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299908" y="948081"/>
            <a:ext cx="6063911" cy="60159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2" indent="-342900"/>
            <a:r>
              <a:rPr lang="en-US" sz="2000" dirty="0" smtClean="0">
                <a:ea typeface="ヒラギノ角ゴ Pro W3" charset="-128"/>
                <a:cs typeface="ヒラギノ角ゴ Pro W3" charset="-128"/>
              </a:rPr>
              <a:t>User approves the requested access</a:t>
            </a:r>
            <a:endParaRPr lang="en-US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6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900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90721"/>
            <a:ext cx="7315200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Handle Callback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8134" y="2290601"/>
            <a:ext cx="5866703" cy="387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>
              <a:buNone/>
            </a:pPr>
            <a:r>
              <a:rPr lang="en-US" sz="2000" dirty="0">
                <a:ea typeface="ヒラギノ角ゴ Pro W3" charset="-128"/>
                <a:cs typeface="ヒラギノ角ゴ Pro W3" charset="-128"/>
              </a:rPr>
              <a:t>Server returns control to the app </a:t>
            </a:r>
            <a:r>
              <a:rPr lang="en-US" sz="2000" dirty="0" smtClean="0">
                <a:ea typeface="ヒラギノ角ゴ Pro W3" charset="-128"/>
                <a:cs typeface="ヒラギノ角ゴ Pro W3" charset="-128"/>
              </a:rPr>
              <a:t>via HTTP redirection and </a:t>
            </a:r>
            <a:r>
              <a:rPr lang="en-US" sz="2000" dirty="0">
                <a:ea typeface="ヒラギノ角ゴ Pro W3" charset="-128"/>
                <a:cs typeface="ヒラギノ角ゴ Pro W3" charset="-128"/>
              </a:rPr>
              <a:t>includes an authorization code</a:t>
            </a: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34" y="3837174"/>
            <a:ext cx="7009794" cy="53860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HTTP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/1.1 302 Found</a:t>
            </a:r>
          </a:p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Location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: x-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com.mycorp.myapp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://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oauth.callback?code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SplxlOBeZQQYbYS6WxSbIA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6794" y="3725547"/>
            <a:ext cx="1495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01293" y="129367"/>
            <a:ext cx="2744696" cy="3283913"/>
            <a:chOff x="4197118" y="1245740"/>
            <a:chExt cx="4574499" cy="5473187"/>
          </a:xfrm>
        </p:grpSpPr>
        <p:sp>
          <p:nvSpPr>
            <p:cNvPr id="9" name="Rounded Rectangle 8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3" name="Picture 39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25"/>
            <p:cNvCxnSpPr/>
            <p:nvPr/>
          </p:nvCxnSpPr>
          <p:spPr>
            <a:xfrm flipV="1">
              <a:off x="7808301" y="2761193"/>
              <a:ext cx="0" cy="2086602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arrow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sp>
          <p:nvSpPr>
            <p:cNvPr id="18" name="TextBox 46"/>
            <p:cNvSpPr txBox="1">
              <a:spLocks noChangeArrowheads="1"/>
            </p:cNvSpPr>
            <p:nvPr/>
          </p:nvSpPr>
          <p:spPr bwMode="auto">
            <a:xfrm>
              <a:off x="7609766" y="3766596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3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9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1" name="Picture 5" descr="api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5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34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720" y="2397546"/>
            <a:ext cx="6710703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Monaco"/>
              </a:rPr>
              <a:t>&lt;activity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android:name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=".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MyAppCallback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” … 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&lt;intent-filter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 &lt;action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android:name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="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android.intent.action.VIEW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"/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 &lt;category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android:name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="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android.intent.category.DEFAULT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"/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 &lt;category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android:name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="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android.intent.category.BROWSABLE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"/&gt;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 &lt;data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android:scheme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="x-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com.mycorp.myapp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" /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 &lt;/intent-filter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r>
              <a:rPr lang="en-US" dirty="0">
                <a:solidFill>
                  <a:srgbClr val="FFFFFF"/>
                </a:solidFill>
                <a:latin typeface="Monaco"/>
              </a:rPr>
              <a:t>&lt;/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activity&gt;</a:t>
            </a:r>
            <a:endParaRPr lang="en-US" dirty="0">
              <a:solidFill>
                <a:srgbClr val="FFFFFF"/>
              </a:solidFill>
              <a:latin typeface="Monaco"/>
            </a:endParaRPr>
          </a:p>
          <a:p>
            <a:endParaRPr lang="en-US" dirty="0" smtClean="0">
              <a:solidFill>
                <a:srgbClr val="FFFFFF"/>
              </a:solidFill>
              <a:latin typeface="Monaco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90721"/>
            <a:ext cx="7315200" cy="70605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Handle Callback </a:t>
            </a:r>
            <a:r>
              <a:rPr lang="en-US" sz="3200" dirty="0" smtClean="0"/>
              <a:t>(cont’d)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8134" y="825448"/>
            <a:ext cx="5866703" cy="5336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>
              <a:buNone/>
            </a:pPr>
            <a:r>
              <a:rPr lang="en-US" sz="2000" dirty="0"/>
              <a:t>Registering a custom URI scheme </a:t>
            </a: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83" y="1237490"/>
            <a:ext cx="918477" cy="918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721" y="5395197"/>
            <a:ext cx="808909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authzCode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getIntent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().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getData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().</a:t>
            </a:r>
            <a:r>
              <a:rPr lang="en-US" dirty="0" err="1">
                <a:solidFill>
                  <a:srgbClr val="FFFFFF"/>
                </a:solidFill>
                <a:latin typeface="Monaco"/>
              </a:rPr>
              <a:t>getQueryParameter</a:t>
            </a:r>
            <a:r>
              <a:rPr lang="en-US" dirty="0">
                <a:solidFill>
                  <a:srgbClr val="FFFFFF"/>
                </a:solidFill>
                <a:latin typeface="Monaco"/>
              </a:rPr>
              <a:t>("code")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01293" y="129367"/>
            <a:ext cx="2744696" cy="3283913"/>
            <a:chOff x="4197118" y="1245740"/>
            <a:chExt cx="4574499" cy="5473187"/>
          </a:xfrm>
        </p:grpSpPr>
        <p:sp>
          <p:nvSpPr>
            <p:cNvPr id="9" name="Rounded Rectangle 8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3" name="Picture 39" descr="app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cxnSp>
          <p:nvCxnSpPr>
            <p:cNvPr id="17" name="Straight Arrow Connector 25"/>
            <p:cNvCxnSpPr/>
            <p:nvPr/>
          </p:nvCxnSpPr>
          <p:spPr>
            <a:xfrm rot="10800000" flipV="1">
              <a:off x="5749246" y="5687819"/>
              <a:ext cx="2059056" cy="706627"/>
            </a:xfrm>
            <a:prstGeom prst="bentConnector3">
              <a:avLst>
                <a:gd name="adj1" fmla="val -1217"/>
              </a:avLst>
            </a:prstGeom>
            <a:ln w="38100" cmpd="sng">
              <a:solidFill>
                <a:schemeClr val="accent6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8" name="Picture 28" descr="app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" name="Picture 5" descr="api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8" descr="app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  <p:sp>
          <p:nvSpPr>
            <p:cNvPr id="23" name="TextBox 46"/>
            <p:cNvSpPr txBox="1">
              <a:spLocks noChangeArrowheads="1"/>
            </p:cNvSpPr>
            <p:nvPr/>
          </p:nvSpPr>
          <p:spPr bwMode="auto">
            <a:xfrm>
              <a:off x="7416813" y="6078416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3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38134" y="2017467"/>
            <a:ext cx="2852827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Monaco"/>
              </a:rPr>
              <a:t>In 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AndroidManifest.xml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 file: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6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32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9" y="3405372"/>
            <a:ext cx="8601084" cy="297004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- (BOOL)application:(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UIApplication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*)application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handleOpenURL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:(NSURL *)</a:t>
            </a:r>
            <a:r>
              <a:rPr lang="en-US" sz="1100" b="1" dirty="0" err="1">
                <a:solidFill>
                  <a:srgbClr val="FFFFFF"/>
                </a:solidFill>
                <a:latin typeface="Monaco"/>
                <a:cs typeface="Monaco"/>
              </a:rPr>
              <a:t>url</a:t>
            </a:r>
            <a:endParaRPr lang="en-US" sz="1100" b="1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{   </a:t>
            </a:r>
          </a:p>
          <a:p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NSString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*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queryString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= 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url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query];</a:t>
            </a:r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endParaRPr lang="en-US" sz="1100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    </a:t>
            </a:r>
            <a:r>
              <a:rPr lang="en-US" sz="1100" dirty="0" err="1" smtClean="0">
                <a:solidFill>
                  <a:srgbClr val="FFFFFF"/>
                </a:solidFill>
                <a:latin typeface="Monaco"/>
                <a:cs typeface="Monaco"/>
              </a:rPr>
              <a:t>NSMutableDictionary</a:t>
            </a:r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*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qsParms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= [[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NSMutableDictionary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alloc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]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init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];</a:t>
            </a: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for (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NSString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*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param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in </a:t>
            </a:r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queryString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 err="1" smtClean="0">
                <a:solidFill>
                  <a:srgbClr val="FFFFFF"/>
                </a:solidFill>
                <a:latin typeface="Monaco"/>
                <a:cs typeface="Monaco"/>
              </a:rPr>
              <a:t>componentsSeparatedByString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:@"&amp;"]) {</a:t>
            </a: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NSArray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*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elts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= 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param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componentsSeparatedByString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:@"="];</a:t>
            </a: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    if([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elts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count] &lt; 2) continue;</a:t>
            </a: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    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qsParms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setObject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elts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objectAtIndex:1]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forKey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elts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objectAtIndex:0]];</a:t>
            </a: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};</a:t>
            </a:r>
          </a:p>
          <a:p>
            <a:endParaRPr lang="en-US" sz="1100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NSString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*code = [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qsParms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aco"/>
                <a:cs typeface="Monaco"/>
              </a:rPr>
              <a:t>objectForKey</a:t>
            </a:r>
            <a:r>
              <a:rPr lang="en-US" sz="1100" dirty="0">
                <a:solidFill>
                  <a:srgbClr val="FFFFFF"/>
                </a:solidFill>
                <a:latin typeface="Monaco"/>
                <a:cs typeface="Monaco"/>
              </a:rPr>
              <a:t>:@"code"]</a:t>
            </a:r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;</a:t>
            </a:r>
            <a:endParaRPr lang="en-US" sz="1100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Monaco"/>
                <a:cs typeface="Monaco"/>
              </a:rPr>
              <a:t>...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90721"/>
            <a:ext cx="7315200" cy="70605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Handle Callback </a:t>
            </a:r>
            <a:r>
              <a:rPr lang="en-US" sz="3200" dirty="0" smtClean="0"/>
              <a:t>(cont’d)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8134" y="825448"/>
            <a:ext cx="5866703" cy="5336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>
              <a:buNone/>
            </a:pPr>
            <a:r>
              <a:rPr lang="en-US" sz="2000" dirty="0"/>
              <a:t>Registering a custom URI scheme </a:t>
            </a: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01293" y="129367"/>
            <a:ext cx="2744696" cy="3283913"/>
            <a:chOff x="4197118" y="1245740"/>
            <a:chExt cx="4574499" cy="5473187"/>
          </a:xfrm>
        </p:grpSpPr>
        <p:sp>
          <p:nvSpPr>
            <p:cNvPr id="6" name="Rounded Rectangle 5"/>
            <p:cNvSpPr/>
            <p:nvPr/>
          </p:nvSpPr>
          <p:spPr>
            <a:xfrm>
              <a:off x="4315500" y="1245740"/>
              <a:ext cx="4456117" cy="2044028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97118" y="4405524"/>
              <a:ext cx="4456117" cy="2313403"/>
            </a:xfrm>
            <a:prstGeom prst="roundRect">
              <a:avLst>
                <a:gd name="adj" fmla="val 1012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Font typeface="Symbol" charset="2"/>
                <a:buNone/>
                <a:defRPr/>
              </a:pPr>
              <a:endParaRPr lang="en-US" sz="140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4122" y="4641681"/>
              <a:ext cx="1833564" cy="121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46"/>
            <p:cNvSpPr txBox="1">
              <a:spLocks noChangeArrowheads="1"/>
            </p:cNvSpPr>
            <p:nvPr/>
          </p:nvSpPr>
          <p:spPr bwMode="auto">
            <a:xfrm>
              <a:off x="4267491" y="4709721"/>
              <a:ext cx="11348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Device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pic>
          <p:nvPicPr>
            <p:cNvPr id="10" name="Picture 39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3549" y="5358941"/>
              <a:ext cx="1720852" cy="1235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41"/>
            <p:cNvSpPr txBox="1">
              <a:spLocks noChangeArrowheads="1"/>
            </p:cNvSpPr>
            <p:nvPr/>
          </p:nvSpPr>
          <p:spPr bwMode="auto">
            <a:xfrm>
              <a:off x="4690561" y="5692771"/>
              <a:ext cx="1250951" cy="76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Native</a:t>
              </a:r>
            </a:p>
            <a:p>
              <a:pPr algn="ctr">
                <a:buFont typeface="Symbol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App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46712" y="5272123"/>
              <a:ext cx="1526060" cy="5129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Symbol" charset="2"/>
                <a:buNone/>
              </a:pPr>
              <a:r>
                <a:rPr lang="en-US" sz="1400" b="1" dirty="0" smtClean="0">
                  <a:solidFill>
                    <a:schemeClr val="bg1"/>
                  </a:solidFill>
                </a:rPr>
                <a:t>Browser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46"/>
            <p:cNvSpPr txBox="1">
              <a:spLocks noChangeArrowheads="1"/>
            </p:cNvSpPr>
            <p:nvPr/>
          </p:nvSpPr>
          <p:spPr bwMode="auto">
            <a:xfrm>
              <a:off x="4385872" y="1257223"/>
              <a:ext cx="11196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Cloud!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  <p:cxnSp>
          <p:nvCxnSpPr>
            <p:cNvPr id="14" name="Straight Arrow Connector 25"/>
            <p:cNvCxnSpPr/>
            <p:nvPr/>
          </p:nvCxnSpPr>
          <p:spPr>
            <a:xfrm rot="10800000" flipV="1">
              <a:off x="5749246" y="5687819"/>
              <a:ext cx="2059056" cy="706627"/>
            </a:xfrm>
            <a:prstGeom prst="bentConnector3">
              <a:avLst>
                <a:gd name="adj1" fmla="val -1217"/>
              </a:avLst>
            </a:prstGeom>
            <a:ln w="38100" cmpd="sng">
              <a:solidFill>
                <a:schemeClr val="accent6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15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21322" y="1506550"/>
              <a:ext cx="1883071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>
              <a:off x="6682267" y="1952638"/>
              <a:ext cx="1844032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Authorization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  <a:endParaRPr lang="en-US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7" name="Picture 5" descr="api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05929" y="1595777"/>
              <a:ext cx="1203327" cy="120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8" descr="app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255" y="1506550"/>
              <a:ext cx="1216323" cy="134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5471005" y="1956528"/>
              <a:ext cx="1333700" cy="718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Token </a:t>
              </a:r>
            </a:p>
            <a:p>
              <a:pPr algn="ctr"/>
              <a:r>
                <a:rPr lang="en-US" sz="1100" b="1" dirty="0" smtClean="0">
                  <a:solidFill>
                    <a:schemeClr val="accent2">
                      <a:lumMod val="75000"/>
                    </a:schemeClr>
                  </a:solidFill>
                </a:rPr>
                <a:t>Endpoint</a:t>
              </a:r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7416813" y="6078416"/>
              <a:ext cx="2609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buFont typeface="Symbol" charset="2"/>
                <a:buNone/>
              </a:pPr>
              <a:r>
                <a:rPr lang="en-US" sz="1200" b="1" dirty="0" smtClean="0">
                  <a:solidFill>
                    <a:srgbClr val="BF6400"/>
                  </a:solidFill>
                </a:rPr>
                <a:t>3</a:t>
              </a:r>
              <a:endParaRPr lang="en-US" sz="1200" b="1" dirty="0">
                <a:solidFill>
                  <a:srgbClr val="BF6400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37" y="2083236"/>
            <a:ext cx="6096000" cy="1193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753" y="1703402"/>
            <a:ext cx="1187910" cy="7813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4018" y="1704237"/>
            <a:ext cx="2435969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Monaco"/>
              </a:rPr>
              <a:t>In app info </a:t>
            </a:r>
            <a:r>
              <a:rPr lang="en-US" dirty="0" err="1" smtClean="0">
                <a:solidFill>
                  <a:srgbClr val="FFFFFF"/>
                </a:solidFill>
                <a:latin typeface="Monaco"/>
              </a:rPr>
              <a:t>plist</a:t>
            </a:r>
            <a:r>
              <a:rPr lang="en-US" dirty="0" smtClean="0">
                <a:solidFill>
                  <a:srgbClr val="FFFFFF"/>
                </a:solidFill>
                <a:latin typeface="Monaco"/>
              </a:rPr>
              <a:t> file: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7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737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8993" y="1679976"/>
            <a:ext cx="6425305" cy="12464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POST /as/token.oauth2 HTTP/1.1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Host: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as.example.com</a:t>
            </a:r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Content-Type: application/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x-www-form-urlencoded;charset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=UTF-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</a:p>
          <a:p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client_id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1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myapp&amp;grant_type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authorization_code&amp;code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=SplxlOBeZQQYbYS6WxSbIA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391046" y="2002566"/>
            <a:ext cx="2673667" cy="1388042"/>
          </a:xfrm>
          <a:prstGeom prst="roundRect">
            <a:avLst>
              <a:gd name="adj" fmla="val 1012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Symbol" charset="2"/>
              <a:buNone/>
              <a:defRPr/>
            </a:pPr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721"/>
            <a:ext cx="5636504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a typeface="ヒラギノ角ゴ Pro W3" charset="-128"/>
                <a:cs typeface="ヒラギノ角ゴ Pro W3" charset="-128"/>
              </a:rPr>
              <a:t>Trade Code for Token(s)</a:t>
            </a:r>
            <a:endParaRPr lang="en-US" sz="3200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438134" y="825448"/>
            <a:ext cx="5866703" cy="5336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62075" y="106695"/>
            <a:ext cx="2673667" cy="1226417"/>
          </a:xfrm>
          <a:prstGeom prst="roundRect">
            <a:avLst>
              <a:gd name="adj" fmla="val 1012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Symbol" charset="2"/>
              <a:buNone/>
              <a:defRPr/>
            </a:pPr>
            <a:endParaRPr lang="en-US" sz="140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7247" y="2144260"/>
            <a:ext cx="1100137" cy="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6"/>
          <p:cNvSpPr txBox="1">
            <a:spLocks noChangeArrowheads="1"/>
          </p:cNvSpPr>
          <p:nvPr/>
        </p:nvSpPr>
        <p:spPr bwMode="auto">
          <a:xfrm>
            <a:off x="6433270" y="2185084"/>
            <a:ext cx="680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Device</a:t>
            </a:r>
            <a:endParaRPr lang="en-US" sz="1200" b="1" dirty="0">
              <a:solidFill>
                <a:srgbClr val="BF6400"/>
              </a:solidFill>
            </a:endParaRPr>
          </a:p>
        </p:txBody>
      </p:sp>
      <p:pic>
        <p:nvPicPr>
          <p:cNvPr id="51" name="Picture 39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0904" y="2574616"/>
            <a:ext cx="1032510" cy="7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41"/>
          <p:cNvSpPr txBox="1">
            <a:spLocks noChangeArrowheads="1"/>
          </p:cNvSpPr>
          <p:nvPr/>
        </p:nvSpPr>
        <p:spPr bwMode="auto">
          <a:xfrm>
            <a:off x="6687111" y="2774914"/>
            <a:ext cx="750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Symbol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Native</a:t>
            </a:r>
          </a:p>
          <a:p>
            <a:pPr algn="ctr">
              <a:buFont typeface="Symbol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800801" y="2522525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Symbol" charset="2"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Browser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TextBox 46"/>
          <p:cNvSpPr txBox="1">
            <a:spLocks noChangeArrowheads="1"/>
          </p:cNvSpPr>
          <p:nvPr/>
        </p:nvSpPr>
        <p:spPr bwMode="auto">
          <a:xfrm>
            <a:off x="6504298" y="113585"/>
            <a:ext cx="6718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Cloud!</a:t>
            </a:r>
            <a:endParaRPr lang="en-US" sz="1200" b="1" dirty="0">
              <a:solidFill>
                <a:srgbClr val="BF6400"/>
              </a:solidFill>
            </a:endParaRPr>
          </a:p>
        </p:txBody>
      </p:sp>
      <p:pic>
        <p:nvPicPr>
          <p:cNvPr id="58" name="Picture 28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5567" y="263181"/>
            <a:ext cx="1129841" cy="8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29"/>
          <p:cNvSpPr txBox="1">
            <a:spLocks noChangeArrowheads="1"/>
          </p:cNvSpPr>
          <p:nvPr/>
        </p:nvSpPr>
        <p:spPr bwMode="auto">
          <a:xfrm>
            <a:off x="7882134" y="530834"/>
            <a:ext cx="11064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Authorization </a:t>
            </a:r>
          </a:p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Endpoint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0" name="Picture 5" descr="api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6333" y="316717"/>
            <a:ext cx="721995" cy="72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8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327" y="263181"/>
            <a:ext cx="729793" cy="8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29"/>
          <p:cNvSpPr txBox="1">
            <a:spLocks noChangeArrowheads="1"/>
          </p:cNvSpPr>
          <p:nvPr/>
        </p:nvSpPr>
        <p:spPr bwMode="auto">
          <a:xfrm>
            <a:off x="7155377" y="533168"/>
            <a:ext cx="8002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Token </a:t>
            </a:r>
          </a:p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Endpoint</a:t>
            </a:r>
          </a:p>
        </p:txBody>
      </p:sp>
      <p:cxnSp>
        <p:nvCxnSpPr>
          <p:cNvPr id="64" name="Straight Arrow Connector 25"/>
          <p:cNvCxnSpPr/>
          <p:nvPr/>
        </p:nvCxnSpPr>
        <p:spPr>
          <a:xfrm flipV="1">
            <a:off x="7368474" y="1015967"/>
            <a:ext cx="174751" cy="1619343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46"/>
          <p:cNvSpPr txBox="1">
            <a:spLocks noChangeArrowheads="1"/>
          </p:cNvSpPr>
          <p:nvPr/>
        </p:nvSpPr>
        <p:spPr bwMode="auto">
          <a:xfrm>
            <a:off x="7279477" y="2042199"/>
            <a:ext cx="1565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4</a:t>
            </a:r>
            <a:endParaRPr lang="en-US" sz="1200" b="1" dirty="0">
              <a:solidFill>
                <a:srgbClr val="BF64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5599" y="3594644"/>
            <a:ext cx="6425305" cy="272382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Content-Type: application/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json;charset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=UTF-8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Cache-Control: no-store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Pragma: no-cache</a:t>
            </a:r>
          </a:p>
          <a:p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token_type":"Bearer"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"expires_in":3600,</a:t>
            </a:r>
          </a:p>
          <a:p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access_token":"PeRTSD9RQrbiuoaHVPxV41MzW1qS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”,</a:t>
            </a:r>
          </a:p>
          <a:p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 "refresh_token"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:"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uyAVrtyLZ2qPzI8rQ5UUTckCdGaJsz8XE8S58ecnt8”</a:t>
            </a:r>
          </a:p>
          <a:p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937420" y="1686541"/>
            <a:ext cx="1495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91261" y="3976047"/>
            <a:ext cx="1495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535" y="1132472"/>
            <a:ext cx="269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Endpoint Request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38134" y="3158961"/>
            <a:ext cx="287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 Endpoint Response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5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35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78993" y="2516068"/>
            <a:ext cx="6425305" cy="14927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POST 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1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api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/update-status HTTP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/1.1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Host: </a:t>
            </a:r>
            <a:r>
              <a:rPr lang="en-US" sz="11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rs.example.com</a:t>
            </a:r>
            <a:endParaRPr lang="en-US" sz="11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Authorization: Bearer 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PeRTSD9RQrbiuoaHVPxV41MzW1qS</a:t>
            </a:r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Content-Type: application/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x-www-form-urlencoded;charset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=UTF-</a:t>
            </a:r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</a:p>
          <a:p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1100" dirty="0" smtClean="0">
                <a:solidFill>
                  <a:srgbClr val="FFFFFF"/>
                </a:solidFill>
                <a:latin typeface="Courier New"/>
                <a:cs typeface="Courier New"/>
              </a:rPr>
              <a:t>status=Almost%20done. </a:t>
            </a:r>
            <a:endParaRPr lang="en-US" sz="11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721"/>
            <a:ext cx="5636504" cy="70605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ea typeface="ヒラギノ角ゴ Pro W3" charset="-128"/>
                <a:cs typeface="ヒラギノ角ゴ Pro W3" charset="-128"/>
              </a:rPr>
              <a:t>Using an Access Token</a:t>
            </a:r>
            <a:endParaRPr lang="en-US" sz="3200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438134" y="825448"/>
            <a:ext cx="5866703" cy="5336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08987" y="2638014"/>
            <a:ext cx="14958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http://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470333" y="100238"/>
            <a:ext cx="2673667" cy="1226417"/>
          </a:xfrm>
          <a:prstGeom prst="roundRect">
            <a:avLst>
              <a:gd name="adj" fmla="val 1012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Symbol" charset="2"/>
              <a:buNone/>
              <a:defRPr/>
            </a:pPr>
            <a:endParaRPr lang="en-US" sz="1400"/>
          </a:p>
        </p:txBody>
      </p:sp>
      <p:sp>
        <p:nvSpPr>
          <p:cNvPr id="41" name="Rounded Rectangle 40"/>
          <p:cNvSpPr/>
          <p:nvPr/>
        </p:nvSpPr>
        <p:spPr>
          <a:xfrm>
            <a:off x="6399304" y="1996109"/>
            <a:ext cx="2673667" cy="1388042"/>
          </a:xfrm>
          <a:prstGeom prst="roundRect">
            <a:avLst>
              <a:gd name="adj" fmla="val 1012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Symbol" charset="2"/>
              <a:buNone/>
              <a:defRPr/>
            </a:pPr>
            <a:endParaRPr lang="en-US" sz="140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5505" y="2137803"/>
            <a:ext cx="1100137" cy="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6"/>
          <p:cNvSpPr txBox="1">
            <a:spLocks noChangeArrowheads="1"/>
          </p:cNvSpPr>
          <p:nvPr/>
        </p:nvSpPr>
        <p:spPr bwMode="auto">
          <a:xfrm>
            <a:off x="6441528" y="2178627"/>
            <a:ext cx="680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Device</a:t>
            </a:r>
            <a:endParaRPr lang="en-US" sz="1200" b="1" dirty="0">
              <a:solidFill>
                <a:srgbClr val="BF6400"/>
              </a:solidFill>
            </a:endParaRPr>
          </a:p>
        </p:txBody>
      </p:sp>
      <p:pic>
        <p:nvPicPr>
          <p:cNvPr id="44" name="Picture 39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162" y="2568159"/>
            <a:ext cx="1032510" cy="7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1"/>
          <p:cNvSpPr txBox="1">
            <a:spLocks noChangeArrowheads="1"/>
          </p:cNvSpPr>
          <p:nvPr/>
        </p:nvSpPr>
        <p:spPr bwMode="auto">
          <a:xfrm>
            <a:off x="6695369" y="2768457"/>
            <a:ext cx="750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buFont typeface="Symbol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Native</a:t>
            </a:r>
          </a:p>
          <a:p>
            <a:pPr algn="ctr">
              <a:buFont typeface="Symbol" charset="2"/>
              <a:buNone/>
            </a:pPr>
            <a:r>
              <a:rPr lang="en-US" sz="1200" b="1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809059" y="2516068"/>
            <a:ext cx="915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Symbol" charset="2"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Browser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46"/>
          <p:cNvSpPr txBox="1">
            <a:spLocks noChangeArrowheads="1"/>
          </p:cNvSpPr>
          <p:nvPr/>
        </p:nvSpPr>
        <p:spPr bwMode="auto">
          <a:xfrm>
            <a:off x="6512556" y="107128"/>
            <a:ext cx="6718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Cloud!</a:t>
            </a:r>
            <a:endParaRPr lang="en-US" sz="1200" b="1" dirty="0">
              <a:solidFill>
                <a:srgbClr val="BF6400"/>
              </a:solidFill>
            </a:endParaRPr>
          </a:p>
        </p:txBody>
      </p:sp>
      <p:pic>
        <p:nvPicPr>
          <p:cNvPr id="56" name="Picture 28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3825" y="256724"/>
            <a:ext cx="1129841" cy="8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29"/>
          <p:cNvSpPr txBox="1">
            <a:spLocks noChangeArrowheads="1"/>
          </p:cNvSpPr>
          <p:nvPr/>
        </p:nvSpPr>
        <p:spPr bwMode="auto">
          <a:xfrm>
            <a:off x="7890392" y="524377"/>
            <a:ext cx="11064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Authorization </a:t>
            </a:r>
          </a:p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Endpoint</a:t>
            </a:r>
            <a:endParaRPr lang="en-US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7" name="Picture 5" descr="api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4591" y="310260"/>
            <a:ext cx="721995" cy="72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28" descr="app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6585" y="256724"/>
            <a:ext cx="729793" cy="8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TextBox 29"/>
          <p:cNvSpPr txBox="1">
            <a:spLocks noChangeArrowheads="1"/>
          </p:cNvSpPr>
          <p:nvPr/>
        </p:nvSpPr>
        <p:spPr bwMode="auto">
          <a:xfrm>
            <a:off x="7163635" y="526711"/>
            <a:ext cx="8002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Token </a:t>
            </a:r>
          </a:p>
          <a:p>
            <a:pPr algn="ctr"/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</a:rPr>
              <a:t>Endpoint</a:t>
            </a:r>
          </a:p>
        </p:txBody>
      </p:sp>
      <p:cxnSp>
        <p:nvCxnSpPr>
          <p:cNvPr id="70" name="Straight Arrow Connector 25"/>
          <p:cNvCxnSpPr>
            <a:endCxn id="67" idx="2"/>
          </p:cNvCxnSpPr>
          <p:nvPr/>
        </p:nvCxnSpPr>
        <p:spPr>
          <a:xfrm flipH="1" flipV="1">
            <a:off x="6825588" y="1032255"/>
            <a:ext cx="448077" cy="1596599"/>
          </a:xfrm>
          <a:prstGeom prst="straightConnector1">
            <a:avLst/>
          </a:prstGeom>
          <a:ln w="38100" cmpd="sng">
            <a:solidFill>
              <a:schemeClr val="accent6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46"/>
          <p:cNvSpPr txBox="1">
            <a:spLocks noChangeArrowheads="1"/>
          </p:cNvSpPr>
          <p:nvPr/>
        </p:nvSpPr>
        <p:spPr bwMode="auto">
          <a:xfrm>
            <a:off x="7029987" y="2128817"/>
            <a:ext cx="1565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Symbol" charset="2"/>
              <a:buNone/>
            </a:pPr>
            <a:r>
              <a:rPr lang="en-US" sz="1200" b="1" dirty="0" smtClean="0">
                <a:solidFill>
                  <a:srgbClr val="BF6400"/>
                </a:solidFill>
              </a:rPr>
              <a:t>5</a:t>
            </a:r>
            <a:endParaRPr lang="en-US" sz="1200" b="1" dirty="0">
              <a:solidFill>
                <a:srgbClr val="BF64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251" y="4055344"/>
            <a:ext cx="7504421" cy="124649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NSString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*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authzHeader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= [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NSString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stringWithFormat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:@"Bearer %@",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accessToken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               </a:t>
            </a:r>
          </a:p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NSMutableURLRequest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*request = [[[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NSMutableURLRequest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alloc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init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autorelease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];  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[request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setURL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:[NSURL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URLWithString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:@"https://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rs.example.com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api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/update-status"]];   </a:t>
            </a:r>
          </a:p>
          <a:p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[request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setValue:authzHeader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forHTTPHeaderField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:@"Authorization"];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251" y="5565566"/>
            <a:ext cx="7504421" cy="75405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DefaultHttpClient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httpClient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= new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DefaultHttpClient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HttpPost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 post = new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HttpPost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("https://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rs.example.com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api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/update-status");</a:t>
            </a:r>
          </a:p>
          <a:p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post.setHeader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("Authorization", "Bearer " + </a:t>
            </a:r>
            <a:r>
              <a:rPr lang="en-US" sz="1100" dirty="0" err="1">
                <a:solidFill>
                  <a:srgbClr val="FFFFFF"/>
                </a:solidFill>
                <a:latin typeface="Courier New"/>
                <a:cs typeface="Courier New"/>
              </a:rPr>
              <a:t>accessToken</a:t>
            </a:r>
            <a:r>
              <a:rPr lang="en-US" sz="1100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17" y="3958318"/>
            <a:ext cx="1187910" cy="78135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915" y="5565566"/>
            <a:ext cx="918477" cy="918477"/>
          </a:xfrm>
          <a:prstGeom prst="rect">
            <a:avLst/>
          </a:prstGeom>
        </p:spPr>
      </p:pic>
      <p:sp>
        <p:nvSpPr>
          <p:cNvPr id="79" name="Content Placeholder 2"/>
          <p:cNvSpPr txBox="1">
            <a:spLocks/>
          </p:cNvSpPr>
          <p:nvPr/>
        </p:nvSpPr>
        <p:spPr>
          <a:xfrm>
            <a:off x="438134" y="855675"/>
            <a:ext cx="5866703" cy="38718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lvl="1" indent="-342900"/>
            <a:r>
              <a:rPr lang="en-US" sz="2000" dirty="0" smtClean="0">
                <a:ea typeface="ヒラギノ角ゴ Pro W3" charset="-128"/>
                <a:cs typeface="ヒラギノ角ゴ Pro W3" charset="-128"/>
              </a:rPr>
              <a:t>Once an access token is obtained, it can be used to authenticate/authorize calls to the protected resources at the RS by including it in HTTP Authorization header</a:t>
            </a:r>
          </a:p>
          <a:p>
            <a:pPr marL="388620" lvl="1" indent="-342900"/>
            <a:endParaRPr lang="en-US" sz="2000" dirty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  <a:p>
            <a:pPr marL="45720" lvl="1" indent="0">
              <a:buNone/>
            </a:pPr>
            <a:endParaRPr lang="en-US" sz="2000" dirty="0" smtClean="0"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" y="6292281"/>
            <a:ext cx="907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- </a:t>
            </a:r>
            <a:r>
              <a:rPr lang="en-US" sz="1200" dirty="0">
                <a:hlinkClick r:id="rId7"/>
              </a:rPr>
              <a:t>http://www.slideshare.net/briandavidcampbell/is-that-a-token-in-your-phone-in-your-pocket-or-are-you-just-glad-to-see-me-oauth-20-and-mobile-devices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9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User may be already logged in most cases</a:t>
            </a:r>
          </a:p>
          <a:p>
            <a:pPr lvl="1"/>
            <a:r>
              <a:rPr lang="en-US" dirty="0" smtClean="0"/>
              <a:t>User will trust as he/she sees https and domain name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 Custom URI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2741"/>
            <a:ext cx="2387600" cy="1409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53882" y="2943412"/>
            <a:ext cx="821765" cy="806823"/>
          </a:xfrm>
          <a:prstGeom prst="ellipse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4589" y="2732741"/>
            <a:ext cx="1168400" cy="1184835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95294" y="2569883"/>
            <a:ext cx="1515036" cy="1500094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57294" y="2345764"/>
            <a:ext cx="0" cy="1931148"/>
          </a:xfrm>
          <a:prstGeom prst="line">
            <a:avLst/>
          </a:prstGeom>
          <a:ln>
            <a:solidFill>
              <a:srgbClr val="9537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7376" y="3338607"/>
            <a:ext cx="1819835" cy="0"/>
          </a:xfrm>
          <a:prstGeom prst="line">
            <a:avLst/>
          </a:prstGeom>
          <a:ln>
            <a:solidFill>
              <a:srgbClr val="95373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32941" y="2315881"/>
            <a:ext cx="4353859" cy="205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21412" y="2822387"/>
            <a:ext cx="881529" cy="1337236"/>
            <a:chOff x="4721412" y="2732741"/>
            <a:chExt cx="881529" cy="1337236"/>
          </a:xfrm>
        </p:grpSpPr>
        <p:sp>
          <p:nvSpPr>
            <p:cNvPr id="14" name="Rectangle 13"/>
            <p:cNvSpPr/>
            <p:nvPr/>
          </p:nvSpPr>
          <p:spPr>
            <a:xfrm>
              <a:off x="4721412" y="2732741"/>
              <a:ext cx="881529" cy="13372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Closed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393765" y="3338607"/>
              <a:ext cx="0" cy="202452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7503459" y="2822387"/>
            <a:ext cx="881529" cy="133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220627" y="3428253"/>
            <a:ext cx="0" cy="20245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3812" y="2822387"/>
            <a:ext cx="881529" cy="1337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Parallelogram 27"/>
          <p:cNvSpPr/>
          <p:nvPr/>
        </p:nvSpPr>
        <p:spPr>
          <a:xfrm rot="488910" flipH="1">
            <a:off x="6021172" y="2894765"/>
            <a:ext cx="1094265" cy="1338224"/>
          </a:xfrm>
          <a:prstGeom prst="parallelogram">
            <a:avLst>
              <a:gd name="adj" fmla="val 192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6687671" y="3621739"/>
            <a:ext cx="170328" cy="896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199" y="4751294"/>
            <a:ext cx="2807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Authentication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5292282" y="4751294"/>
            <a:ext cx="2807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Authorization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42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1272" y="2205182"/>
            <a:ext cx="6061364" cy="604982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User Agent (Stock Browser)</a:t>
            </a:r>
          </a:p>
          <a:p>
            <a:r>
              <a:rPr lang="en-US" dirty="0" smtClean="0"/>
              <a:t>Using Embedded </a:t>
            </a:r>
            <a:r>
              <a:rPr lang="en-US" dirty="0" err="1" smtClean="0"/>
              <a:t>WebView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60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8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Easier to monitor pages and extract authorization or access codes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May not appeal since neither https or domain name is visible</a:t>
            </a:r>
          </a:p>
          <a:p>
            <a:pPr lvl="1"/>
            <a:r>
              <a:rPr lang="en-US" dirty="0" err="1" smtClean="0"/>
              <a:t>WebView</a:t>
            </a:r>
            <a:r>
              <a:rPr lang="en-US" dirty="0" smtClean="0"/>
              <a:t> has separate cookie and history leading to client entering credentials each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9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– </a:t>
            </a:r>
            <a:r>
              <a:rPr lang="en-US" dirty="0" smtClean="0">
                <a:hlinkClick r:id="rId2"/>
              </a:rPr>
              <a:t>Getting Started with OAuth 2.0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Facebook Documentation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Google Documentation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Brian David Campbell’s Presentation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60801" y="2738695"/>
            <a:ext cx="1030941" cy="1803419"/>
            <a:chOff x="7067176" y="1837765"/>
            <a:chExt cx="1045883" cy="2450353"/>
          </a:xfrm>
          <a:solidFill>
            <a:schemeClr val="accent4">
              <a:lumMod val="75000"/>
            </a:schemeClr>
          </a:solidFill>
        </p:grpSpPr>
        <p:sp>
          <p:nvSpPr>
            <p:cNvPr id="12" name="Snip Same Side Corner Rectangle 11"/>
            <p:cNvSpPr/>
            <p:nvPr/>
          </p:nvSpPr>
          <p:spPr>
            <a:xfrm>
              <a:off x="7216588" y="1837765"/>
              <a:ext cx="747059" cy="1135529"/>
            </a:xfrm>
            <a:prstGeom prst="snip2Same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>
              <a:off x="7067176" y="2973294"/>
              <a:ext cx="1045883" cy="522941"/>
            </a:xfrm>
            <a:prstGeom prst="trapezoi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7176" y="3496235"/>
              <a:ext cx="119530" cy="7918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3647" y="3496235"/>
              <a:ext cx="119530" cy="7918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52448" y="3496235"/>
              <a:ext cx="119530" cy="41835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63435" y="3496235"/>
              <a:ext cx="119530" cy="41835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In a Nut Shell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52347" y="2784298"/>
            <a:ext cx="612588" cy="1205775"/>
            <a:chOff x="6230473" y="2181411"/>
            <a:chExt cx="612588" cy="1205775"/>
          </a:xfrm>
        </p:grpSpPr>
        <p:sp>
          <p:nvSpPr>
            <p:cNvPr id="11" name="Oval 10"/>
            <p:cNvSpPr/>
            <p:nvPr/>
          </p:nvSpPr>
          <p:spPr>
            <a:xfrm>
              <a:off x="6290236" y="2181411"/>
              <a:ext cx="508000" cy="44823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30473" y="2629646"/>
              <a:ext cx="612588" cy="7575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3177" y="3496235"/>
            <a:ext cx="2838823" cy="1374589"/>
            <a:chOff x="3003177" y="3496235"/>
            <a:chExt cx="2838823" cy="1374589"/>
          </a:xfrm>
        </p:grpSpPr>
        <p:sp>
          <p:nvSpPr>
            <p:cNvPr id="4" name="Trapezoid 3"/>
            <p:cNvSpPr/>
            <p:nvPr/>
          </p:nvSpPr>
          <p:spPr>
            <a:xfrm>
              <a:off x="3003177" y="3496235"/>
              <a:ext cx="2838823" cy="582706"/>
            </a:xfrm>
            <a:prstGeom prst="trapezoid">
              <a:avLst>
                <a:gd name="adj" fmla="val 3125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31882" y="4078941"/>
              <a:ext cx="119530" cy="7918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07105" y="4078941"/>
              <a:ext cx="119530" cy="7918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3812" y="4078941"/>
              <a:ext cx="119530" cy="4183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1506" y="4078941"/>
              <a:ext cx="119530" cy="4183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3003177" y="4078941"/>
              <a:ext cx="2838823" cy="457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 rot="20730357">
            <a:off x="6158819" y="2677521"/>
            <a:ext cx="508000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20730357">
            <a:off x="6385636" y="3096050"/>
            <a:ext cx="462902" cy="957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933440" y="3332480"/>
            <a:ext cx="558800" cy="241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</p:cNvCxnSpPr>
          <p:nvPr/>
        </p:nvCxnSpPr>
        <p:spPr>
          <a:xfrm flipH="1">
            <a:off x="6714828" y="4037981"/>
            <a:ext cx="22038" cy="8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</p:cNvCxnSpPr>
          <p:nvPr/>
        </p:nvCxnSpPr>
        <p:spPr>
          <a:xfrm flipH="1">
            <a:off x="6370320" y="4037981"/>
            <a:ext cx="366546" cy="8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5165930" y="3467745"/>
            <a:ext cx="944880" cy="2133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583680" y="4870824"/>
            <a:ext cx="243840" cy="148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273223" y="4870824"/>
            <a:ext cx="243840" cy="148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4112111" y="1500909"/>
            <a:ext cx="1998700" cy="917171"/>
          </a:xfrm>
          <a:prstGeom prst="wedgeRoundRectCallout">
            <a:avLst>
              <a:gd name="adj1" fmla="val 48322"/>
              <a:gd name="adj2" fmla="val 975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 I have your Debit Card and ATM Pin?</a:t>
            </a:r>
            <a:endParaRPr lang="en-US" sz="1600" dirty="0"/>
          </a:p>
        </p:txBody>
      </p:sp>
      <p:sp>
        <p:nvSpPr>
          <p:cNvPr id="37" name="Moon 36"/>
          <p:cNvSpPr/>
          <p:nvPr/>
        </p:nvSpPr>
        <p:spPr>
          <a:xfrm rot="5400000">
            <a:off x="4354501" y="2994893"/>
            <a:ext cx="45719" cy="210792"/>
          </a:xfrm>
          <a:prstGeom prst="moon">
            <a:avLst>
              <a:gd name="adj" fmla="val 349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60801" y="2738695"/>
            <a:ext cx="1030941" cy="1803419"/>
            <a:chOff x="7067176" y="1837765"/>
            <a:chExt cx="1045883" cy="2450353"/>
          </a:xfrm>
          <a:solidFill>
            <a:schemeClr val="accent4">
              <a:lumMod val="75000"/>
            </a:schemeClr>
          </a:solidFill>
        </p:grpSpPr>
        <p:sp>
          <p:nvSpPr>
            <p:cNvPr id="12" name="Snip Same Side Corner Rectangle 11"/>
            <p:cNvSpPr/>
            <p:nvPr/>
          </p:nvSpPr>
          <p:spPr>
            <a:xfrm>
              <a:off x="7216588" y="1837765"/>
              <a:ext cx="747059" cy="1135529"/>
            </a:xfrm>
            <a:prstGeom prst="snip2Same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>
              <a:off x="7067176" y="2973294"/>
              <a:ext cx="1045883" cy="522941"/>
            </a:xfrm>
            <a:prstGeom prst="trapezoid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67176" y="3496235"/>
              <a:ext cx="119530" cy="7918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3647" y="3496235"/>
              <a:ext cx="119530" cy="79188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52448" y="3496235"/>
              <a:ext cx="119530" cy="41835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63435" y="3496235"/>
              <a:ext cx="119530" cy="41835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In a Nut Shell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52347" y="2784298"/>
            <a:ext cx="612588" cy="1205775"/>
            <a:chOff x="6230473" y="2181411"/>
            <a:chExt cx="612588" cy="1205775"/>
          </a:xfrm>
        </p:grpSpPr>
        <p:sp>
          <p:nvSpPr>
            <p:cNvPr id="11" name="Oval 10"/>
            <p:cNvSpPr/>
            <p:nvPr/>
          </p:nvSpPr>
          <p:spPr>
            <a:xfrm>
              <a:off x="6290236" y="2181411"/>
              <a:ext cx="508000" cy="44823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30473" y="2629646"/>
              <a:ext cx="612588" cy="75754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3177" y="3496235"/>
            <a:ext cx="2838823" cy="1374589"/>
            <a:chOff x="3003177" y="3496235"/>
            <a:chExt cx="2838823" cy="1374589"/>
          </a:xfrm>
        </p:grpSpPr>
        <p:sp>
          <p:nvSpPr>
            <p:cNvPr id="4" name="Trapezoid 3"/>
            <p:cNvSpPr/>
            <p:nvPr/>
          </p:nvSpPr>
          <p:spPr>
            <a:xfrm>
              <a:off x="3003177" y="3496235"/>
              <a:ext cx="2838823" cy="582706"/>
            </a:xfrm>
            <a:prstGeom prst="trapezoid">
              <a:avLst>
                <a:gd name="adj" fmla="val 3125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31882" y="4078941"/>
              <a:ext cx="119530" cy="7918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07105" y="4078941"/>
              <a:ext cx="119530" cy="7918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3812" y="4078941"/>
              <a:ext cx="119530" cy="4183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1506" y="4078941"/>
              <a:ext cx="119530" cy="4183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3003177" y="4078941"/>
              <a:ext cx="2838823" cy="457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 rot="20730357">
            <a:off x="6158819" y="2677521"/>
            <a:ext cx="508000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20730357">
            <a:off x="6385636" y="3096050"/>
            <a:ext cx="462902" cy="957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933440" y="3332480"/>
            <a:ext cx="558800" cy="241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</p:cNvCxnSpPr>
          <p:nvPr/>
        </p:nvCxnSpPr>
        <p:spPr>
          <a:xfrm flipH="1">
            <a:off x="6714828" y="4037981"/>
            <a:ext cx="22038" cy="8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</p:cNvCxnSpPr>
          <p:nvPr/>
        </p:nvCxnSpPr>
        <p:spPr>
          <a:xfrm flipH="1">
            <a:off x="6370320" y="4037981"/>
            <a:ext cx="366546" cy="8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5165930" y="3467745"/>
            <a:ext cx="944880" cy="2133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583680" y="4870824"/>
            <a:ext cx="243840" cy="148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273223" y="4870824"/>
            <a:ext cx="243840" cy="148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oon 36"/>
          <p:cNvSpPr/>
          <p:nvPr/>
        </p:nvSpPr>
        <p:spPr>
          <a:xfrm rot="5400000" flipH="1">
            <a:off x="4351412" y="2991480"/>
            <a:ext cx="51898" cy="210792"/>
          </a:xfrm>
          <a:prstGeom prst="moon">
            <a:avLst>
              <a:gd name="adj" fmla="val 349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ular Callout 30"/>
          <p:cNvSpPr/>
          <p:nvPr/>
        </p:nvSpPr>
        <p:spPr>
          <a:xfrm>
            <a:off x="4112111" y="1500909"/>
            <a:ext cx="1998700" cy="917171"/>
          </a:xfrm>
          <a:prstGeom prst="wedgeRoundRectCallout">
            <a:avLst>
              <a:gd name="adj1" fmla="val 48322"/>
              <a:gd name="adj2" fmla="val 9750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 I have your Credit Card?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02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2674</Words>
  <Application>Microsoft Macintosh PowerPoint</Application>
  <PresentationFormat>On-screen Show (4:3)</PresentationFormat>
  <Paragraphs>516</Paragraphs>
  <Slides>73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OAuth 2.0 in Depth</vt:lpstr>
      <vt:lpstr>Why study about OAuth?</vt:lpstr>
      <vt:lpstr>PowerPoint Presentation</vt:lpstr>
      <vt:lpstr>PowerPoint Presentation</vt:lpstr>
      <vt:lpstr>PowerPoint Presentation</vt:lpstr>
      <vt:lpstr>PowerPoint Presentation</vt:lpstr>
      <vt:lpstr>Security</vt:lpstr>
      <vt:lpstr>OAuth In a Nut Shell</vt:lpstr>
      <vt:lpstr>OAuth In a Nut Shell</vt:lpstr>
      <vt:lpstr>OAuth Practical Example</vt:lpstr>
      <vt:lpstr>Without OAuth</vt:lpstr>
      <vt:lpstr>Without OAuth</vt:lpstr>
      <vt:lpstr>Without OAuth</vt:lpstr>
      <vt:lpstr>Lets Start Again</vt:lpstr>
      <vt:lpstr>With OAuth</vt:lpstr>
      <vt:lpstr>With OAuth</vt:lpstr>
      <vt:lpstr>With OAuth</vt:lpstr>
      <vt:lpstr>With OAuth</vt:lpstr>
      <vt:lpstr>With OAuth</vt:lpstr>
      <vt:lpstr>OAuth 2.0 Flow in Depth</vt:lpstr>
      <vt:lpstr>Scenario</vt:lpstr>
      <vt:lpstr>Roles</vt:lpstr>
      <vt:lpstr>Roles</vt:lpstr>
      <vt:lpstr>Client Registration</vt:lpstr>
      <vt:lpstr>OAuth Flows/Grant Types</vt:lpstr>
      <vt:lpstr>Step 1 – Get Authorization Grant</vt:lpstr>
      <vt:lpstr>PowerPoint Presentation</vt:lpstr>
      <vt:lpstr>PowerPoint Presentation</vt:lpstr>
      <vt:lpstr>PowerPoint Presentation</vt:lpstr>
      <vt:lpstr>Step 2 – Exchange for Access Token</vt:lpstr>
      <vt:lpstr>PowerPoint Presentation</vt:lpstr>
      <vt:lpstr>PowerPoint Presentation</vt:lpstr>
      <vt:lpstr>Step 3 – Access Protected Resources</vt:lpstr>
      <vt:lpstr>PowerPoint Presentation</vt:lpstr>
      <vt:lpstr>PowerPoint Presentation</vt:lpstr>
      <vt:lpstr>Complete Flow at Once</vt:lpstr>
      <vt:lpstr>PowerPoint Presentation</vt:lpstr>
      <vt:lpstr>With Refresh Token</vt:lpstr>
      <vt:lpstr>PowerPoint Presentation</vt:lpstr>
      <vt:lpstr>OAuth Flows/Grant Types</vt:lpstr>
      <vt:lpstr>Step 1 – Get Access Token</vt:lpstr>
      <vt:lpstr>PowerPoint Presentation</vt:lpstr>
      <vt:lpstr>PowerPoint Presentation</vt:lpstr>
      <vt:lpstr>PowerPoint Presentation</vt:lpstr>
      <vt:lpstr>Step 2 – Access Protected Resources</vt:lpstr>
      <vt:lpstr>PowerPoint Presentation</vt:lpstr>
      <vt:lpstr>PowerPoint Presentation</vt:lpstr>
      <vt:lpstr>Complete Flow at Once</vt:lpstr>
      <vt:lpstr>PowerPoint Presentation</vt:lpstr>
      <vt:lpstr>OAuth Flows/Grant Types</vt:lpstr>
      <vt:lpstr>PowerPoint Presentation</vt:lpstr>
      <vt:lpstr>Use Cases</vt:lpstr>
      <vt:lpstr>Grant Types</vt:lpstr>
      <vt:lpstr>PowerPoint Presentation</vt:lpstr>
      <vt:lpstr>Use case</vt:lpstr>
      <vt:lpstr>Use case</vt:lpstr>
      <vt:lpstr>OAuth from Mobile Device</vt:lpstr>
      <vt:lpstr>Popular Approaches</vt:lpstr>
      <vt:lpstr>PowerPoint Presentation</vt:lpstr>
      <vt:lpstr>Disclaimer</vt:lpstr>
      <vt:lpstr>Request Authorization</vt:lpstr>
      <vt:lpstr>Authenticate and Approve</vt:lpstr>
      <vt:lpstr>Approve</vt:lpstr>
      <vt:lpstr>Handle Callback</vt:lpstr>
      <vt:lpstr>PowerPoint Presentation</vt:lpstr>
      <vt:lpstr>PowerPoint Presentation</vt:lpstr>
      <vt:lpstr>Trade Code for Token(s)</vt:lpstr>
      <vt:lpstr>Using an Access Token</vt:lpstr>
      <vt:lpstr>Pros and Cons</vt:lpstr>
      <vt:lpstr>Popular Approaches</vt:lpstr>
      <vt:lpstr>PowerPoint Presentation</vt:lpstr>
      <vt:lpstr>Pros and Cons</vt:lpstr>
      <vt:lpstr>Reference 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and Social APIs</dc:title>
  <dc:creator>Rohit Ghatol</dc:creator>
  <cp:lastModifiedBy>Rohit Ghatol</cp:lastModifiedBy>
  <cp:revision>434</cp:revision>
  <dcterms:created xsi:type="dcterms:W3CDTF">2012-08-30T05:21:22Z</dcterms:created>
  <dcterms:modified xsi:type="dcterms:W3CDTF">2013-04-05T14:18:44Z</dcterms:modified>
</cp:coreProperties>
</file>