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62" r:id="rId3"/>
    <p:sldId id="263" r:id="rId4"/>
    <p:sldId id="264" r:id="rId5"/>
    <p:sldId id="265" r:id="rId6"/>
    <p:sldId id="266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D98FB-D738-45B4-8303-34AAC61E219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81558-7FA6-4959-A235-F95F2FF9E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06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5625-465E-54DC-372C-237839E47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67957-8258-0FC7-4FC8-9E2872941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767C4-C1E7-278D-7F8E-C10712FE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133B8-6690-830A-B6D2-323976B1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9973C-5988-FDB3-5008-54694F98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6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3973D-1445-2202-F690-A6BD8AA2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01509-659E-3700-1C69-7D5984446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08CA1-C592-EB5E-22E3-72CE22DE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CE176-267E-1CE4-A8CC-7907402A8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67F06-75C8-4348-7F36-9D242450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9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B04E7-5DED-F8BB-7DAF-B99E1F783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56EEC-D1D8-F52A-BB2B-2A0EBF46E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953EB-B920-19D1-FEE4-6272F10DD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0F302-B26F-5455-4241-22CAD8B1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9E6A7-9DB5-F3DA-1159-7ED7C977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56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9600" y="1192324"/>
            <a:ext cx="10972801" cy="416307"/>
          </a:xfrm>
          <a:prstGeom prst="rect">
            <a:avLst/>
          </a:prstGeom>
        </p:spPr>
        <p:txBody>
          <a:bodyPr/>
          <a:lstStyle>
            <a:lvl1pPr marL="0" indent="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pc="-22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873688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8D0F-E48F-D7C9-82B2-87C39BEC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C5E99-F9B2-CF36-BF80-C3FC64663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9359C-B236-A123-F6DC-FD28A2CC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86482-E5AB-A5BA-8DE6-7FC42609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7EAAC-C902-13BA-D33C-238E54A6B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D7B7-0DEB-36FD-D5BD-E25C322E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C66B3-9B56-43F4-A7D4-EF4B12041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191C3-3D1E-C6A0-93F0-2E8FA07A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944B4-C819-8654-0043-D79DD67F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5680F-7203-4D68-3047-71719979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3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AFCF-9B31-8263-3883-72035E4B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44DDC-47E0-B229-38CE-2B4194337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85F09-A97B-C476-FBBE-8840E07FA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01348-10A3-DEBB-1D32-A7FD357EC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5EF37-D04E-E3FC-8280-BD2DDBC9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8C0D4-2388-8ED2-6DB3-784D85A2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6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D9A2-19CD-7D08-1294-DEEC1AA2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8D23D-E575-6973-8825-2CDD46E7D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18783-947E-094A-700D-182C5CC64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A6AD4-B7F8-B3D9-4D52-51CBAC1B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29DFA-5936-3C30-E41C-F0BAF903C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956295-7800-DC44-7E20-F0BA72E4F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2F3EC3-00BA-41E3-F418-F718B00D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28B52-6AC5-C71C-61AC-DA36AEB9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8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EAB1-4349-7C47-CFA4-8CB315FA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7EDCD-C650-054E-2011-D0E3B29AF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4671F-4203-5538-B81B-3C6A9D94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D1D10-D991-783B-F617-F028D436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AEFC5-0D6E-B86D-86EF-47FE8622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12D61-8A55-6440-1BFE-9190AA06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2DB5E-B5DA-4BEF-67E0-A6A66761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8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B0841-8905-C4A7-437D-8D005348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A2B3A-E5C4-41DB-EFE8-29D8F701C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D073D-5319-A12C-E8E1-9ADBFEF3E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1A64C-AF0E-E2A9-A830-CB5E18CF4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9B524-AD24-5DD1-E084-A58F67259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8BFA8-2909-77A5-2E6B-E649493E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5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F4EF-0E68-FE6D-8D41-F0AE6DB9D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75274-4863-26F9-3FEB-861166128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6CC65-3481-B922-DA63-2C32FDC1A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A3440-B4BC-6749-8F70-C6E38B4F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289-60F9-463C-ADB3-0DC9E0D68F57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C25F0-A1E4-97F1-B208-150290BE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4976E-A1F4-A54A-3A4E-D2DE00F0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0423A-FCBD-6FA6-8F92-C14C54A1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A4855-4AA7-302E-AC2B-3FD185A96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A5974-BE23-04A3-3276-2C83743EA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CF5289-60F9-463C-ADB3-0DC9E0D68F57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BBBA8-DBC6-79CE-40F5-FF05967D4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0C11D-4862-03DA-E903-5BB6C26E1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C8156D-7F18-4BDC-9CD3-BFAE6445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8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7F36D-65E3-4FCD-15B5-98F7FA088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0991"/>
            <a:ext cx="9144000" cy="2387600"/>
          </a:xfrm>
        </p:spPr>
        <p:txBody>
          <a:bodyPr/>
          <a:lstStyle/>
          <a:p>
            <a:r>
              <a:rPr lang="en-US" dirty="0"/>
              <a:t>ECE 178 – Discussion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4D382-D37A-B220-7CFF-671A91FE3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78591"/>
            <a:ext cx="9144000" cy="1655762"/>
          </a:xfrm>
        </p:spPr>
        <p:txBody>
          <a:bodyPr>
            <a:normAutofit/>
          </a:bodyPr>
          <a:lstStyle/>
          <a:p>
            <a:r>
              <a:rPr lang="en-US" b="1" dirty="0"/>
              <a:t>Introduction to digital image processing</a:t>
            </a:r>
          </a:p>
          <a:p>
            <a:r>
              <a:rPr lang="en-US" b="1" dirty="0"/>
              <a:t>8</a:t>
            </a:r>
            <a:r>
              <a:rPr lang="en-US" b="1" baseline="30000" dirty="0"/>
              <a:t>th</a:t>
            </a:r>
            <a:r>
              <a:rPr lang="en-US" b="1" dirty="0"/>
              <a:t> November 2024</a:t>
            </a:r>
          </a:p>
          <a:p>
            <a:r>
              <a:rPr lang="en-US" b="1" dirty="0"/>
              <a:t>Hardik Prajapati</a:t>
            </a:r>
          </a:p>
        </p:txBody>
      </p:sp>
    </p:spTree>
    <p:extLst>
      <p:ext uri="{BB962C8B-B14F-4D97-AF65-F5344CB8AC3E}">
        <p14:creationId xmlns:p14="http://schemas.microsoft.com/office/powerpoint/2010/main" val="260135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7197-05E2-6F7E-6DC4-DB8526E6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8B6636-0280-5260-0634-BBF1F2BBB4D2}"/>
              </a:ext>
            </a:extLst>
          </p:cNvPr>
          <p:cNvSpPr txBox="1"/>
          <p:nvPr/>
        </p:nvSpPr>
        <p:spPr>
          <a:xfrm>
            <a:off x="925286" y="1690688"/>
            <a:ext cx="879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HW4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HW5 walk through</a:t>
            </a:r>
          </a:p>
        </p:txBody>
      </p:sp>
    </p:spTree>
    <p:extLst>
      <p:ext uri="{BB962C8B-B14F-4D97-AF65-F5344CB8AC3E}">
        <p14:creationId xmlns:p14="http://schemas.microsoft.com/office/powerpoint/2010/main" val="107178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7F2D90-59FB-EDBC-6097-B9AF59578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53" y="494839"/>
            <a:ext cx="2864475" cy="5175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8D4973-C6CB-2E46-8716-A8B8499ADC5C}"/>
              </a:ext>
            </a:extLst>
          </p:cNvPr>
          <p:cNvSpPr txBox="1"/>
          <p:nvPr/>
        </p:nvSpPr>
        <p:spPr>
          <a:xfrm>
            <a:off x="1093076" y="1282262"/>
            <a:ext cx="533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P[n] = [0,1,0,1,0,1,0,1]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D2FF49-E318-0E7B-CC74-802FEF91E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076" y="1830277"/>
            <a:ext cx="3600450" cy="1704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BAA471-AAD4-2394-4928-1146162D3F50}"/>
              </a:ext>
            </a:extLst>
          </p:cNvPr>
          <p:cNvSpPr txBox="1"/>
          <p:nvPr/>
        </p:nvSpPr>
        <p:spPr>
          <a:xfrm>
            <a:off x="1292772" y="3783724"/>
            <a:ext cx="684223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F_0 = ½</a:t>
            </a:r>
            <a:endParaRPr lang="en-US" dirty="0"/>
          </a:p>
          <a:p>
            <a:endParaRPr lang="en-US" dirty="0"/>
          </a:p>
          <a:p>
            <a:r>
              <a:rPr lang="en-US" sz="2800" dirty="0"/>
              <a:t>F_1 = 1/8 *</a:t>
            </a:r>
            <a:r>
              <a:rPr lang="en-US" sz="2000" dirty="0"/>
              <a:t>                                                                   </a:t>
            </a:r>
            <a:r>
              <a:rPr lang="en-US" sz="2800" dirty="0"/>
              <a:t>= 0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FF81E0-5C67-5F85-A458-A65ECAC8B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3720" y="4512516"/>
            <a:ext cx="3360337" cy="5023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0675F7-8366-D77C-C6D3-EB7FE32D03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1170" y="4512516"/>
            <a:ext cx="1949550" cy="46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4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9CB98C-D8F3-41B4-39F0-C717D3264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634" y="0"/>
            <a:ext cx="5551322" cy="3730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3A69DE-C33E-009A-B34F-61DD4C22E59F}"/>
              </a:ext>
            </a:extLst>
          </p:cNvPr>
          <p:cNvSpPr txBox="1"/>
          <p:nvPr/>
        </p:nvSpPr>
        <p:spPr>
          <a:xfrm>
            <a:off x="752252" y="3428999"/>
            <a:ext cx="1124127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Original Image - f(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x,y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1) Treat all rows independently as 1d signal 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2) Do DFT on these signals which will give you new intensity map for each pixel in Fourier space. Let's call this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F_row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u,v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 (intermediate transform)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3) Using these new intensity/magnitude values (from intermediate transform), compute another set of DFTs' on each column treating them independently. 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4) This will give you new values for each pixel which will be the final DFT transformed space. F(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u,v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169323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BAE631-261A-8F2C-CEEE-EADD0C81E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466582"/>
              </p:ext>
            </p:extLst>
          </p:nvPr>
        </p:nvGraphicFramePr>
        <p:xfrm>
          <a:off x="2032000" y="49805"/>
          <a:ext cx="42305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115">
                  <a:extLst>
                    <a:ext uri="{9D8B030D-6E8A-4147-A177-3AD203B41FA5}">
                      <a16:colId xmlns:a16="http://schemas.microsoft.com/office/drawing/2014/main" val="917899657"/>
                    </a:ext>
                  </a:extLst>
                </a:gridCol>
                <a:gridCol w="846115">
                  <a:extLst>
                    <a:ext uri="{9D8B030D-6E8A-4147-A177-3AD203B41FA5}">
                      <a16:colId xmlns:a16="http://schemas.microsoft.com/office/drawing/2014/main" val="2130509333"/>
                    </a:ext>
                  </a:extLst>
                </a:gridCol>
                <a:gridCol w="846115">
                  <a:extLst>
                    <a:ext uri="{9D8B030D-6E8A-4147-A177-3AD203B41FA5}">
                      <a16:colId xmlns:a16="http://schemas.microsoft.com/office/drawing/2014/main" val="2055073558"/>
                    </a:ext>
                  </a:extLst>
                </a:gridCol>
                <a:gridCol w="846115">
                  <a:extLst>
                    <a:ext uri="{9D8B030D-6E8A-4147-A177-3AD203B41FA5}">
                      <a16:colId xmlns:a16="http://schemas.microsoft.com/office/drawing/2014/main" val="262695529"/>
                    </a:ext>
                  </a:extLst>
                </a:gridCol>
                <a:gridCol w="846115">
                  <a:extLst>
                    <a:ext uri="{9D8B030D-6E8A-4147-A177-3AD203B41FA5}">
                      <a16:colId xmlns:a16="http://schemas.microsoft.com/office/drawing/2014/main" val="4004199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20829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0D5C5D-0005-AA4B-A6D1-235F3D383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337785"/>
              </p:ext>
            </p:extLst>
          </p:nvPr>
        </p:nvGraphicFramePr>
        <p:xfrm>
          <a:off x="2032001" y="538905"/>
          <a:ext cx="25718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99">
                  <a:extLst>
                    <a:ext uri="{9D8B030D-6E8A-4147-A177-3AD203B41FA5}">
                      <a16:colId xmlns:a16="http://schemas.microsoft.com/office/drawing/2014/main" val="3119281848"/>
                    </a:ext>
                  </a:extLst>
                </a:gridCol>
                <a:gridCol w="857299">
                  <a:extLst>
                    <a:ext uri="{9D8B030D-6E8A-4147-A177-3AD203B41FA5}">
                      <a16:colId xmlns:a16="http://schemas.microsoft.com/office/drawing/2014/main" val="4034345808"/>
                    </a:ext>
                  </a:extLst>
                </a:gridCol>
                <a:gridCol w="857299">
                  <a:extLst>
                    <a:ext uri="{9D8B030D-6E8A-4147-A177-3AD203B41FA5}">
                      <a16:colId xmlns:a16="http://schemas.microsoft.com/office/drawing/2014/main" val="2940612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539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D65219F-0FE2-956F-95D4-79C5E999CF80}"/>
              </a:ext>
            </a:extLst>
          </p:cNvPr>
          <p:cNvSpPr txBox="1"/>
          <p:nvPr/>
        </p:nvSpPr>
        <p:spPr>
          <a:xfrm>
            <a:off x="606647" y="51313"/>
            <a:ext cx="118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X(n)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84CF78-FAF3-3F85-838C-3AF71C93A613}"/>
              </a:ext>
            </a:extLst>
          </p:cNvPr>
          <p:cNvSpPr txBox="1"/>
          <p:nvPr/>
        </p:nvSpPr>
        <p:spPr>
          <a:xfrm>
            <a:off x="606647" y="538905"/>
            <a:ext cx="88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H(n)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FD7BFB-9B76-23C3-89DF-ADF348BF9502}"/>
              </a:ext>
            </a:extLst>
          </p:cNvPr>
          <p:cNvSpPr txBox="1"/>
          <p:nvPr/>
        </p:nvSpPr>
        <p:spPr>
          <a:xfrm>
            <a:off x="165394" y="953559"/>
            <a:ext cx="232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Invert either the signal or the filter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987942C-62C3-0B11-0D18-EE650CD43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870967"/>
              </p:ext>
            </p:extLst>
          </p:nvPr>
        </p:nvGraphicFramePr>
        <p:xfrm>
          <a:off x="3020236" y="1038622"/>
          <a:ext cx="25718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99">
                  <a:extLst>
                    <a:ext uri="{9D8B030D-6E8A-4147-A177-3AD203B41FA5}">
                      <a16:colId xmlns:a16="http://schemas.microsoft.com/office/drawing/2014/main" val="3119281848"/>
                    </a:ext>
                  </a:extLst>
                </a:gridCol>
                <a:gridCol w="857299">
                  <a:extLst>
                    <a:ext uri="{9D8B030D-6E8A-4147-A177-3AD203B41FA5}">
                      <a16:colId xmlns:a16="http://schemas.microsoft.com/office/drawing/2014/main" val="4034345808"/>
                    </a:ext>
                  </a:extLst>
                </a:gridCol>
                <a:gridCol w="857299">
                  <a:extLst>
                    <a:ext uri="{9D8B030D-6E8A-4147-A177-3AD203B41FA5}">
                      <a16:colId xmlns:a16="http://schemas.microsoft.com/office/drawing/2014/main" val="2940612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5390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EF9A2F1-27AC-75B8-1A7A-7A3536634C5C}"/>
              </a:ext>
            </a:extLst>
          </p:cNvPr>
          <p:cNvSpPr txBox="1"/>
          <p:nvPr/>
        </p:nvSpPr>
        <p:spPr>
          <a:xfrm>
            <a:off x="463107" y="1605665"/>
            <a:ext cx="26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2BCE528-C12A-DA76-5BF1-6DC57C74B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884647"/>
              </p:ext>
            </p:extLst>
          </p:nvPr>
        </p:nvGraphicFramePr>
        <p:xfrm>
          <a:off x="1786860" y="1713094"/>
          <a:ext cx="42305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115">
                  <a:extLst>
                    <a:ext uri="{9D8B030D-6E8A-4147-A177-3AD203B41FA5}">
                      <a16:colId xmlns:a16="http://schemas.microsoft.com/office/drawing/2014/main" val="917899657"/>
                    </a:ext>
                  </a:extLst>
                </a:gridCol>
                <a:gridCol w="846115">
                  <a:extLst>
                    <a:ext uri="{9D8B030D-6E8A-4147-A177-3AD203B41FA5}">
                      <a16:colId xmlns:a16="http://schemas.microsoft.com/office/drawing/2014/main" val="2130509333"/>
                    </a:ext>
                  </a:extLst>
                </a:gridCol>
                <a:gridCol w="846115">
                  <a:extLst>
                    <a:ext uri="{9D8B030D-6E8A-4147-A177-3AD203B41FA5}">
                      <a16:colId xmlns:a16="http://schemas.microsoft.com/office/drawing/2014/main" val="2055073558"/>
                    </a:ext>
                  </a:extLst>
                </a:gridCol>
                <a:gridCol w="846115">
                  <a:extLst>
                    <a:ext uri="{9D8B030D-6E8A-4147-A177-3AD203B41FA5}">
                      <a16:colId xmlns:a16="http://schemas.microsoft.com/office/drawing/2014/main" val="262695529"/>
                    </a:ext>
                  </a:extLst>
                </a:gridCol>
                <a:gridCol w="846115">
                  <a:extLst>
                    <a:ext uri="{9D8B030D-6E8A-4147-A177-3AD203B41FA5}">
                      <a16:colId xmlns:a16="http://schemas.microsoft.com/office/drawing/2014/main" val="4004199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20829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330CD70-3891-4A0E-0A9D-4866B0111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093356"/>
              </p:ext>
            </p:extLst>
          </p:nvPr>
        </p:nvGraphicFramePr>
        <p:xfrm>
          <a:off x="98047" y="2128693"/>
          <a:ext cx="25718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99">
                  <a:extLst>
                    <a:ext uri="{9D8B030D-6E8A-4147-A177-3AD203B41FA5}">
                      <a16:colId xmlns:a16="http://schemas.microsoft.com/office/drawing/2014/main" val="3119281848"/>
                    </a:ext>
                  </a:extLst>
                </a:gridCol>
                <a:gridCol w="857299">
                  <a:extLst>
                    <a:ext uri="{9D8B030D-6E8A-4147-A177-3AD203B41FA5}">
                      <a16:colId xmlns:a16="http://schemas.microsoft.com/office/drawing/2014/main" val="4034345808"/>
                    </a:ext>
                  </a:extLst>
                </a:gridCol>
                <a:gridCol w="857299">
                  <a:extLst>
                    <a:ext uri="{9D8B030D-6E8A-4147-A177-3AD203B41FA5}">
                      <a16:colId xmlns:a16="http://schemas.microsoft.com/office/drawing/2014/main" val="2940612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5390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1A60957-341C-AF82-2C0A-133A287F47BF}"/>
              </a:ext>
            </a:extLst>
          </p:cNvPr>
          <p:cNvSpPr txBox="1"/>
          <p:nvPr/>
        </p:nvSpPr>
        <p:spPr>
          <a:xfrm>
            <a:off x="6592186" y="2036095"/>
            <a:ext cx="275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</a:t>
            </a:r>
            <a:r>
              <a:rPr lang="en-US" b="1" dirty="0">
                <a:solidFill>
                  <a:srgbClr val="00B050"/>
                </a:solidFill>
                <a:highlight>
                  <a:srgbClr val="FFFF00"/>
                </a:highlight>
              </a:rPr>
              <a:t>1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CEC7345-6510-24E3-F052-94157B5D3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847509"/>
              </p:ext>
            </p:extLst>
          </p:nvPr>
        </p:nvGraphicFramePr>
        <p:xfrm>
          <a:off x="7029302" y="134869"/>
          <a:ext cx="5028016" cy="434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288">
                  <a:extLst>
                    <a:ext uri="{9D8B030D-6E8A-4147-A177-3AD203B41FA5}">
                      <a16:colId xmlns:a16="http://schemas.microsoft.com/office/drawing/2014/main" val="3943397422"/>
                    </a:ext>
                  </a:extLst>
                </a:gridCol>
                <a:gridCol w="718288">
                  <a:extLst>
                    <a:ext uri="{9D8B030D-6E8A-4147-A177-3AD203B41FA5}">
                      <a16:colId xmlns:a16="http://schemas.microsoft.com/office/drawing/2014/main" val="1497602350"/>
                    </a:ext>
                  </a:extLst>
                </a:gridCol>
                <a:gridCol w="718288">
                  <a:extLst>
                    <a:ext uri="{9D8B030D-6E8A-4147-A177-3AD203B41FA5}">
                      <a16:colId xmlns:a16="http://schemas.microsoft.com/office/drawing/2014/main" val="348113088"/>
                    </a:ext>
                  </a:extLst>
                </a:gridCol>
                <a:gridCol w="718288">
                  <a:extLst>
                    <a:ext uri="{9D8B030D-6E8A-4147-A177-3AD203B41FA5}">
                      <a16:colId xmlns:a16="http://schemas.microsoft.com/office/drawing/2014/main" val="1131293618"/>
                    </a:ext>
                  </a:extLst>
                </a:gridCol>
                <a:gridCol w="718288">
                  <a:extLst>
                    <a:ext uri="{9D8B030D-6E8A-4147-A177-3AD203B41FA5}">
                      <a16:colId xmlns:a16="http://schemas.microsoft.com/office/drawing/2014/main" val="3744616104"/>
                    </a:ext>
                  </a:extLst>
                </a:gridCol>
                <a:gridCol w="718288">
                  <a:extLst>
                    <a:ext uri="{9D8B030D-6E8A-4147-A177-3AD203B41FA5}">
                      <a16:colId xmlns:a16="http://schemas.microsoft.com/office/drawing/2014/main" val="45694528"/>
                    </a:ext>
                  </a:extLst>
                </a:gridCol>
                <a:gridCol w="718288">
                  <a:extLst>
                    <a:ext uri="{9D8B030D-6E8A-4147-A177-3AD203B41FA5}">
                      <a16:colId xmlns:a16="http://schemas.microsoft.com/office/drawing/2014/main" val="3434725590"/>
                    </a:ext>
                  </a:extLst>
                </a:gridCol>
              </a:tblGrid>
              <a:tr h="43482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  <a:highlight>
                            <a:srgbClr val="FFFF00"/>
                          </a:highlight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  <a:highlight>
                            <a:srgbClr val="FFFF00"/>
                          </a:highlight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  <a:highlight>
                            <a:srgbClr val="FFFF00"/>
                          </a:highlight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  <a:highlight>
                            <a:srgbClr val="FFFF00"/>
                          </a:highlight>
                        </a:rPr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55191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AE6D29C-0793-2787-1178-AB1800114DAA}"/>
              </a:ext>
            </a:extLst>
          </p:cNvPr>
          <p:cNvSpPr txBox="1"/>
          <p:nvPr/>
        </p:nvSpPr>
        <p:spPr>
          <a:xfrm>
            <a:off x="8601740" y="623969"/>
            <a:ext cx="424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: Y(n)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A1CEFA-3C57-CB80-AE3C-7C7432A81BA5}"/>
              </a:ext>
            </a:extLst>
          </p:cNvPr>
          <p:cNvSpPr txBox="1"/>
          <p:nvPr/>
        </p:nvSpPr>
        <p:spPr>
          <a:xfrm>
            <a:off x="349691" y="2544863"/>
            <a:ext cx="26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933B521-3D9F-CBA6-BF43-AFBACBADD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905129"/>
              </p:ext>
            </p:extLst>
          </p:nvPr>
        </p:nvGraphicFramePr>
        <p:xfrm>
          <a:off x="1673444" y="2652292"/>
          <a:ext cx="42305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115">
                  <a:extLst>
                    <a:ext uri="{9D8B030D-6E8A-4147-A177-3AD203B41FA5}">
                      <a16:colId xmlns:a16="http://schemas.microsoft.com/office/drawing/2014/main" val="917899657"/>
                    </a:ext>
                  </a:extLst>
                </a:gridCol>
                <a:gridCol w="846115">
                  <a:extLst>
                    <a:ext uri="{9D8B030D-6E8A-4147-A177-3AD203B41FA5}">
                      <a16:colId xmlns:a16="http://schemas.microsoft.com/office/drawing/2014/main" val="2130509333"/>
                    </a:ext>
                  </a:extLst>
                </a:gridCol>
                <a:gridCol w="846115">
                  <a:extLst>
                    <a:ext uri="{9D8B030D-6E8A-4147-A177-3AD203B41FA5}">
                      <a16:colId xmlns:a16="http://schemas.microsoft.com/office/drawing/2014/main" val="2055073558"/>
                    </a:ext>
                  </a:extLst>
                </a:gridCol>
                <a:gridCol w="846115">
                  <a:extLst>
                    <a:ext uri="{9D8B030D-6E8A-4147-A177-3AD203B41FA5}">
                      <a16:colId xmlns:a16="http://schemas.microsoft.com/office/drawing/2014/main" val="262695529"/>
                    </a:ext>
                  </a:extLst>
                </a:gridCol>
                <a:gridCol w="846115">
                  <a:extLst>
                    <a:ext uri="{9D8B030D-6E8A-4147-A177-3AD203B41FA5}">
                      <a16:colId xmlns:a16="http://schemas.microsoft.com/office/drawing/2014/main" val="4004199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20829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236D32C-1433-B602-1AF9-3857D4478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59457"/>
              </p:ext>
            </p:extLst>
          </p:nvPr>
        </p:nvGraphicFramePr>
        <p:xfrm>
          <a:off x="837012" y="3095882"/>
          <a:ext cx="25718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99">
                  <a:extLst>
                    <a:ext uri="{9D8B030D-6E8A-4147-A177-3AD203B41FA5}">
                      <a16:colId xmlns:a16="http://schemas.microsoft.com/office/drawing/2014/main" val="3119281848"/>
                    </a:ext>
                  </a:extLst>
                </a:gridCol>
                <a:gridCol w="857299">
                  <a:extLst>
                    <a:ext uri="{9D8B030D-6E8A-4147-A177-3AD203B41FA5}">
                      <a16:colId xmlns:a16="http://schemas.microsoft.com/office/drawing/2014/main" val="4034345808"/>
                    </a:ext>
                  </a:extLst>
                </a:gridCol>
                <a:gridCol w="857299">
                  <a:extLst>
                    <a:ext uri="{9D8B030D-6E8A-4147-A177-3AD203B41FA5}">
                      <a16:colId xmlns:a16="http://schemas.microsoft.com/office/drawing/2014/main" val="2940612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5390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D251C39-5E5E-72E4-D8E5-3AF2CD658BEC}"/>
              </a:ext>
            </a:extLst>
          </p:cNvPr>
          <p:cNvSpPr txBox="1"/>
          <p:nvPr/>
        </p:nvSpPr>
        <p:spPr>
          <a:xfrm>
            <a:off x="6478770" y="2975293"/>
            <a:ext cx="275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 </a:t>
            </a:r>
            <a:r>
              <a:rPr lang="en-US" b="1" dirty="0">
                <a:solidFill>
                  <a:srgbClr val="00B050"/>
                </a:solidFill>
                <a:highlight>
                  <a:srgbClr val="FFFF00"/>
                </a:highlight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8D2E92-7ADB-55CD-057E-5A694B63B2B7}"/>
              </a:ext>
            </a:extLst>
          </p:cNvPr>
          <p:cNvSpPr txBox="1"/>
          <p:nvPr/>
        </p:nvSpPr>
        <p:spPr>
          <a:xfrm>
            <a:off x="300070" y="3643565"/>
            <a:ext cx="26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4: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1A93A9F-757F-51DC-DF0F-91A24E740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684108"/>
              </p:ext>
            </p:extLst>
          </p:nvPr>
        </p:nvGraphicFramePr>
        <p:xfrm>
          <a:off x="1623823" y="3750994"/>
          <a:ext cx="42305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115">
                  <a:extLst>
                    <a:ext uri="{9D8B030D-6E8A-4147-A177-3AD203B41FA5}">
                      <a16:colId xmlns:a16="http://schemas.microsoft.com/office/drawing/2014/main" val="917899657"/>
                    </a:ext>
                  </a:extLst>
                </a:gridCol>
                <a:gridCol w="846115">
                  <a:extLst>
                    <a:ext uri="{9D8B030D-6E8A-4147-A177-3AD203B41FA5}">
                      <a16:colId xmlns:a16="http://schemas.microsoft.com/office/drawing/2014/main" val="2130509333"/>
                    </a:ext>
                  </a:extLst>
                </a:gridCol>
                <a:gridCol w="846115">
                  <a:extLst>
                    <a:ext uri="{9D8B030D-6E8A-4147-A177-3AD203B41FA5}">
                      <a16:colId xmlns:a16="http://schemas.microsoft.com/office/drawing/2014/main" val="2055073558"/>
                    </a:ext>
                  </a:extLst>
                </a:gridCol>
                <a:gridCol w="846115">
                  <a:extLst>
                    <a:ext uri="{9D8B030D-6E8A-4147-A177-3AD203B41FA5}">
                      <a16:colId xmlns:a16="http://schemas.microsoft.com/office/drawing/2014/main" val="262695529"/>
                    </a:ext>
                  </a:extLst>
                </a:gridCol>
                <a:gridCol w="846115">
                  <a:extLst>
                    <a:ext uri="{9D8B030D-6E8A-4147-A177-3AD203B41FA5}">
                      <a16:colId xmlns:a16="http://schemas.microsoft.com/office/drawing/2014/main" val="4004199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20829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8CFD81F-5508-64AB-110E-CBA9D6CFE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425609"/>
              </p:ext>
            </p:extLst>
          </p:nvPr>
        </p:nvGraphicFramePr>
        <p:xfrm>
          <a:off x="1623823" y="4136445"/>
          <a:ext cx="25718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99">
                  <a:extLst>
                    <a:ext uri="{9D8B030D-6E8A-4147-A177-3AD203B41FA5}">
                      <a16:colId xmlns:a16="http://schemas.microsoft.com/office/drawing/2014/main" val="3119281848"/>
                    </a:ext>
                  </a:extLst>
                </a:gridCol>
                <a:gridCol w="857299">
                  <a:extLst>
                    <a:ext uri="{9D8B030D-6E8A-4147-A177-3AD203B41FA5}">
                      <a16:colId xmlns:a16="http://schemas.microsoft.com/office/drawing/2014/main" val="4034345808"/>
                    </a:ext>
                  </a:extLst>
                </a:gridCol>
                <a:gridCol w="857299">
                  <a:extLst>
                    <a:ext uri="{9D8B030D-6E8A-4147-A177-3AD203B41FA5}">
                      <a16:colId xmlns:a16="http://schemas.microsoft.com/office/drawing/2014/main" val="2940612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53908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700D193-6338-8FF6-07AD-7F5277388F27}"/>
              </a:ext>
            </a:extLst>
          </p:cNvPr>
          <p:cNvSpPr txBox="1"/>
          <p:nvPr/>
        </p:nvSpPr>
        <p:spPr>
          <a:xfrm>
            <a:off x="6429149" y="4073995"/>
            <a:ext cx="275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 </a:t>
            </a:r>
            <a:r>
              <a:rPr lang="en-US" b="1" dirty="0">
                <a:solidFill>
                  <a:srgbClr val="00B050"/>
                </a:solidFill>
                <a:highlight>
                  <a:srgbClr val="FFFF00"/>
                </a:highlight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5D50FA-F57A-42C8-6BF7-ADF4DCD89E99}"/>
              </a:ext>
            </a:extLst>
          </p:cNvPr>
          <p:cNvSpPr txBox="1"/>
          <p:nvPr/>
        </p:nvSpPr>
        <p:spPr>
          <a:xfrm>
            <a:off x="282344" y="4657205"/>
            <a:ext cx="26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7: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ABA65BB1-217E-53D7-D672-4C4A325DB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506080"/>
              </p:ext>
            </p:extLst>
          </p:nvPr>
        </p:nvGraphicFramePr>
        <p:xfrm>
          <a:off x="1606097" y="4764634"/>
          <a:ext cx="42305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115">
                  <a:extLst>
                    <a:ext uri="{9D8B030D-6E8A-4147-A177-3AD203B41FA5}">
                      <a16:colId xmlns:a16="http://schemas.microsoft.com/office/drawing/2014/main" val="917899657"/>
                    </a:ext>
                  </a:extLst>
                </a:gridCol>
                <a:gridCol w="846115">
                  <a:extLst>
                    <a:ext uri="{9D8B030D-6E8A-4147-A177-3AD203B41FA5}">
                      <a16:colId xmlns:a16="http://schemas.microsoft.com/office/drawing/2014/main" val="2130509333"/>
                    </a:ext>
                  </a:extLst>
                </a:gridCol>
                <a:gridCol w="846115">
                  <a:extLst>
                    <a:ext uri="{9D8B030D-6E8A-4147-A177-3AD203B41FA5}">
                      <a16:colId xmlns:a16="http://schemas.microsoft.com/office/drawing/2014/main" val="2055073558"/>
                    </a:ext>
                  </a:extLst>
                </a:gridCol>
                <a:gridCol w="846115">
                  <a:extLst>
                    <a:ext uri="{9D8B030D-6E8A-4147-A177-3AD203B41FA5}">
                      <a16:colId xmlns:a16="http://schemas.microsoft.com/office/drawing/2014/main" val="262695529"/>
                    </a:ext>
                  </a:extLst>
                </a:gridCol>
                <a:gridCol w="846115">
                  <a:extLst>
                    <a:ext uri="{9D8B030D-6E8A-4147-A177-3AD203B41FA5}">
                      <a16:colId xmlns:a16="http://schemas.microsoft.com/office/drawing/2014/main" val="4004199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208290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035BCBC1-E7FF-36A5-B887-8157F7CF4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312198"/>
              </p:ext>
            </p:extLst>
          </p:nvPr>
        </p:nvGraphicFramePr>
        <p:xfrm>
          <a:off x="4147287" y="5201497"/>
          <a:ext cx="25718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99">
                  <a:extLst>
                    <a:ext uri="{9D8B030D-6E8A-4147-A177-3AD203B41FA5}">
                      <a16:colId xmlns:a16="http://schemas.microsoft.com/office/drawing/2014/main" val="3119281848"/>
                    </a:ext>
                  </a:extLst>
                </a:gridCol>
                <a:gridCol w="857299">
                  <a:extLst>
                    <a:ext uri="{9D8B030D-6E8A-4147-A177-3AD203B41FA5}">
                      <a16:colId xmlns:a16="http://schemas.microsoft.com/office/drawing/2014/main" val="4034345808"/>
                    </a:ext>
                  </a:extLst>
                </a:gridCol>
                <a:gridCol w="857299">
                  <a:extLst>
                    <a:ext uri="{9D8B030D-6E8A-4147-A177-3AD203B41FA5}">
                      <a16:colId xmlns:a16="http://schemas.microsoft.com/office/drawing/2014/main" val="2940612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5390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E8ABC386-2D94-A8B0-C7D8-55179806BD3D}"/>
              </a:ext>
            </a:extLst>
          </p:cNvPr>
          <p:cNvSpPr txBox="1"/>
          <p:nvPr/>
        </p:nvSpPr>
        <p:spPr>
          <a:xfrm>
            <a:off x="6804823" y="4832165"/>
            <a:ext cx="275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 </a:t>
            </a:r>
            <a:r>
              <a:rPr lang="en-US" b="1" dirty="0">
                <a:solidFill>
                  <a:srgbClr val="00B050"/>
                </a:solidFill>
                <a:highlight>
                  <a:srgbClr val="FFFF00"/>
                </a:highlight>
              </a:rPr>
              <a:t>22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37A0E3-A611-762A-2A5C-85E94A486EBA}"/>
              </a:ext>
            </a:extLst>
          </p:cNvPr>
          <p:cNvSpPr txBox="1"/>
          <p:nvPr/>
        </p:nvSpPr>
        <p:spPr>
          <a:xfrm>
            <a:off x="339047" y="5660245"/>
            <a:ext cx="26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8: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FF064EC-D346-1DD1-5F6F-421F2C6BC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406416"/>
              </p:ext>
            </p:extLst>
          </p:nvPr>
        </p:nvGraphicFramePr>
        <p:xfrm>
          <a:off x="1662800" y="5767674"/>
          <a:ext cx="42305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115">
                  <a:extLst>
                    <a:ext uri="{9D8B030D-6E8A-4147-A177-3AD203B41FA5}">
                      <a16:colId xmlns:a16="http://schemas.microsoft.com/office/drawing/2014/main" val="917899657"/>
                    </a:ext>
                  </a:extLst>
                </a:gridCol>
                <a:gridCol w="846115">
                  <a:extLst>
                    <a:ext uri="{9D8B030D-6E8A-4147-A177-3AD203B41FA5}">
                      <a16:colId xmlns:a16="http://schemas.microsoft.com/office/drawing/2014/main" val="2130509333"/>
                    </a:ext>
                  </a:extLst>
                </a:gridCol>
                <a:gridCol w="846115">
                  <a:extLst>
                    <a:ext uri="{9D8B030D-6E8A-4147-A177-3AD203B41FA5}">
                      <a16:colId xmlns:a16="http://schemas.microsoft.com/office/drawing/2014/main" val="2055073558"/>
                    </a:ext>
                  </a:extLst>
                </a:gridCol>
                <a:gridCol w="846115">
                  <a:extLst>
                    <a:ext uri="{9D8B030D-6E8A-4147-A177-3AD203B41FA5}">
                      <a16:colId xmlns:a16="http://schemas.microsoft.com/office/drawing/2014/main" val="262695529"/>
                    </a:ext>
                  </a:extLst>
                </a:gridCol>
                <a:gridCol w="846115">
                  <a:extLst>
                    <a:ext uri="{9D8B030D-6E8A-4147-A177-3AD203B41FA5}">
                      <a16:colId xmlns:a16="http://schemas.microsoft.com/office/drawing/2014/main" val="4004199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208290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4692EA5-3E42-D9C6-DD30-C914C3DF3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617475"/>
              </p:ext>
            </p:extLst>
          </p:nvPr>
        </p:nvGraphicFramePr>
        <p:xfrm>
          <a:off x="5027709" y="6145087"/>
          <a:ext cx="25718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99">
                  <a:extLst>
                    <a:ext uri="{9D8B030D-6E8A-4147-A177-3AD203B41FA5}">
                      <a16:colId xmlns:a16="http://schemas.microsoft.com/office/drawing/2014/main" val="3119281848"/>
                    </a:ext>
                  </a:extLst>
                </a:gridCol>
                <a:gridCol w="857299">
                  <a:extLst>
                    <a:ext uri="{9D8B030D-6E8A-4147-A177-3AD203B41FA5}">
                      <a16:colId xmlns:a16="http://schemas.microsoft.com/office/drawing/2014/main" val="4034345808"/>
                    </a:ext>
                  </a:extLst>
                </a:gridCol>
                <a:gridCol w="857299">
                  <a:extLst>
                    <a:ext uri="{9D8B030D-6E8A-4147-A177-3AD203B41FA5}">
                      <a16:colId xmlns:a16="http://schemas.microsoft.com/office/drawing/2014/main" val="2940612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53908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B4845356-8C3F-648D-59AE-FD3F425130BC}"/>
              </a:ext>
            </a:extLst>
          </p:cNvPr>
          <p:cNvSpPr txBox="1"/>
          <p:nvPr/>
        </p:nvSpPr>
        <p:spPr>
          <a:xfrm>
            <a:off x="6861526" y="5835205"/>
            <a:ext cx="275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 </a:t>
            </a:r>
            <a:r>
              <a:rPr lang="en-US" b="1" dirty="0">
                <a:solidFill>
                  <a:srgbClr val="00B050"/>
                </a:solidFill>
                <a:highlight>
                  <a:srgbClr val="FFFF00"/>
                </a:highlight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78700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/>
      <p:bldP spid="16" grpId="0"/>
      <p:bldP spid="19" grpId="0"/>
      <p:bldP spid="23" grpId="0"/>
      <p:bldP spid="26" grpId="0"/>
      <p:bldP spid="27" grpId="0"/>
      <p:bldP spid="30" grpId="0"/>
      <p:bldP spid="31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Motion Blur Approxim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Motion Blur Approximation</a:t>
            </a:r>
          </a:p>
        </p:txBody>
      </p:sp>
      <p:sp>
        <p:nvSpPr>
          <p:cNvPr id="172" name="Table corresponds to the location of image at each frame captured…"/>
          <p:cNvSpPr txBox="1">
            <a:spLocks noGrp="1"/>
          </p:cNvSpPr>
          <p:nvPr>
            <p:ph type="body" sz="quarter" idx="1"/>
          </p:nvPr>
        </p:nvSpPr>
        <p:spPr>
          <a:xfrm>
            <a:off x="609600" y="2006600"/>
            <a:ext cx="6652779" cy="213515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Table corresponds to the location of image at each frame captured</a:t>
            </a:r>
          </a:p>
          <a:p>
            <a:r>
              <a:t>Image output is the average of these frames</a:t>
            </a:r>
          </a:p>
          <a:p>
            <a:pPr lvl="1"/>
            <a:r>
              <a:t>How would you represent this as a kernel?</a:t>
            </a:r>
          </a:p>
        </p:txBody>
      </p:sp>
      <p:pic>
        <p:nvPicPr>
          <p:cNvPr id="173" name="Image" descr="Image"/>
          <p:cNvPicPr>
            <a:picLocks noChangeAspect="1"/>
          </p:cNvPicPr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>
            <a:off x="7385843" y="2193925"/>
            <a:ext cx="2470151" cy="2470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Image" descr="Image"/>
          <p:cNvPicPr>
            <a:picLocks noChangeAspect="1"/>
          </p:cNvPicPr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>
            <a:off x="7449343" y="2257425"/>
            <a:ext cx="2470151" cy="2470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Image" descr="Image"/>
          <p:cNvPicPr>
            <a:picLocks noChangeAspect="1"/>
          </p:cNvPicPr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>
            <a:off x="7512843" y="2314575"/>
            <a:ext cx="2470151" cy="247015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76" name="Table 1"/>
          <p:cNvGraphicFramePr/>
          <p:nvPr/>
        </p:nvGraphicFramePr>
        <p:xfrm>
          <a:off x="816626" y="4360171"/>
          <a:ext cx="2470150" cy="1833904"/>
        </p:xfrm>
        <a:graphic>
          <a:graphicData uri="http://schemas.openxmlformats.org/drawingml/2006/table">
            <a:tbl>
              <a:tblPr firstRow="1"/>
              <a:tblGrid>
                <a:gridCol w="123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47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/>
                      </a:pPr>
                      <a:r>
                        <a:rPr sz="1600">
                          <a:sym typeface="Graphik Semibold"/>
                        </a:rPr>
                        <a:t>X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/>
                      </a:pPr>
                      <a:r>
                        <a:rPr sz="1600">
                          <a:sym typeface="Graphik Semibold"/>
                        </a:rPr>
                        <a:t>Y</a:t>
                      </a: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47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600"/>
                        <a:t>1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600"/>
                        <a:t>1</a:t>
                      </a: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47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600"/>
                        <a:t>2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600"/>
                        <a:t>2</a:t>
                      </a: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47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600"/>
                        <a:t>3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600"/>
                        <a:t>3</a:t>
                      </a: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7" name="Rectangle"/>
          <p:cNvSpPr/>
          <p:nvPr/>
        </p:nvSpPr>
        <p:spPr>
          <a:xfrm>
            <a:off x="7641289" y="2440543"/>
            <a:ext cx="2149487" cy="2147614"/>
          </a:xfrm>
          <a:prstGeom prst="rect">
            <a:avLst/>
          </a:prstGeom>
          <a:ln w="1270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56515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1600"/>
          </a:p>
        </p:txBody>
      </p:sp>
      <p:pic>
        <p:nvPicPr>
          <p:cNvPr id="178" name="Image" descr="Imag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348226" y="2614621"/>
            <a:ext cx="1628759" cy="162875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79" name="Table 2"/>
          <p:cNvGraphicFramePr/>
          <p:nvPr/>
        </p:nvGraphicFramePr>
        <p:xfrm>
          <a:off x="4489234" y="4462745"/>
          <a:ext cx="2109920" cy="1628760"/>
        </p:xfrm>
        <a:graphic>
          <a:graphicData uri="http://schemas.openxmlformats.org/drawingml/2006/table">
            <a:tbl>
              <a:tblPr/>
              <a:tblGrid>
                <a:gridCol w="421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19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575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 sz="16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 sz="16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 sz="16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 sz="16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 sz="1600"/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75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 sz="16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 sz="16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 sz="16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 sz="16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 sz="1600"/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75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 sz="16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 sz="16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600"/>
                        <a:t>1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 sz="16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 sz="1600"/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75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 sz="16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 sz="16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 sz="16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600"/>
                        <a:t>1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 sz="1600"/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75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 sz="16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 sz="16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 sz="16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 sz="16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1600"/>
                        <a:t>1</a:t>
                      </a: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0" name="Arrow"/>
          <p:cNvSpPr/>
          <p:nvPr/>
        </p:nvSpPr>
        <p:spPr>
          <a:xfrm>
            <a:off x="3570505" y="4959623"/>
            <a:ext cx="635001" cy="635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56515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160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9CDC-0219-D9B8-A127-27339E05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171" y="238986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Demonstration – </a:t>
            </a:r>
            <a:r>
              <a:rPr lang="en-US" dirty="0" err="1"/>
              <a:t>VSCode</a:t>
            </a:r>
            <a:r>
              <a:rPr lang="en-US" dirty="0"/>
              <a:t> file</a:t>
            </a:r>
            <a:br>
              <a:rPr lang="en-US" dirty="0"/>
            </a:br>
            <a:r>
              <a:rPr lang="en-US" dirty="0"/>
              <a:t>HW4 review</a:t>
            </a:r>
          </a:p>
        </p:txBody>
      </p:sp>
    </p:spTree>
    <p:extLst>
      <p:ext uri="{BB962C8B-B14F-4D97-AF65-F5344CB8AC3E}">
        <p14:creationId xmlns:p14="http://schemas.microsoft.com/office/powerpoint/2010/main" val="3214082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</TotalTime>
  <Words>305</Words>
  <Application>Microsoft Office PowerPoint</Application>
  <PresentationFormat>Widescreen</PresentationFormat>
  <Paragraphs>104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Graphik Semibold</vt:lpstr>
      <vt:lpstr>Office Theme</vt:lpstr>
      <vt:lpstr>ECE 178 – Discussion 6</vt:lpstr>
      <vt:lpstr>Agenda</vt:lpstr>
      <vt:lpstr>PowerPoint Presentation</vt:lpstr>
      <vt:lpstr>PowerPoint Presentation</vt:lpstr>
      <vt:lpstr>PowerPoint Presentation</vt:lpstr>
      <vt:lpstr>Motion Blur Approximation</vt:lpstr>
      <vt:lpstr>Demonstration – VSCode file HW4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Hardik Prajapati</dc:creator>
  <cp:lastModifiedBy>Hardik Prajapati</cp:lastModifiedBy>
  <cp:revision>16</cp:revision>
  <dcterms:created xsi:type="dcterms:W3CDTF">2024-10-04T07:25:47Z</dcterms:created>
  <dcterms:modified xsi:type="dcterms:W3CDTF">2024-11-08T20:45:17Z</dcterms:modified>
</cp:coreProperties>
</file>